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259" r:id="rId5"/>
    <p:sldId id="303" r:id="rId6"/>
    <p:sldId id="296" r:id="rId7"/>
    <p:sldId id="306" r:id="rId8"/>
    <p:sldId id="262" r:id="rId9"/>
    <p:sldId id="301" r:id="rId10"/>
    <p:sldId id="298" r:id="rId11"/>
    <p:sldId id="267" r:id="rId12"/>
    <p:sldId id="261" r:id="rId13"/>
    <p:sldId id="302" r:id="rId14"/>
    <p:sldId id="260" r:id="rId15"/>
    <p:sldId id="258" r:id="rId16"/>
    <p:sldId id="307" r:id="rId17"/>
    <p:sldId id="308" r:id="rId18"/>
    <p:sldId id="309" r:id="rId19"/>
    <p:sldId id="270" r:id="rId20"/>
    <p:sldId id="327" r:id="rId21"/>
    <p:sldId id="268" r:id="rId22"/>
    <p:sldId id="269" r:id="rId23"/>
    <p:sldId id="272" r:id="rId24"/>
    <p:sldId id="312" r:id="rId25"/>
    <p:sldId id="329" r:id="rId26"/>
    <p:sldId id="313" r:id="rId27"/>
    <p:sldId id="314" r:id="rId28"/>
    <p:sldId id="318" r:id="rId29"/>
    <p:sldId id="325" r:id="rId30"/>
    <p:sldId id="326" r:id="rId31"/>
    <p:sldId id="319" r:id="rId32"/>
    <p:sldId id="320" r:id="rId33"/>
    <p:sldId id="321" r:id="rId34"/>
    <p:sldId id="322" r:id="rId35"/>
    <p:sldId id="315" r:id="rId36"/>
    <p:sldId id="323" r:id="rId37"/>
    <p:sldId id="324" r:id="rId38"/>
    <p:sldId id="299" r:id="rId39"/>
    <p:sldId id="310"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E4E443C8-8A97-440C-9A53-CA2C0EE33C72}">
          <p14:sldIdLst>
            <p14:sldId id="259"/>
            <p14:sldId id="303"/>
            <p14:sldId id="296"/>
            <p14:sldId id="306"/>
            <p14:sldId id="262"/>
            <p14:sldId id="301"/>
            <p14:sldId id="298"/>
            <p14:sldId id="267"/>
            <p14:sldId id="261"/>
            <p14:sldId id="302"/>
            <p14:sldId id="260"/>
            <p14:sldId id="258"/>
            <p14:sldId id="307"/>
            <p14:sldId id="308"/>
            <p14:sldId id="309"/>
            <p14:sldId id="270"/>
            <p14:sldId id="327"/>
            <p14:sldId id="268"/>
            <p14:sldId id="269"/>
            <p14:sldId id="272"/>
            <p14:sldId id="312"/>
            <p14:sldId id="329"/>
            <p14:sldId id="313"/>
            <p14:sldId id="314"/>
            <p14:sldId id="318"/>
            <p14:sldId id="325"/>
            <p14:sldId id="326"/>
            <p14:sldId id="319"/>
            <p14:sldId id="320"/>
            <p14:sldId id="321"/>
            <p14:sldId id="322"/>
            <p14:sldId id="315"/>
            <p14:sldId id="323"/>
            <p14:sldId id="324"/>
          </p14:sldIdLst>
        </p14:section>
        <p14:section name="Appendix" id="{2582863E-D938-4F77-964D-0BBA9F3CEBF9}">
          <p14:sldIdLst>
            <p14:sldId id="299"/>
            <p14:sldId id="310"/>
          </p14:sldIdLst>
        </p14:section>
      </p14:sectionLst>
    </p:ex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racy Tran" initials="TT" lastIdx="1" clrIdx="0">
    <p:extLst>
      <p:ext uri="{19B8F6BF-5375-455C-9EA6-DF929625EA0E}">
        <p15:presenceInfo xmlns:p15="http://schemas.microsoft.com/office/powerpoint/2012/main" userId="S::tracyt@microsoft.com::7b485f56-8fe8-4efc-a1b3-85e720327ac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F0F0F"/>
    <a:srgbClr val="4EEED1"/>
    <a:srgbClr val="F97B96"/>
    <a:srgbClr val="181717"/>
    <a:srgbClr val="7268F4"/>
    <a:srgbClr val="F6A616"/>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D17BAA-790C-45E2-B649-C7F397AB9003}" v="969" dt="2020-01-24T19:40:56.1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320" autoAdjust="0"/>
    <p:restoredTop sz="86577" autoAdjust="0"/>
  </p:normalViewPr>
  <p:slideViewPr>
    <p:cSldViewPr snapToGrid="0">
      <p:cViewPr varScale="1">
        <p:scale>
          <a:sx n="105" d="100"/>
          <a:sy n="105" d="100"/>
        </p:scale>
        <p:origin x="952" y="184"/>
      </p:cViewPr>
      <p:guideLst/>
    </p:cSldViewPr>
  </p:slideViewPr>
  <p:outlineViewPr>
    <p:cViewPr>
      <p:scale>
        <a:sx n="33" d="100"/>
        <a:sy n="33" d="100"/>
      </p:scale>
      <p:origin x="0" y="-6748"/>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notesMaster" Target="notesMasters/notesMaster1.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1-24T05:17:45.378"/>
    </inkml:context>
    <inkml:brush xml:id="br0">
      <inkml:brushProperty name="width" value="0.4" units="cm"/>
      <inkml:brushProperty name="height" value="0.8" units="cm"/>
      <inkml:brushProperty name="color" value="#4EEED1"/>
      <inkml:brushProperty name="tip" value="rectangle"/>
      <inkml:brushProperty name="rasterOp" value="maskPen"/>
      <inkml:brushProperty name="ignorePressure" value="1"/>
    </inkml:brush>
  </inkml:definitions>
  <inkml:trace contextRef="#ctx0" brushRef="#br0">1 52,'39'2,"-1"-2,1-1,13-4,30-1,731-11,-355 11,1986-12,-2231 21,1306 31,-1481-33,114 6,28 9,-176-15,6 0,0 1,-1 0,1 0,5 3,-11-2,-13-2,-14-2,4 0,2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1-24T05:18:42.242"/>
    </inkml:context>
    <inkml:brush xml:id="br0">
      <inkml:brushProperty name="width" value="0.4" units="cm"/>
      <inkml:brushProperty name="height" value="0.8" units="cm"/>
      <inkml:brushProperty name="color" value="#4EEED1"/>
      <inkml:brushProperty name="tip" value="rectangle"/>
      <inkml:brushProperty name="rasterOp" value="maskPen"/>
      <inkml:brushProperty name="ignorePressure" value="1"/>
    </inkml:brush>
  </inkml:definitions>
  <inkml:trace contextRef="#ctx0" brushRef="#br0">1 180,'20'-1,"229"-27,-94 9,637-46,6 24,-771 40,1494-23,-2 56,-1196-28</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4A3A8D-44F9-4A2E-BE50-52B7D3F0D1CB}" type="datetimeFigureOut">
              <a:rPr lang="en-US" smtClean="0"/>
              <a:t>1/26/20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C5F1C7-5D25-4DE3-AED1-E84A4E7523DA}" type="slidenum">
              <a:rPr lang="en-US" smtClean="0"/>
              <a:t>‹#›</a:t>
            </a:fld>
            <a:endParaRPr lang="en-US"/>
          </a:p>
        </p:txBody>
      </p:sp>
    </p:spTree>
    <p:extLst>
      <p:ext uri="{BB962C8B-B14F-4D97-AF65-F5344CB8AC3E}">
        <p14:creationId xmlns:p14="http://schemas.microsoft.com/office/powerpoint/2010/main" val="17758260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I’m Tracy. I graduated from CSE in 2018, and now I work as a Program Manager in Microsoft Office building products like PowerPoint and Word. I also am the accessibility driver for my team, which means I help ensure all the features we build are accessible – including the ones we shipped years ago. When I was an undergrad I also did accessibility research with Jen.</a:t>
            </a:r>
            <a:br>
              <a:rPr lang="en-US" dirty="0"/>
            </a:br>
            <a:endParaRPr lang="en-US" dirty="0"/>
          </a:p>
          <a:p>
            <a:r>
              <a:rPr lang="en-US" dirty="0"/>
              <a:t>I’m super excited to be here because when I was an undergrad, there really weren’t classes that talked about accessibility. Jen’s class was the first one for me. And what that means is that when students go to industry they aren’t prepared to build accessible products and don’t know why it matters, and we’ll talk about the implications of that later.</a:t>
            </a:r>
            <a:br>
              <a:rPr lang="en-US" dirty="0"/>
            </a:br>
            <a:r>
              <a:rPr lang="en-US" dirty="0"/>
              <a:t> So I’m honored to be here, and hopefully you’ll walk away being more prepared to design with accessibility in mind. </a:t>
            </a:r>
          </a:p>
        </p:txBody>
      </p:sp>
      <p:sp>
        <p:nvSpPr>
          <p:cNvPr id="4" name="Slide Number Placeholder 3"/>
          <p:cNvSpPr>
            <a:spLocks noGrp="1"/>
          </p:cNvSpPr>
          <p:nvPr>
            <p:ph type="sldNum" sz="quarter" idx="5"/>
          </p:nvPr>
        </p:nvSpPr>
        <p:spPr/>
        <p:txBody>
          <a:bodyPr/>
          <a:lstStyle/>
          <a:p>
            <a:fld id="{33C5F1C7-5D25-4DE3-AED1-E84A4E7523DA}" type="slidenum">
              <a:rPr lang="en-US" smtClean="0"/>
              <a:t>1</a:t>
            </a:fld>
            <a:endParaRPr lang="en-US"/>
          </a:p>
        </p:txBody>
      </p:sp>
    </p:spTree>
    <p:extLst>
      <p:ext uri="{BB962C8B-B14F-4D97-AF65-F5344CB8AC3E}">
        <p14:creationId xmlns:p14="http://schemas.microsoft.com/office/powerpoint/2010/main" val="2305045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other words, exclusion happens when we solve problems while thinking only about ourselves. This seems super obvious, but we also continually fail to recognize exclusion. Here are some examples. </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11</a:t>
            </a:fld>
            <a:endParaRPr lang="en-US"/>
          </a:p>
        </p:txBody>
      </p:sp>
    </p:spTree>
    <p:extLst>
      <p:ext uri="{BB962C8B-B14F-4D97-AF65-F5344CB8AC3E}">
        <p14:creationId xmlns:p14="http://schemas.microsoft.com/office/powerpoint/2010/main" val="1759241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these examples had nothing to do with disability or accessibility – inclusive design helps us design better products for </a:t>
            </a:r>
            <a:r>
              <a:rPr lang="en-US" i="1" dirty="0"/>
              <a:t>everyone. </a:t>
            </a:r>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12</a:t>
            </a:fld>
            <a:endParaRPr lang="en-US"/>
          </a:p>
        </p:txBody>
      </p:sp>
    </p:spTree>
    <p:extLst>
      <p:ext uri="{BB962C8B-B14F-4D97-AF65-F5344CB8AC3E}">
        <p14:creationId xmlns:p14="http://schemas.microsoft.com/office/powerpoint/2010/main" val="24695764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a:p>
            <a:endParaRPr lang="en-US" dirty="0"/>
          </a:p>
          <a:p>
            <a:r>
              <a:rPr lang="en-US" dirty="0"/>
              <a:t>To engineer for people, you have to understand them. That’s easier when your customer is, say, a restaurant. Or an athlete. Because we’ve all been to a restaurant. But when it comes to people with disabilities, especially when you don’t have a disability, it’s harder to build empathy.</a:t>
            </a:r>
            <a:br>
              <a:rPr lang="en-US" dirty="0"/>
            </a:br>
            <a:br>
              <a:rPr lang="en-US" dirty="0"/>
            </a:br>
            <a:r>
              <a:rPr lang="en-US" dirty="0"/>
              <a:t>Something a lot of people immediately jump to </a:t>
            </a:r>
            <a:r>
              <a:rPr lang="en-US" dirty="0" err="1"/>
              <a:t>to</a:t>
            </a:r>
            <a:r>
              <a:rPr lang="en-US" dirty="0"/>
              <a:t> “understand” someone who is blind or deaf is through blindfolds and earplugs, but this is problematic for a lot of reasons, one of which being that you already have a sense for the world around you and can visualize that even when your eyes are covered. </a:t>
            </a:r>
          </a:p>
          <a:p>
            <a:endParaRPr lang="en-US" dirty="0"/>
          </a:p>
          <a:p>
            <a:r>
              <a:rPr lang="en-US" dirty="0"/>
              <a:t>Rather, building empathy means talking to, observing, interviewing the user.</a:t>
            </a:r>
          </a:p>
          <a:p>
            <a:endParaRPr lang="en-US" dirty="0"/>
          </a:p>
          <a:p>
            <a:r>
              <a:rPr lang="en-US" dirty="0"/>
              <a:t>Has anyone taken HCI yet? Do you remember the first time you did user testing and how awkward you felt? I can tell you it felt more awkward for me the first time I did user testing and observation with someone with a disability. I forgot to describe things – like left, right, up, down – as I was handing something to someone who is blind. I didn’t know how to talk to someone with a cognitive disability. But here’s the thing: it was even more painful watching them struggle to use products – some that I had designed and some that I hadn’t – because these products were not inclusively designed. And that is always a valuable learning experience that helps me design more inclusive products, and why you should seek out such experiences too. </a:t>
            </a:r>
          </a:p>
        </p:txBody>
      </p:sp>
      <p:sp>
        <p:nvSpPr>
          <p:cNvPr id="4" name="Slide Number Placeholder 3"/>
          <p:cNvSpPr>
            <a:spLocks noGrp="1"/>
          </p:cNvSpPr>
          <p:nvPr>
            <p:ph type="sldNum" sz="quarter" idx="5"/>
          </p:nvPr>
        </p:nvSpPr>
        <p:spPr/>
        <p:txBody>
          <a:bodyPr/>
          <a:lstStyle/>
          <a:p>
            <a:fld id="{33C5F1C7-5D25-4DE3-AED1-E84A4E7523DA}" type="slidenum">
              <a:rPr lang="en-US" smtClean="0"/>
              <a:t>13</a:t>
            </a:fld>
            <a:endParaRPr lang="en-US"/>
          </a:p>
        </p:txBody>
      </p:sp>
    </p:spTree>
    <p:extLst>
      <p:ext uri="{BB962C8B-B14F-4D97-AF65-F5344CB8AC3E}">
        <p14:creationId xmlns:p14="http://schemas.microsoft.com/office/powerpoint/2010/main" val="833816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a:p>
            <a:endParaRPr lang="en-US" dirty="0"/>
          </a:p>
          <a:p>
            <a:r>
              <a:rPr lang="en-US" dirty="0"/>
              <a:t>Going back to the definition of disability, disability can be permanent, temporary, or situational. If we design for someone with a permanent disability, our design also works for those with temporary and situational disabilities. </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14</a:t>
            </a:fld>
            <a:endParaRPr lang="en-US"/>
          </a:p>
        </p:txBody>
      </p:sp>
    </p:spTree>
    <p:extLst>
      <p:ext uri="{BB962C8B-B14F-4D97-AF65-F5344CB8AC3E}">
        <p14:creationId xmlns:p14="http://schemas.microsoft.com/office/powerpoint/2010/main" val="2132596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Businesses tend to view accessibility as a checkbox, a way to not get sued. But along the lines of “solve for one extend to many”, inclusive design is good for people </a:t>
            </a:r>
            <a:r>
              <a:rPr lang="en-US" i="1" dirty="0"/>
              <a:t>and </a:t>
            </a:r>
            <a:r>
              <a:rPr lang="en-US" i="0" dirty="0"/>
              <a:t>the business because it leads to innovation, which means money</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Many of our greatest innovations started with designing something for someone with a permanent disability.​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15</a:t>
            </a:fld>
            <a:endParaRPr lang="en-US"/>
          </a:p>
        </p:txBody>
      </p:sp>
    </p:spTree>
    <p:extLst>
      <p:ext uri="{BB962C8B-B14F-4D97-AF65-F5344CB8AC3E}">
        <p14:creationId xmlns:p14="http://schemas.microsoft.com/office/powerpoint/2010/main" val="30577081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so back to accessibility. </a:t>
            </a:r>
          </a:p>
          <a:p>
            <a:endParaRPr lang="en-US" dirty="0"/>
          </a:p>
          <a:p>
            <a:r>
              <a:rPr lang="en-US" dirty="0"/>
              <a:t>There are a lot of laws and regulations today that ensure barrier-free access for specific disability communities, because otherwise no one would have complied. </a:t>
            </a:r>
          </a:p>
          <a:p>
            <a:pPr marL="171450" indent="-171450">
              <a:buFontTx/>
              <a:buChar char="-"/>
            </a:pPr>
            <a:r>
              <a:rPr lang="en-US" dirty="0"/>
              <a:t>Wheelchair access only became prominent with the Americans with Disabilities Act in 1990</a:t>
            </a:r>
          </a:p>
          <a:p>
            <a:pPr marL="171450" indent="-171450">
              <a:buFontTx/>
              <a:buChar char="-"/>
            </a:pPr>
            <a:r>
              <a:rPr lang="en-US" dirty="0"/>
              <a:t>1998 Section 508 amendment mandated that all electronic and information technology be accessible to people with disabilities</a:t>
            </a:r>
          </a:p>
          <a:p>
            <a:endParaRPr lang="en-US" dirty="0"/>
          </a:p>
          <a:p>
            <a:r>
              <a:rPr lang="en-US" dirty="0"/>
              <a:t>Because of these laws and regulations, accessibility used to be seen as a tax by businesses. And to be honest, I think some people still treat it as a tax. Full disclaimer, I spend a lot of time in my day job basically making sure Microsoft doesn’t get sued for breaking these laws and regulations for products we’ve already built without accessibility in mind. PowerPoint, for example? I get an email </a:t>
            </a:r>
            <a:r>
              <a:rPr lang="en-US" i="1" dirty="0"/>
              <a:t>once a week </a:t>
            </a:r>
            <a:r>
              <a:rPr lang="en-US" i="0" dirty="0"/>
              <a:t>with all the accessibility bugs in the PowerPoint product. </a:t>
            </a:r>
          </a:p>
          <a:p>
            <a:endParaRPr lang="en-US" i="0" dirty="0"/>
          </a:p>
          <a:p>
            <a:r>
              <a:rPr lang="en-US" i="0" dirty="0"/>
              <a:t>But accessibility is more than standards and check boxes.  Remember how disability is a mismatched interaction between a person and their context, a context that we, as engineers, design? This means that </a:t>
            </a:r>
            <a:r>
              <a:rPr lang="en-US" b="1" i="0" dirty="0"/>
              <a:t>accessibility is a design problem. </a:t>
            </a:r>
            <a:r>
              <a:rPr lang="en-US" b="0" i="0" dirty="0"/>
              <a:t>If we use inclusive design, we will create accessible products that are not only usable but also delightful to all people. </a:t>
            </a:r>
          </a:p>
        </p:txBody>
      </p:sp>
      <p:sp>
        <p:nvSpPr>
          <p:cNvPr id="4" name="Slide Number Placeholder 3"/>
          <p:cNvSpPr>
            <a:spLocks noGrp="1"/>
          </p:cNvSpPr>
          <p:nvPr>
            <p:ph type="sldNum" sz="quarter" idx="5"/>
          </p:nvPr>
        </p:nvSpPr>
        <p:spPr/>
        <p:txBody>
          <a:bodyPr/>
          <a:lstStyle/>
          <a:p>
            <a:fld id="{33C5F1C7-5D25-4DE3-AED1-E84A4E7523DA}" type="slidenum">
              <a:rPr lang="en-US" smtClean="0"/>
              <a:t>16</a:t>
            </a:fld>
            <a:endParaRPr lang="en-US"/>
          </a:p>
        </p:txBody>
      </p:sp>
    </p:spTree>
    <p:extLst>
      <p:ext uri="{BB962C8B-B14F-4D97-AF65-F5344CB8AC3E}">
        <p14:creationId xmlns:p14="http://schemas.microsoft.com/office/powerpoint/2010/main" val="11979781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been talking really high level, so let’s make it more concrete by talking about the people with disabilities and how they navigate the world of computing</a:t>
            </a:r>
          </a:p>
        </p:txBody>
      </p:sp>
      <p:sp>
        <p:nvSpPr>
          <p:cNvPr id="4" name="Slide Number Placeholder 3"/>
          <p:cNvSpPr>
            <a:spLocks noGrp="1"/>
          </p:cNvSpPr>
          <p:nvPr>
            <p:ph type="sldNum" sz="quarter" idx="5"/>
          </p:nvPr>
        </p:nvSpPr>
        <p:spPr/>
        <p:txBody>
          <a:bodyPr/>
          <a:lstStyle/>
          <a:p>
            <a:fld id="{33C5F1C7-5D25-4DE3-AED1-E84A4E7523DA}" type="slidenum">
              <a:rPr lang="en-US" smtClean="0"/>
              <a:t>17</a:t>
            </a:fld>
            <a:endParaRPr lang="en-US"/>
          </a:p>
        </p:txBody>
      </p:sp>
    </p:spTree>
    <p:extLst>
      <p:ext uri="{BB962C8B-B14F-4D97-AF65-F5344CB8AC3E}">
        <p14:creationId xmlns:p14="http://schemas.microsoft.com/office/powerpoint/2010/main" val="33830592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First, recognize that today’s changing world is more mobile. You’re in an interaction programming class focused on mobile.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Which means more contexts (on your couch, on the go, even during a super interesting lecture), which provides more opportunity for </a:t>
            </a:r>
            <a:r>
              <a:rPr lang="en-US" b="1" dirty="0"/>
              <a:t>mismatched interactions. </a:t>
            </a:r>
            <a:r>
              <a:rPr lang="en-US" b="0" dirty="0"/>
              <a:t>This is true for all of us, not just for people with permanent disabilities.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You ever try to balance a coffee cup in one hand, while standing and holding on to a bus railing, while trying to reply to an email with one hand on a crowded bus? </a:t>
            </a:r>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18</a:t>
            </a:fld>
            <a:endParaRPr lang="en-US"/>
          </a:p>
        </p:txBody>
      </p:sp>
    </p:spTree>
    <p:extLst>
      <p:ext uri="{BB962C8B-B14F-4D97-AF65-F5344CB8AC3E}">
        <p14:creationId xmlns:p14="http://schemas.microsoft.com/office/powerpoint/2010/main" val="1636096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interaction designers and programmers, it’s important to understand how people with disabilities navigate computing. Often times this is done using assistive technology which takes many forms. These are just some examples of some assistive technology. </a:t>
            </a:r>
          </a:p>
          <a:p>
            <a:endParaRPr lang="en-US" dirty="0"/>
          </a:p>
          <a:p>
            <a:r>
              <a:rPr lang="en-US" dirty="0"/>
              <a:t>(read slide)</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br>
            <a:r>
              <a:rPr lang="en-US" dirty="0"/>
              <a:t>What does that mean for you, as interaction programmers? Assistive tech for computers must </a:t>
            </a:r>
            <a:r>
              <a:rPr lang="en-US" b="1" dirty="0"/>
              <a:t>interface </a:t>
            </a:r>
            <a:r>
              <a:rPr lang="en-US" dirty="0"/>
              <a:t>with the software you build, and it is up to you to decide what information gets sent to the AT. Today we’ll focus on vision impairments and screen readers, like the one we saw in the video at the beginning.</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19</a:t>
            </a:fld>
            <a:endParaRPr lang="en-US"/>
          </a:p>
        </p:txBody>
      </p:sp>
    </p:spTree>
    <p:extLst>
      <p:ext uri="{BB962C8B-B14F-4D97-AF65-F5344CB8AC3E}">
        <p14:creationId xmlns:p14="http://schemas.microsoft.com/office/powerpoint/2010/main" val="1806628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Remember principle 2 of inclusive design, learn from diversity and build empathy?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think you’re doing a lab soon where you’ll work a lot more with screen readers. But let’s do a little intro now.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will first demo how to use a mobile screen reader, and then you’ll do a little challenge with a mobile screen reader.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(pull out phone, turn on </a:t>
            </a:r>
            <a:r>
              <a:rPr lang="en-US" dirty="0" err="1"/>
              <a:t>VoiceOver</a:t>
            </a:r>
            <a:r>
              <a:rPr lang="en-US" dirty="0"/>
              <a:t>, show the three interaction patterns using Spotify. Demonstrate text field.)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20</a:t>
            </a:fld>
            <a:endParaRPr lang="en-US"/>
          </a:p>
        </p:txBody>
      </p:sp>
    </p:spTree>
    <p:extLst>
      <p:ext uri="{BB962C8B-B14F-4D97-AF65-F5344CB8AC3E}">
        <p14:creationId xmlns:p14="http://schemas.microsoft.com/office/powerpoint/2010/main" val="1903658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of your job as software engineers – can you imagine coding if you were blind? How would you type? How would you autocomplete? How would you…Stack Overflow?</a:t>
            </a:r>
          </a:p>
          <a:p>
            <a:endParaRPr lang="en-US" dirty="0"/>
          </a:p>
          <a:p>
            <a:r>
              <a:rPr lang="en-US" dirty="0"/>
              <a:t>Here’s a short clip of how empowered someone with a visual impairment can be when technology is designed to be accessible. This is a developer using a screen reader to code in Visual Studio. The really fast, almost gibberish sounding voice in the background is the screen reader. </a:t>
            </a:r>
          </a:p>
        </p:txBody>
      </p:sp>
      <p:sp>
        <p:nvSpPr>
          <p:cNvPr id="4" name="Slide Number Placeholder 3"/>
          <p:cNvSpPr>
            <a:spLocks noGrp="1"/>
          </p:cNvSpPr>
          <p:nvPr>
            <p:ph type="sldNum" sz="quarter" idx="5"/>
          </p:nvPr>
        </p:nvSpPr>
        <p:spPr/>
        <p:txBody>
          <a:bodyPr/>
          <a:lstStyle/>
          <a:p>
            <a:fld id="{33C5F1C7-5D25-4DE3-AED1-E84A4E7523DA}" type="slidenum">
              <a:rPr lang="en-US" smtClean="0"/>
              <a:t>2</a:t>
            </a:fld>
            <a:endParaRPr lang="en-US"/>
          </a:p>
        </p:txBody>
      </p:sp>
    </p:spTree>
    <p:extLst>
      <p:ext uri="{BB962C8B-B14F-4D97-AF65-F5344CB8AC3E}">
        <p14:creationId xmlns:p14="http://schemas.microsoft.com/office/powerpoint/2010/main" val="38845267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want to stress that this is only the beginning of building empathy. To really practice inclusive design, you must also interact with, observe, and learn from those you are designing for. </a:t>
            </a:r>
          </a:p>
          <a:p>
            <a:r>
              <a:rPr lang="en-US" dirty="0"/>
              <a:t>Example: inclusive design sprint where we brought in SMEs</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21</a:t>
            </a:fld>
            <a:endParaRPr lang="en-US"/>
          </a:p>
        </p:txBody>
      </p:sp>
    </p:spTree>
    <p:extLst>
      <p:ext uri="{BB962C8B-B14F-4D97-AF65-F5344CB8AC3E}">
        <p14:creationId xmlns:p14="http://schemas.microsoft.com/office/powerpoint/2010/main" val="27816145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Now that we’ve learned what disability is, why accessibility is important, and a little bit about how people use assistive technology, let’s talk about how we can create accessible mobile interfaces. </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22</a:t>
            </a:fld>
            <a:endParaRPr lang="en-US"/>
          </a:p>
        </p:txBody>
      </p:sp>
    </p:spTree>
    <p:extLst>
      <p:ext uri="{BB962C8B-B14F-4D97-AF65-F5344CB8AC3E}">
        <p14:creationId xmlns:p14="http://schemas.microsoft.com/office/powerpoint/2010/main" val="3630033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buttons aren’t named right, screen readers will not read the correct thing. </a:t>
            </a:r>
            <a:br>
              <a:rPr lang="en-US" dirty="0"/>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challenge with interacting with mobile interfaces using a screen reader can be summed up as: interfaces are inherently 2D spatial. Screen readers present information in a temporary linear audio stream that the user must remember.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We’re going to go over a few key things to keep in mind when designing and programming mobile interfaces. These are just the tip of the iceberg. </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23</a:t>
            </a:fld>
            <a:endParaRPr lang="en-US"/>
          </a:p>
        </p:txBody>
      </p:sp>
    </p:spTree>
    <p:extLst>
      <p:ext uri="{BB962C8B-B14F-4D97-AF65-F5344CB8AC3E}">
        <p14:creationId xmlns:p14="http://schemas.microsoft.com/office/powerpoint/2010/main" val="34021440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24</a:t>
            </a:fld>
            <a:endParaRPr lang="en-US"/>
          </a:p>
        </p:txBody>
      </p:sp>
    </p:spTree>
    <p:extLst>
      <p:ext uri="{BB962C8B-B14F-4D97-AF65-F5344CB8AC3E}">
        <p14:creationId xmlns:p14="http://schemas.microsoft.com/office/powerpoint/2010/main" val="3746577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(ask audience and ink over the left one)</a:t>
            </a:r>
          </a:p>
          <a:p>
            <a:endParaRPr lang="en-US" dirty="0"/>
          </a:p>
          <a:p>
            <a:r>
              <a:rPr lang="en-US" dirty="0"/>
              <a:t>(reveal my expected)</a:t>
            </a:r>
          </a:p>
          <a:p>
            <a:endParaRPr lang="en-US" dirty="0"/>
          </a:p>
          <a:p>
            <a:r>
              <a:rPr lang="en-US" dirty="0"/>
              <a:t>(reveal actual) To FB’s credit, they improved over last years.</a:t>
            </a:r>
          </a:p>
          <a:p>
            <a:endParaRPr lang="en-US" dirty="0"/>
          </a:p>
          <a:p>
            <a:r>
              <a:rPr lang="en-US" dirty="0"/>
              <a:t>Think about the way you scan this using your eyes – in chunks. First you skim each post, and then if it’s interesting you “drill down” and go to the like or comment button, right? There’s no point in going to the like or comment button if you don’t care about the post.  This same “swipe by chunk” is applied for the tab order.</a:t>
            </a:r>
          </a:p>
          <a:p>
            <a:endParaRPr lang="en-US" dirty="0"/>
          </a:p>
          <a:p>
            <a:r>
              <a:rPr lang="en-US" dirty="0"/>
              <a:t>Note that to go to the bar at the bottom, you have to use spatial navigation. FB newsfeed is an infinite scroll, so there’s really no good way to slot the bottom bar into the swipe order. </a:t>
            </a:r>
          </a:p>
        </p:txBody>
      </p:sp>
      <p:sp>
        <p:nvSpPr>
          <p:cNvPr id="4" name="Slide Number Placeholder 3"/>
          <p:cNvSpPr>
            <a:spLocks noGrp="1"/>
          </p:cNvSpPr>
          <p:nvPr>
            <p:ph type="sldNum" sz="quarter" idx="5"/>
          </p:nvPr>
        </p:nvSpPr>
        <p:spPr/>
        <p:txBody>
          <a:bodyPr/>
          <a:lstStyle/>
          <a:p>
            <a:fld id="{33C5F1C7-5D25-4DE3-AED1-E84A4E7523DA}" type="slidenum">
              <a:rPr lang="en-US" smtClean="0"/>
              <a:t>25</a:t>
            </a:fld>
            <a:endParaRPr lang="en-US"/>
          </a:p>
        </p:txBody>
      </p:sp>
    </p:spTree>
    <p:extLst>
      <p:ext uri="{BB962C8B-B14F-4D97-AF65-F5344CB8AC3E}">
        <p14:creationId xmlns:p14="http://schemas.microsoft.com/office/powerpoint/2010/main" val="19485871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LAST YEAR (2019) </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26</a:t>
            </a:fld>
            <a:endParaRPr lang="en-US"/>
          </a:p>
        </p:txBody>
      </p:sp>
    </p:spTree>
    <p:extLst>
      <p:ext uri="{BB962C8B-B14F-4D97-AF65-F5344CB8AC3E}">
        <p14:creationId xmlns:p14="http://schemas.microsoft.com/office/powerpoint/2010/main" val="30783566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visited Todd in his Port Orchard home (build empathy!!) to learn more about his setup.</a:t>
            </a:r>
          </a:p>
        </p:txBody>
      </p:sp>
      <p:sp>
        <p:nvSpPr>
          <p:cNvPr id="4" name="Slide Number Placeholder 3"/>
          <p:cNvSpPr>
            <a:spLocks noGrp="1"/>
          </p:cNvSpPr>
          <p:nvPr>
            <p:ph type="sldNum" sz="quarter" idx="5"/>
          </p:nvPr>
        </p:nvSpPr>
        <p:spPr/>
        <p:txBody>
          <a:bodyPr/>
          <a:lstStyle/>
          <a:p>
            <a:fld id="{33C5F1C7-5D25-4DE3-AED1-E84A4E7523DA}" type="slidenum">
              <a:rPr lang="en-US" smtClean="0"/>
              <a:t>27</a:t>
            </a:fld>
            <a:endParaRPr lang="en-US"/>
          </a:p>
        </p:txBody>
      </p:sp>
    </p:spTree>
    <p:extLst>
      <p:ext uri="{BB962C8B-B14F-4D97-AF65-F5344CB8AC3E}">
        <p14:creationId xmlns:p14="http://schemas.microsoft.com/office/powerpoint/2010/main" val="29842531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don’t name your buttons, the screen reader won’t know what to read and the user won’t understand what happens when the button is clicked. </a:t>
            </a:r>
          </a:p>
        </p:txBody>
      </p:sp>
      <p:sp>
        <p:nvSpPr>
          <p:cNvPr id="4" name="Slide Number Placeholder 3"/>
          <p:cNvSpPr>
            <a:spLocks noGrp="1"/>
          </p:cNvSpPr>
          <p:nvPr>
            <p:ph type="sldNum" sz="quarter" idx="5"/>
          </p:nvPr>
        </p:nvSpPr>
        <p:spPr/>
        <p:txBody>
          <a:bodyPr/>
          <a:lstStyle/>
          <a:p>
            <a:fld id="{33C5F1C7-5D25-4DE3-AED1-E84A4E7523DA}" type="slidenum">
              <a:rPr lang="en-US" smtClean="0"/>
              <a:t>28</a:t>
            </a:fld>
            <a:endParaRPr lang="en-US"/>
          </a:p>
        </p:txBody>
      </p:sp>
    </p:spTree>
    <p:extLst>
      <p:ext uri="{BB962C8B-B14F-4D97-AF65-F5344CB8AC3E}">
        <p14:creationId xmlns:p14="http://schemas.microsoft.com/office/powerpoint/2010/main" val="26500287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29</a:t>
            </a:fld>
            <a:endParaRPr lang="en-US"/>
          </a:p>
        </p:txBody>
      </p:sp>
    </p:spTree>
    <p:extLst>
      <p:ext uri="{BB962C8B-B14F-4D97-AF65-F5344CB8AC3E}">
        <p14:creationId xmlns:p14="http://schemas.microsoft.com/office/powerpoint/2010/main" val="15958666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b="1" dirty="0">
                <a:latin typeface="+mn-lt"/>
                <a:cs typeface="Segoe UI Semibold" panose="020B0702040204020203" pitchFamily="34" charset="0"/>
              </a:rPr>
              <a:t>Solve for one, extend to many</a:t>
            </a:r>
          </a:p>
          <a:p>
            <a:pPr algn="l"/>
            <a:r>
              <a:rPr lang="en-US" sz="1200" dirty="0">
                <a:latin typeface="+mn-lt"/>
                <a:cs typeface="Segoe UI Semibold" panose="020B0702040204020203" pitchFamily="34" charset="0"/>
              </a:rPr>
              <a:t>Trying to hit a small button with one hand while standing on a moving, crowded bus. Or if you have big thumbs, you know this struggle. </a:t>
            </a:r>
          </a:p>
          <a:p>
            <a:pPr algn="l"/>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30</a:t>
            </a:fld>
            <a:endParaRPr lang="en-US"/>
          </a:p>
        </p:txBody>
      </p:sp>
    </p:spTree>
    <p:extLst>
      <p:ext uri="{BB962C8B-B14F-4D97-AF65-F5344CB8AC3E}">
        <p14:creationId xmlns:p14="http://schemas.microsoft.com/office/powerpoint/2010/main" val="3887141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Inclusive Design is a way you build solutions. But the first thing they teach you as a PM is that to build solutions, you have to understand who you’re building for and why you’re building. </a:t>
            </a:r>
            <a:br>
              <a:rPr lang="en-US" dirty="0"/>
            </a:br>
            <a:br>
              <a:rPr lang="en-US" dirty="0"/>
            </a:br>
            <a:r>
              <a:rPr lang="en-US" dirty="0"/>
              <a:t>So I want to start by asking a question that may make some of you uncomfortable. </a:t>
            </a:r>
          </a:p>
          <a:p>
            <a:endParaRPr lang="en-US" dirty="0"/>
          </a:p>
          <a:p>
            <a:r>
              <a:rPr lang="en-US" dirty="0"/>
              <a:t>What do you think of when you think of the word disability?</a:t>
            </a:r>
          </a:p>
          <a:p>
            <a:endParaRPr lang="en-US" dirty="0"/>
          </a:p>
          <a:p>
            <a:r>
              <a:rPr lang="en-US" dirty="0"/>
              <a:t>(see if anyone raises hands)</a:t>
            </a:r>
          </a:p>
          <a:p>
            <a:endParaRPr lang="en-US" dirty="0"/>
          </a:p>
          <a:p>
            <a:r>
              <a:rPr lang="en-US" dirty="0"/>
              <a:t>I’ll share my own experience. Before I started working in this space, when I thought of the word disability, I thought of something like this: blind people. Someone with an amputated arm. Someone who is deaf. </a:t>
            </a:r>
          </a:p>
          <a:p>
            <a:endParaRPr lang="en-US" dirty="0"/>
          </a:p>
          <a:p>
            <a:r>
              <a:rPr lang="en-US" dirty="0"/>
              <a:t>Here’s the thing though: all of these “definitions”/”associations”? </a:t>
            </a:r>
            <a:r>
              <a:rPr lang="en-US" i="1" dirty="0"/>
              <a:t>They tie disability to the person. </a:t>
            </a:r>
            <a:r>
              <a:rPr lang="en-US" dirty="0"/>
              <a:t>We have a tendency to think of disability as a characteristic of a person. Let’s talk about why that’s problematic.   </a:t>
            </a:r>
          </a:p>
          <a:p>
            <a:endParaRPr lang="en-US" dirty="0"/>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4</a:t>
            </a:fld>
            <a:endParaRPr lang="en-US"/>
          </a:p>
        </p:txBody>
      </p:sp>
    </p:spTree>
    <p:extLst>
      <p:ext uri="{BB962C8B-B14F-4D97-AF65-F5344CB8AC3E}">
        <p14:creationId xmlns:p14="http://schemas.microsoft.com/office/powerpoint/2010/main" val="4582680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31</a:t>
            </a:fld>
            <a:endParaRPr lang="en-US"/>
          </a:p>
        </p:txBody>
      </p:sp>
    </p:spTree>
    <p:extLst>
      <p:ext uri="{BB962C8B-B14F-4D97-AF65-F5344CB8AC3E}">
        <p14:creationId xmlns:p14="http://schemas.microsoft.com/office/powerpoint/2010/main" val="22498996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32</a:t>
            </a:fld>
            <a:endParaRPr lang="en-US"/>
          </a:p>
        </p:txBody>
      </p:sp>
    </p:spTree>
    <p:extLst>
      <p:ext uri="{BB962C8B-B14F-4D97-AF65-F5344CB8AC3E}">
        <p14:creationId xmlns:p14="http://schemas.microsoft.com/office/powerpoint/2010/main" val="33774619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I ask that as you continue your career, you think of accessibility as a design problem, no differently than you would think of a design problem that is handed to you in a spec sheet for your homework. It is good for the business, but more importantly good for people.</a:t>
            </a:r>
            <a:endParaRPr lang="en-US" b="1" dirty="0"/>
          </a:p>
          <a:p>
            <a:endParaRPr lang="en-US" b="1" dirty="0"/>
          </a:p>
        </p:txBody>
      </p:sp>
      <p:sp>
        <p:nvSpPr>
          <p:cNvPr id="4" name="Slide Number Placeholder 3"/>
          <p:cNvSpPr>
            <a:spLocks noGrp="1"/>
          </p:cNvSpPr>
          <p:nvPr>
            <p:ph type="sldNum" sz="quarter" idx="5"/>
          </p:nvPr>
        </p:nvSpPr>
        <p:spPr/>
        <p:txBody>
          <a:bodyPr/>
          <a:lstStyle/>
          <a:p>
            <a:fld id="{33C5F1C7-5D25-4DE3-AED1-E84A4E7523DA}" type="slidenum">
              <a:rPr lang="en-US" smtClean="0"/>
              <a:t>33</a:t>
            </a:fld>
            <a:endParaRPr lang="en-US"/>
          </a:p>
        </p:txBody>
      </p:sp>
    </p:spTree>
    <p:extLst>
      <p:ext uri="{BB962C8B-B14F-4D97-AF65-F5344CB8AC3E}">
        <p14:creationId xmlns:p14="http://schemas.microsoft.com/office/powerpoint/2010/main" val="24030435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We’ve been talking really high level, so let’s make it more concrete by talking about what accessibility looks like today in the world of computing, and how we can use inclusive design to create accessible interfaces. </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34</a:t>
            </a:fld>
            <a:endParaRPr lang="en-US"/>
          </a:p>
        </p:txBody>
      </p:sp>
    </p:spTree>
    <p:extLst>
      <p:ext uri="{BB962C8B-B14F-4D97-AF65-F5344CB8AC3E}">
        <p14:creationId xmlns:p14="http://schemas.microsoft.com/office/powerpoint/2010/main" val="26980712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wanted to take a moment to address something that might be confusing. Has anyone heard of human centered design? Universal design? So how does inclusive design fit into this?</a:t>
            </a:r>
          </a:p>
          <a:p>
            <a:endParaRPr lang="en-US" dirty="0"/>
          </a:p>
          <a:p>
            <a:r>
              <a:rPr lang="en-US" dirty="0"/>
              <a:t>Human centered design is the foundation – it’s a principle that basically says: think about people when you are designing things for people. </a:t>
            </a:r>
          </a:p>
          <a:p>
            <a:endParaRPr lang="en-US" dirty="0"/>
          </a:p>
          <a:p>
            <a:r>
              <a:rPr lang="en-US" dirty="0"/>
              <a:t>Inclusive design and universal design are both frameworks that build on top of human centered design. </a:t>
            </a:r>
          </a:p>
          <a:p>
            <a:endParaRPr lang="en-US" dirty="0"/>
          </a:p>
          <a:p>
            <a:r>
              <a:rPr lang="en-US" sz="1200" b="1" i="0" kern="1200" dirty="0">
                <a:solidFill>
                  <a:schemeClr val="tx1"/>
                </a:solidFill>
                <a:effectLst/>
                <a:latin typeface="+mn-lt"/>
                <a:ea typeface="+mn-ea"/>
                <a:cs typeface="+mn-cs"/>
              </a:rPr>
              <a:t>Universal Design </a:t>
            </a:r>
            <a:r>
              <a:rPr lang="en-US" sz="1200" b="0" i="0" kern="1200" dirty="0">
                <a:solidFill>
                  <a:schemeClr val="tx1"/>
                </a:solidFill>
                <a:effectLst/>
                <a:latin typeface="+mn-lt"/>
                <a:ea typeface="+mn-ea"/>
                <a:cs typeface="+mn-cs"/>
              </a:rPr>
              <a:t>is defined as the design of an environment so that it might be accessed and used in the widest possible range of situations without the need for adaptation.</a:t>
            </a:r>
          </a:p>
          <a:p>
            <a:r>
              <a:rPr lang="en-US" sz="1200" b="0" i="0" kern="1200" dirty="0">
                <a:solidFill>
                  <a:schemeClr val="tx1"/>
                </a:solidFill>
                <a:effectLst/>
                <a:latin typeface="+mn-lt"/>
                <a:ea typeface="+mn-ea"/>
                <a:cs typeface="+mn-cs"/>
              </a:rPr>
              <a:t>Universal design was born out of the built environment. It is rooted in architecture and environmental design. It emphasizes the end solution, most often one that is physically fixed. </a:t>
            </a:r>
          </a:p>
          <a:p>
            <a:endParaRPr lang="en-US" dirty="0"/>
          </a:p>
          <a:p>
            <a:r>
              <a:rPr lang="en-US" sz="1200" b="0" i="0" kern="1200" dirty="0">
                <a:solidFill>
                  <a:schemeClr val="tx1"/>
                </a:solidFill>
                <a:effectLst/>
                <a:latin typeface="+mn-lt"/>
                <a:ea typeface="+mn-ea"/>
                <a:cs typeface="+mn-cs"/>
              </a:rPr>
              <a:t>In contrast, </a:t>
            </a:r>
            <a:r>
              <a:rPr lang="en-US" sz="1200" b="1" i="0" kern="1200" dirty="0">
                <a:solidFill>
                  <a:schemeClr val="tx1"/>
                </a:solidFill>
                <a:effectLst/>
                <a:latin typeface="+mn-lt"/>
                <a:ea typeface="+mn-ea"/>
                <a:cs typeface="+mn-cs"/>
              </a:rPr>
              <a:t>Inclusive Design </a:t>
            </a:r>
            <a:r>
              <a:rPr lang="en-US" sz="1200" b="0" i="0" kern="1200" dirty="0">
                <a:solidFill>
                  <a:schemeClr val="tx1"/>
                </a:solidFill>
                <a:effectLst/>
                <a:latin typeface="+mn-lt"/>
                <a:ea typeface="+mn-ea"/>
                <a:cs typeface="+mn-cs"/>
              </a:rPr>
              <a:t>was born out of digital technologies in the 1970s and ’80s, like captioning for people who are deaf and audio-recorded books for blind communities. It emphasizes the journey to get to the end solution.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You’ll sometimes hear the two terms used interchangeably, though some people prefer to make a distinction. I won’t go too much into the difference, but I’ve linked some good articles at the end of my deck. For now, consider them both to be tools in your design toolbox </a:t>
            </a:r>
            <a:r>
              <a:rPr lang="en-US" sz="1200" b="0" i="0" kern="1200" dirty="0">
                <a:solidFill>
                  <a:schemeClr val="tx1"/>
                </a:solidFill>
                <a:effectLst/>
                <a:latin typeface="+mn-lt"/>
                <a:ea typeface="+mn-ea"/>
                <a:cs typeface="+mn-cs"/>
                <a:sym typeface="Wingdings" panose="05000000000000000000" pitchFamily="2" charset="2"/>
              </a:rPr>
              <a:t> </a:t>
            </a:r>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35</a:t>
            </a:fld>
            <a:endParaRPr lang="en-US"/>
          </a:p>
        </p:txBody>
      </p:sp>
    </p:spTree>
    <p:extLst>
      <p:ext uri="{BB962C8B-B14F-4D97-AF65-F5344CB8AC3E}">
        <p14:creationId xmlns:p14="http://schemas.microsoft.com/office/powerpoint/2010/main" val="1469114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We’ve been talking really high level, so let’s make it more concrete by talking about the people that use accessibility tools in the world of computing, and how we can use inclusive design to create accessible interfaces. </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36</a:t>
            </a:fld>
            <a:endParaRPr lang="en-US"/>
          </a:p>
        </p:txBody>
      </p:sp>
    </p:spTree>
    <p:extLst>
      <p:ext uri="{BB962C8B-B14F-4D97-AF65-F5344CB8AC3E}">
        <p14:creationId xmlns:p14="http://schemas.microsoft.com/office/powerpoint/2010/main" val="18187332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1980, this is how the World Health Organization defined disability: (read definition)</a:t>
            </a:r>
          </a:p>
          <a:p>
            <a:endParaRPr lang="en-US" dirty="0"/>
          </a:p>
          <a:p>
            <a:r>
              <a:rPr lang="en-US" dirty="0"/>
              <a:t>If we think of disability as a personal attribute, something that is a characteristic of people, it is easy to think that as designers and engineers, we have no responsibility. Because we can’t change people’s characteristics. </a:t>
            </a:r>
          </a:p>
          <a:p>
            <a:endParaRPr lang="en-US" dirty="0"/>
          </a:p>
          <a:p>
            <a:r>
              <a:rPr lang="en-US" dirty="0"/>
              <a:t>But today, disability is defined differently. (read definition)</a:t>
            </a:r>
          </a:p>
          <a:p>
            <a:endParaRPr lang="en-US" dirty="0"/>
          </a:p>
          <a:p>
            <a:r>
              <a:rPr lang="en-US" dirty="0"/>
              <a:t>It’s defined as a mismatched interaction - is when a person’s body doesn’t match the environment, like a toddler being unable to reach a table because they’re too short.  </a:t>
            </a:r>
          </a:p>
          <a:p>
            <a:pPr marL="457200" lvl="1" indent="0">
              <a:buNone/>
            </a:pPr>
            <a:endParaRPr lang="en-US" dirty="0"/>
          </a:p>
          <a:p>
            <a:r>
              <a:rPr lang="en-US" dirty="0"/>
              <a:t>And here’s the thing. We can’t change people, but we can change the environment. We are the ones that design and build how people interact with the environment. And we can do it in such a way that removes the mismatch.  </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Being aware of this difference allows us to place the responsibility on what’s being made, and the people making it, rather than on whoever ends up using it.</a:t>
            </a:r>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5</a:t>
            </a:fld>
            <a:endParaRPr lang="en-US"/>
          </a:p>
        </p:txBody>
      </p:sp>
    </p:spTree>
    <p:extLst>
      <p:ext uri="{BB962C8B-B14F-4D97-AF65-F5344CB8AC3E}">
        <p14:creationId xmlns:p14="http://schemas.microsoft.com/office/powerpoint/2010/main" val="15385061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want to expand our definition of disability a little more: there are permanent, temporary, and situational disabilities.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we think of disability as encompassing all three groups, it’s easy to see that disability is </a:t>
            </a:r>
            <a:r>
              <a:rPr lang="en-US" i="1" dirty="0"/>
              <a:t>all around 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 think most of us can probably say we have experienced temporary or situation disability, and some  of us may experience permanent disability.</a:t>
            </a:r>
          </a:p>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6</a:t>
            </a:fld>
            <a:endParaRPr lang="en-US"/>
          </a:p>
        </p:txBody>
      </p:sp>
    </p:spTree>
    <p:extLst>
      <p:ext uri="{BB962C8B-B14F-4D97-AF65-F5344CB8AC3E}">
        <p14:creationId xmlns:p14="http://schemas.microsoft.com/office/powerpoint/2010/main" val="457755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why is this important? </a:t>
            </a:r>
          </a:p>
          <a:p>
            <a:endParaRPr lang="en-US" dirty="0"/>
          </a:p>
          <a:p>
            <a:r>
              <a:rPr lang="en-US" dirty="0"/>
              <a:t>Statistically,</a:t>
            </a:r>
            <a:r>
              <a:rPr lang="en-US" i="1" dirty="0"/>
              <a:t> </a:t>
            </a:r>
            <a:r>
              <a:rPr lang="en-US" dirty="0"/>
              <a:t>1 in 7 people have a permanent disability. This isn’t counting the other two categories (temporary and situational) that we talked about before. </a:t>
            </a:r>
          </a:p>
          <a:p>
            <a:endParaRPr lang="en-US" dirty="0"/>
          </a:p>
          <a:p>
            <a:r>
              <a:rPr lang="en-US" dirty="0"/>
              <a:t>So from the human perspective, if we don’t design for people with disabilities, we are excluding a lot of people. And that just sucks.</a:t>
            </a:r>
          </a:p>
          <a:p>
            <a:endParaRPr lang="en-US" dirty="0"/>
          </a:p>
          <a:p>
            <a:r>
              <a:rPr lang="en-US" dirty="0"/>
              <a:t>From the business perspective, that is a </a:t>
            </a:r>
            <a:r>
              <a:rPr lang="en-US" i="1" dirty="0"/>
              <a:t>significant </a:t>
            </a:r>
            <a:r>
              <a:rPr lang="en-US" dirty="0"/>
              <a:t>portion of the market that you are missing. </a:t>
            </a:r>
          </a:p>
        </p:txBody>
      </p:sp>
      <p:sp>
        <p:nvSpPr>
          <p:cNvPr id="4" name="Slide Number Placeholder 3"/>
          <p:cNvSpPr>
            <a:spLocks noGrp="1"/>
          </p:cNvSpPr>
          <p:nvPr>
            <p:ph type="sldNum" sz="quarter" idx="5"/>
          </p:nvPr>
        </p:nvSpPr>
        <p:spPr/>
        <p:txBody>
          <a:bodyPr/>
          <a:lstStyle/>
          <a:p>
            <a:fld id="{33C5F1C7-5D25-4DE3-AED1-E84A4E7523DA}" type="slidenum">
              <a:rPr lang="en-US" smtClean="0"/>
              <a:t>7</a:t>
            </a:fld>
            <a:endParaRPr lang="en-US"/>
          </a:p>
        </p:txBody>
      </p:sp>
    </p:spTree>
    <p:extLst>
      <p:ext uri="{BB962C8B-B14F-4D97-AF65-F5344CB8AC3E}">
        <p14:creationId xmlns:p14="http://schemas.microsoft.com/office/powerpoint/2010/main" val="1544950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now that we’ve expanded our definition of disability, let’s move on to other related terms. </a:t>
            </a:r>
          </a:p>
          <a:p>
            <a:endParaRPr lang="en-US" dirty="0"/>
          </a:p>
          <a:p>
            <a:r>
              <a:rPr lang="en-US" dirty="0"/>
              <a:t>Remember that we defined disability as a mismatched interaction between a person and their context. </a:t>
            </a:r>
          </a:p>
          <a:p>
            <a:endParaRPr lang="en-US" dirty="0"/>
          </a:p>
          <a:p>
            <a:r>
              <a:rPr lang="en-US" dirty="0"/>
              <a:t>Accessibility, then, is a broad term for tools that help people navigate mismatched interactions and provides options for people of all ability. You also hear accessibility as a term for a professional discipline aimed at creating these tools, like when people say “I work in accessibility”</a:t>
            </a:r>
          </a:p>
          <a:p>
            <a:endParaRPr lang="en-US" dirty="0"/>
          </a:p>
          <a:p>
            <a:r>
              <a:rPr lang="en-US" dirty="0"/>
              <a:t>Inclusive design, then, is a framework that helps us design more accessible products. It’s a way to create solutions, like object-oriented programming.</a:t>
            </a:r>
          </a:p>
        </p:txBody>
      </p:sp>
      <p:sp>
        <p:nvSpPr>
          <p:cNvPr id="4" name="Slide Number Placeholder 3"/>
          <p:cNvSpPr>
            <a:spLocks noGrp="1"/>
          </p:cNvSpPr>
          <p:nvPr>
            <p:ph type="sldNum" sz="quarter" idx="5"/>
          </p:nvPr>
        </p:nvSpPr>
        <p:spPr/>
        <p:txBody>
          <a:bodyPr/>
          <a:lstStyle/>
          <a:p>
            <a:fld id="{33C5F1C7-5D25-4DE3-AED1-E84A4E7523DA}" type="slidenum">
              <a:rPr lang="en-US" smtClean="0"/>
              <a:t>8</a:t>
            </a:fld>
            <a:endParaRPr lang="en-US"/>
          </a:p>
        </p:txBody>
      </p:sp>
    </p:spTree>
    <p:extLst>
      <p:ext uri="{BB962C8B-B14F-4D97-AF65-F5344CB8AC3E}">
        <p14:creationId xmlns:p14="http://schemas.microsoft.com/office/powerpoint/2010/main" val="3505717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definition </a:t>
            </a:r>
          </a:p>
          <a:p>
            <a:endParaRPr lang="en-US" dirty="0"/>
          </a:p>
          <a:p>
            <a:r>
              <a:rPr lang="en-US" dirty="0"/>
              <a:t>It’s a nice sounding definition with complicated words, but think of inclusive design as a mindset that you hold as you design products. Like when you program, you think about designing code to be clean and abstracted. </a:t>
            </a:r>
          </a:p>
          <a:p>
            <a:endParaRPr lang="en-US" dirty="0"/>
          </a:p>
          <a:p>
            <a:r>
              <a:rPr lang="en-US" dirty="0"/>
              <a:t>Two things I want to touch on in the definition: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 Designing inclusively doesn’t mean you’re making one thing for all people. You’re designing a diversity of ways for everyone to participate in an experience with a sense of belonging. </a:t>
            </a:r>
          </a:p>
          <a:p>
            <a:endParaRPr lang="en-US" dirty="0"/>
          </a:p>
          <a:p>
            <a:r>
              <a:rPr lang="en-US" dirty="0"/>
              <a:t>2) I want to stress that inclusive design encompasses much more than disability, and we’ll see examples of that later, like gender, age, and race.</a:t>
            </a:r>
          </a:p>
        </p:txBody>
      </p:sp>
      <p:sp>
        <p:nvSpPr>
          <p:cNvPr id="4" name="Slide Number Placeholder 3"/>
          <p:cNvSpPr>
            <a:spLocks noGrp="1"/>
          </p:cNvSpPr>
          <p:nvPr>
            <p:ph type="sldNum" sz="quarter" idx="5"/>
          </p:nvPr>
        </p:nvSpPr>
        <p:spPr/>
        <p:txBody>
          <a:bodyPr/>
          <a:lstStyle/>
          <a:p>
            <a:fld id="{33C5F1C7-5D25-4DE3-AED1-E84A4E7523DA}" type="slidenum">
              <a:rPr lang="en-US" smtClean="0"/>
              <a:t>9</a:t>
            </a:fld>
            <a:endParaRPr lang="en-US"/>
          </a:p>
        </p:txBody>
      </p:sp>
    </p:spTree>
    <p:extLst>
      <p:ext uri="{BB962C8B-B14F-4D97-AF65-F5344CB8AC3E}">
        <p14:creationId xmlns:p14="http://schemas.microsoft.com/office/powerpoint/2010/main" val="1214881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3C5F1C7-5D25-4DE3-AED1-E84A4E7523DA}" type="slidenum">
              <a:rPr lang="en-US" smtClean="0"/>
              <a:t>10</a:t>
            </a:fld>
            <a:endParaRPr lang="en-US"/>
          </a:p>
        </p:txBody>
      </p:sp>
    </p:spTree>
    <p:extLst>
      <p:ext uri="{BB962C8B-B14F-4D97-AF65-F5344CB8AC3E}">
        <p14:creationId xmlns:p14="http://schemas.microsoft.com/office/powerpoint/2010/main" val="7967003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D115F-7DB5-40FB-9630-A343C345CA1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F063D8-10CE-4485-967D-6A15EA5996A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63BBBDD-A6F7-4098-9A46-62D98DF8E230}"/>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5" name="Footer Placeholder 4">
            <a:extLst>
              <a:ext uri="{FF2B5EF4-FFF2-40B4-BE49-F238E27FC236}">
                <a16:creationId xmlns:a16="http://schemas.microsoft.com/office/drawing/2014/main" id="{6E390E21-8E87-445C-8C2E-AB34BCAFF0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301BB5-537D-4E7A-83CD-654ECCFFF3AF}"/>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16036346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5092A-62F2-4730-A690-256906FDEEB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CC02A9-14FD-4CAF-8005-24D8A185ED2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E824928-928C-4B13-880E-79E7EA406C4A}"/>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5" name="Footer Placeholder 4">
            <a:extLst>
              <a:ext uri="{FF2B5EF4-FFF2-40B4-BE49-F238E27FC236}">
                <a16:creationId xmlns:a16="http://schemas.microsoft.com/office/drawing/2014/main" id="{4DCFD707-879B-4671-B9C3-380733BAD3E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BA9242-D57B-4B8A-9AE9-5EE6E2380502}"/>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626219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22AE0F-206B-41ED-BE6D-EBD4B272749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0289FE1-282E-466D-B8C1-345B84928ED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83385-ED72-499E-8080-5A93A6CB3A0A}"/>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5" name="Footer Placeholder 4">
            <a:extLst>
              <a:ext uri="{FF2B5EF4-FFF2-40B4-BE49-F238E27FC236}">
                <a16:creationId xmlns:a16="http://schemas.microsoft.com/office/drawing/2014/main" id="{0C9E8B2D-8E12-4657-B31B-B7D1CB9FC6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28846F-B609-4599-AFFD-6991C17B76DA}"/>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23225677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F13C4-FD0B-43B8-9F48-DF5000A4BE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A55FD64-BB4B-4F2B-836C-E39F800D5A4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AA98DE-1082-4AE9-9A67-CAA2C0FC2929}"/>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5" name="Footer Placeholder 4">
            <a:extLst>
              <a:ext uri="{FF2B5EF4-FFF2-40B4-BE49-F238E27FC236}">
                <a16:creationId xmlns:a16="http://schemas.microsoft.com/office/drawing/2014/main" id="{1A3C026F-99FC-40D9-B8B7-65BD6AF03A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330C23-6E6D-4F0C-A08C-1F8E54419B9E}"/>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15521728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A8054-6A71-4568-8F6B-0913116DDB2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2C7162-E582-4E6E-845F-434F3F041A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6B25823-54D5-4E1F-8038-25C41C8750D8}"/>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5" name="Footer Placeholder 4">
            <a:extLst>
              <a:ext uri="{FF2B5EF4-FFF2-40B4-BE49-F238E27FC236}">
                <a16:creationId xmlns:a16="http://schemas.microsoft.com/office/drawing/2014/main" id="{8CFD7C26-5C9C-4660-98F6-DA02CC1D0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D513BCE-EE57-4BDE-95F3-543311225AAE}"/>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1896370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6CCCB-21AB-4AD0-9899-F80E108D5AA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821DA07-4AC6-44D6-BA02-53B9EA552C1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4B126B-257D-4B7F-B6B7-79A4F7BDF11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6C1F4AE-5748-4545-9C8B-CC5F5EEBBF5B}"/>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6" name="Footer Placeholder 5">
            <a:extLst>
              <a:ext uri="{FF2B5EF4-FFF2-40B4-BE49-F238E27FC236}">
                <a16:creationId xmlns:a16="http://schemas.microsoft.com/office/drawing/2014/main" id="{7A9BB7FE-72D0-4D18-9AA9-058A2B83A6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7D4120-5177-4D79-88B2-DC84EDBBEE9C}"/>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6517135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B9777-511F-4102-BEFF-3B68C30843D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4C64CB-2590-46F1-AAFB-8146DF0F91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B8D6DA3-D192-45D5-9C84-27B352A353C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EC71129-7350-4812-BAF3-617519CCF28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9FC44B-D481-4D5E-9345-371BBCB006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6171460-35C0-49E4-B743-10878290BC3C}"/>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8" name="Footer Placeholder 7">
            <a:extLst>
              <a:ext uri="{FF2B5EF4-FFF2-40B4-BE49-F238E27FC236}">
                <a16:creationId xmlns:a16="http://schemas.microsoft.com/office/drawing/2014/main" id="{CC16CCA2-43DC-4E94-862B-C5FE9C3989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8EE3465-14AD-44C1-9D87-8F92435C4628}"/>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13466977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DAB93-9F5F-4FA7-86E7-569B6F1605B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5BD5073-9E62-4F9F-9488-D9F1FFD53F12}"/>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4" name="Footer Placeholder 3">
            <a:extLst>
              <a:ext uri="{FF2B5EF4-FFF2-40B4-BE49-F238E27FC236}">
                <a16:creationId xmlns:a16="http://schemas.microsoft.com/office/drawing/2014/main" id="{3CEDF38E-5E10-401D-8B42-8027127DCE7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AB1F1B1-0558-42BF-A941-DE8EC7D360C5}"/>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2072354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46A611B-4DAC-4DF5-A0D5-CE6E3ECA34B0}"/>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3" name="Footer Placeholder 2">
            <a:extLst>
              <a:ext uri="{FF2B5EF4-FFF2-40B4-BE49-F238E27FC236}">
                <a16:creationId xmlns:a16="http://schemas.microsoft.com/office/drawing/2014/main" id="{65AECC66-753E-49C2-8CF9-6762BA36394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76FC07-3281-4F77-A084-8DD973EA8859}"/>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3629885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ED9E6-1EAA-479A-B0ED-4930B656A01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1247DC-2A25-4CED-B237-D50DA97D9CE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7756797-1936-47CA-9DFF-E43CAA643F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3BBB502-FEA6-4F6F-A877-5D99761A5404}"/>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6" name="Footer Placeholder 5">
            <a:extLst>
              <a:ext uri="{FF2B5EF4-FFF2-40B4-BE49-F238E27FC236}">
                <a16:creationId xmlns:a16="http://schemas.microsoft.com/office/drawing/2014/main" id="{54506E95-2F90-425B-BCFF-61822641DF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BA1A86B-CD89-44FF-A197-4EA0B740E1AC}"/>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7153731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290AD-1E7D-43F5-B82D-8BD99E3D537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6456F48-4AD8-4923-93B6-2B62BB1102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A2DFD22-9347-45F6-8489-137A375448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EB98B0-BB93-4C8A-8B5C-15580B339185}"/>
              </a:ext>
            </a:extLst>
          </p:cNvPr>
          <p:cNvSpPr>
            <a:spLocks noGrp="1"/>
          </p:cNvSpPr>
          <p:nvPr>
            <p:ph type="dt" sz="half" idx="10"/>
          </p:nvPr>
        </p:nvSpPr>
        <p:spPr/>
        <p:txBody>
          <a:bodyPr/>
          <a:lstStyle/>
          <a:p>
            <a:fld id="{A1094EF1-E142-4781-807A-CD03C714CCB6}" type="datetimeFigureOut">
              <a:rPr lang="en-US" smtClean="0"/>
              <a:t>1/26/20</a:t>
            </a:fld>
            <a:endParaRPr lang="en-US"/>
          </a:p>
        </p:txBody>
      </p:sp>
      <p:sp>
        <p:nvSpPr>
          <p:cNvPr id="6" name="Footer Placeholder 5">
            <a:extLst>
              <a:ext uri="{FF2B5EF4-FFF2-40B4-BE49-F238E27FC236}">
                <a16:creationId xmlns:a16="http://schemas.microsoft.com/office/drawing/2014/main" id="{CFCF5BB9-F883-46AB-B579-C62599B42B6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4D06503-CBA8-498D-A5B1-70F92E34824C}"/>
              </a:ext>
            </a:extLst>
          </p:cNvPr>
          <p:cNvSpPr>
            <a:spLocks noGrp="1"/>
          </p:cNvSpPr>
          <p:nvPr>
            <p:ph type="sldNum" sz="quarter" idx="12"/>
          </p:nvPr>
        </p:nvSpPr>
        <p:spPr/>
        <p:txBody>
          <a:bodyPr/>
          <a:lstStyle/>
          <a:p>
            <a:fld id="{F79828FE-C06E-413C-9647-6DE6B5FF613F}" type="slidenum">
              <a:rPr lang="en-US" smtClean="0"/>
              <a:t>‹#›</a:t>
            </a:fld>
            <a:endParaRPr lang="en-US"/>
          </a:p>
        </p:txBody>
      </p:sp>
    </p:spTree>
    <p:extLst>
      <p:ext uri="{BB962C8B-B14F-4D97-AF65-F5344CB8AC3E}">
        <p14:creationId xmlns:p14="http://schemas.microsoft.com/office/powerpoint/2010/main" val="11462758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2C5D92F-7E4C-4147-92D5-F371DF988A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EB20BE0-D995-4B70-AB3D-69B60319FB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D8A802A-F8CB-4033-87A2-E18343215C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094EF1-E142-4781-807A-CD03C714CCB6}" type="datetimeFigureOut">
              <a:rPr lang="en-US" smtClean="0"/>
              <a:t>1/26/20</a:t>
            </a:fld>
            <a:endParaRPr lang="en-US"/>
          </a:p>
        </p:txBody>
      </p:sp>
      <p:sp>
        <p:nvSpPr>
          <p:cNvPr id="5" name="Footer Placeholder 4">
            <a:extLst>
              <a:ext uri="{FF2B5EF4-FFF2-40B4-BE49-F238E27FC236}">
                <a16:creationId xmlns:a16="http://schemas.microsoft.com/office/drawing/2014/main" id="{BFD6840A-A797-4ED7-A9EE-6A40F6E2F5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5DBB15C2-2BD9-4AAC-A11C-B924BA1669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9828FE-C06E-413C-9647-6DE6B5FF613F}" type="slidenum">
              <a:rPr lang="en-US" smtClean="0"/>
              <a:t>‹#›</a:t>
            </a:fld>
            <a:endParaRPr lang="en-US"/>
          </a:p>
        </p:txBody>
      </p:sp>
    </p:spTree>
    <p:extLst>
      <p:ext uri="{BB962C8B-B14F-4D97-AF65-F5344CB8AC3E}">
        <p14:creationId xmlns:p14="http://schemas.microsoft.com/office/powerpoint/2010/main" val="1262162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18.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3.sv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12" Type="http://schemas.openxmlformats.org/officeDocument/2006/relationships/image" Target="../media/image47.sv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1.svg"/><Relationship Id="rId11" Type="http://schemas.openxmlformats.org/officeDocument/2006/relationships/image" Target="../media/image46.png"/><Relationship Id="rId5" Type="http://schemas.openxmlformats.org/officeDocument/2006/relationships/image" Target="../media/image40.png"/><Relationship Id="rId10" Type="http://schemas.openxmlformats.org/officeDocument/2006/relationships/image" Target="../media/image45.svg"/><Relationship Id="rId4" Type="http://schemas.openxmlformats.org/officeDocument/2006/relationships/image" Target="../media/image39.svg"/><Relationship Id="rId9" Type="http://schemas.openxmlformats.org/officeDocument/2006/relationships/image" Target="../media/image4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ideo" Target="https://www.youtube.com/embed/94swlF55tVc?start=89&amp;feature=oembed" TargetMode="External"/><Relationship Id="rId4" Type="http://schemas.openxmlformats.org/officeDocument/2006/relationships/image" Target="../media/image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50.svg"/></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2.png"/><Relationship Id="rId5" Type="http://schemas.openxmlformats.org/officeDocument/2006/relationships/hyperlink" Target="https://www.youtube.com/watch?v=evj-eQO49xI" TargetMode="External"/><Relationship Id="rId4" Type="http://schemas.openxmlformats.org/officeDocument/2006/relationships/notesSlide" Target="../notesSlides/notesSlide26.xml"/></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hyperlink" Target="https://www.smashingmagazine.com/2017/10/nailing-accessibility-design/" TargetMode="External"/><Relationship Id="rId3" Type="http://schemas.openxmlformats.org/officeDocument/2006/relationships/image" Target="../media/image57.png"/><Relationship Id="rId7" Type="http://schemas.openxmlformats.org/officeDocument/2006/relationships/image" Target="../media/image60.sv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9.png"/><Relationship Id="rId11" Type="http://schemas.openxmlformats.org/officeDocument/2006/relationships/hyperlink" Target="https://www.microassist.com/digital-accessibility/mobile-application-accessibility-part-2-of-2/" TargetMode="External"/><Relationship Id="rId5" Type="http://schemas.openxmlformats.org/officeDocument/2006/relationships/hyperlink" Target="https://www.w3.org/TR/WCAG20/#guidelines" TargetMode="External"/><Relationship Id="rId10" Type="http://schemas.openxmlformats.org/officeDocument/2006/relationships/image" Target="../media/image31.svg"/><Relationship Id="rId4" Type="http://schemas.openxmlformats.org/officeDocument/2006/relationships/image" Target="../media/image58.svg"/><Relationship Id="rId9"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34.xml.rels><?xml version="1.0" encoding="UTF-8" standalone="yes"?>
<Relationships xmlns="http://schemas.openxmlformats.org/package/2006/relationships"><Relationship Id="rId8" Type="http://schemas.openxmlformats.org/officeDocument/2006/relationships/hyperlink" Target="https://www.smashingmagazine.com/2017/10/nailing-accessibility-design/" TargetMode="External"/><Relationship Id="rId3" Type="http://schemas.openxmlformats.org/officeDocument/2006/relationships/hyperlink" Target="https://www.microsoft.com/design/inclusive/" TargetMode="External"/><Relationship Id="rId7" Type="http://schemas.openxmlformats.org/officeDocument/2006/relationships/hyperlink" Target="https://www.w3.org/TR/WCAG20/#guidelines"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s://www.fastcompany.com/90243282/the-no-1-thing-youre-getting-wrong-about-inclusive-design" TargetMode="External"/><Relationship Id="rId11" Type="http://schemas.microsoft.com/office/2007/relationships/hdphoto" Target="../media/hdphoto1.wdp"/><Relationship Id="rId5" Type="http://schemas.openxmlformats.org/officeDocument/2006/relationships/hyperlink" Target="https://medium.com/microsoft-design/how-to-recognize-exclusion-in-ai-ec2d6d89f850" TargetMode="External"/><Relationship Id="rId10" Type="http://schemas.openxmlformats.org/officeDocument/2006/relationships/image" Target="../media/image8.png"/><Relationship Id="rId4" Type="http://schemas.openxmlformats.org/officeDocument/2006/relationships/hyperlink" Target="https://theblog.adobe.com/different-breaking-accessibility-universality-inclusion-design/" TargetMode="External"/><Relationship Id="rId9" Type="http://schemas.openxmlformats.org/officeDocument/2006/relationships/hyperlink" Target="https://www.microassist.com/digital-accessibility/mobile-application-accessibility-part-2-of-2/" TargetMode="Externa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customXml" Target="../ink/ink2.xml"/><Relationship Id="rId5" Type="http://schemas.openxmlformats.org/officeDocument/2006/relationships/image" Target="../media/image4.png"/><Relationship Id="rId4" Type="http://schemas.openxmlformats.org/officeDocument/2006/relationships/customXml" Target="../ink/ink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81717"/>
        </a:solidFill>
        <a:effectLst/>
      </p:bgPr>
    </p:bg>
    <p:spTree>
      <p:nvGrpSpPr>
        <p:cNvPr id="1" name=""/>
        <p:cNvGrpSpPr/>
        <p:nvPr/>
      </p:nvGrpSpPr>
      <p:grpSpPr>
        <a:xfrm>
          <a:off x="0" y="0"/>
          <a:ext cx="0" cy="0"/>
          <a:chOff x="0" y="0"/>
          <a:chExt cx="0" cy="0"/>
        </a:xfrm>
      </p:grpSpPr>
      <p:pic>
        <p:nvPicPr>
          <p:cNvPr id="4" name="Picture 3" descr="Icons of diverse people">
            <a:extLst>
              <a:ext uri="{FF2B5EF4-FFF2-40B4-BE49-F238E27FC236}">
                <a16:creationId xmlns:a16="http://schemas.microsoft.com/office/drawing/2014/main" id="{0D1E6FDE-F93B-43F9-BCEE-0D0D8BFBA908}"/>
              </a:ext>
            </a:extLst>
          </p:cNvPr>
          <p:cNvPicPr>
            <a:picLocks noChangeAspect="1"/>
          </p:cNvPicPr>
          <p:nvPr/>
        </p:nvPicPr>
        <p:blipFill>
          <a:blip r:embed="rId3"/>
          <a:stretch>
            <a:fillRect/>
          </a:stretch>
        </p:blipFill>
        <p:spPr>
          <a:xfrm>
            <a:off x="8337056" y="0"/>
            <a:ext cx="3854944" cy="6858000"/>
          </a:xfrm>
          <a:prstGeom prst="rect">
            <a:avLst/>
          </a:prstGeom>
        </p:spPr>
      </p:pic>
      <p:sp>
        <p:nvSpPr>
          <p:cNvPr id="5" name="Title 4">
            <a:extLst>
              <a:ext uri="{FF2B5EF4-FFF2-40B4-BE49-F238E27FC236}">
                <a16:creationId xmlns:a16="http://schemas.microsoft.com/office/drawing/2014/main" id="{4DD353DB-B6A9-412E-86BD-FDAEE93379F2}"/>
              </a:ext>
            </a:extLst>
          </p:cNvPr>
          <p:cNvSpPr txBox="1">
            <a:spLocks noGrp="1"/>
          </p:cNvSpPr>
          <p:nvPr>
            <p:ph type="title" idx="4294967295"/>
          </p:nvPr>
        </p:nvSpPr>
        <p:spPr>
          <a:xfrm>
            <a:off x="421781" y="3536156"/>
            <a:ext cx="7965281" cy="215443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chemeClr val="bg1"/>
                </a:solidFill>
                <a:effectLst/>
                <a:uLnTx/>
                <a:uFillTx/>
                <a:latin typeface="Segoe UI Light" panose="020B0502040204020203" pitchFamily="34" charset="0"/>
                <a:ea typeface="+mn-ea"/>
                <a:cs typeface="Segoe UI Light" panose="020B0502040204020203" pitchFamily="34" charset="0"/>
              </a:rPr>
              <a:t>Introduction to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Accessibility and Inclusive Design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chemeClr val="bg1"/>
              </a:solidFill>
              <a:effectLst/>
              <a:uLnTx/>
              <a:uFillTx/>
              <a:latin typeface="Segoe UI Light" panose="020B0502040204020203" pitchFamily="34" charset="0"/>
              <a:ea typeface="+mn-ea"/>
              <a:cs typeface="Segoe UI Light"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bg1"/>
              </a:solidFill>
              <a:effectLst/>
              <a:uLnTx/>
              <a:uFillTx/>
              <a:latin typeface="Segoe UI Light" panose="020B0502040204020203" pitchFamily="34" charset="0"/>
              <a:ea typeface="+mn-ea"/>
              <a:cs typeface="Segoe UI Light"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bg1"/>
                </a:solidFill>
                <a:effectLst/>
                <a:uLnTx/>
                <a:uFillTx/>
                <a:latin typeface="Segoe UI Light" panose="020B0502040204020203" pitchFamily="34" charset="0"/>
                <a:ea typeface="+mn-ea"/>
                <a:cs typeface="Segoe UI Light" panose="020B0502040204020203" pitchFamily="34" charset="0"/>
              </a:rPr>
              <a:t>Tracy Tran</a:t>
            </a:r>
            <a:r>
              <a:rPr kumimoji="0" lang="en-US" sz="2200" b="0" i="0" u="none" strike="noStrike" kern="1200" cap="none" spc="0" normalizeH="0" baseline="0" noProof="0" dirty="0">
                <a:ln>
                  <a:noFill/>
                </a:ln>
                <a:solidFill>
                  <a:srgbClr val="4EEED1"/>
                </a:solidFill>
                <a:effectLst/>
                <a:uLnTx/>
                <a:uFillTx/>
                <a:latin typeface="Segoe UI Light" panose="020B0502040204020203" pitchFamily="34" charset="0"/>
                <a:ea typeface="+mn-ea"/>
                <a:cs typeface="Segoe UI Light" panose="020B0502040204020203" pitchFamily="34" charset="0"/>
              </a:rPr>
              <a:t> </a:t>
            </a:r>
            <a:r>
              <a:rPr kumimoji="0" lang="en-US" sz="2200" b="1" i="0" u="none" strike="noStrike" kern="1200" cap="none" spc="0" normalizeH="0" baseline="0" noProof="0" dirty="0">
                <a:ln>
                  <a:noFill/>
                </a:ln>
                <a:solidFill>
                  <a:srgbClr val="4EEED1"/>
                </a:solidFill>
                <a:effectLst/>
                <a:uLnTx/>
                <a:uFillTx/>
                <a:latin typeface="Segoe UI Light" panose="020B0502040204020203" pitchFamily="34" charset="0"/>
                <a:ea typeface="+mn-ea"/>
                <a:cs typeface="Segoe UI Light" panose="020B0502040204020203" pitchFamily="34" charset="0"/>
              </a:rPr>
              <a:t>|</a:t>
            </a:r>
            <a:r>
              <a:rPr kumimoji="0" lang="en-US" sz="2200" b="0" i="0" u="none" strike="noStrike" kern="1200" cap="none" spc="0" normalizeH="0" baseline="0" noProof="0" dirty="0">
                <a:ln>
                  <a:noFill/>
                </a:ln>
                <a:solidFill>
                  <a:srgbClr val="4EEED1"/>
                </a:solidFill>
                <a:effectLst/>
                <a:uLnTx/>
                <a:uFillTx/>
                <a:latin typeface="Segoe UI Light" panose="020B0502040204020203" pitchFamily="34" charset="0"/>
                <a:ea typeface="+mn-ea"/>
                <a:cs typeface="Segoe UI Light" panose="020B0502040204020203" pitchFamily="34" charset="0"/>
              </a:rPr>
              <a:t> </a:t>
            </a:r>
            <a:r>
              <a:rPr kumimoji="0" lang="en-US" sz="1800" b="0" i="0" u="none" strike="noStrike" kern="1200" cap="none" spc="0" normalizeH="0" baseline="0" noProof="0" dirty="0">
                <a:ln>
                  <a:noFill/>
                </a:ln>
                <a:solidFill>
                  <a:schemeClr val="bg1"/>
                </a:solidFill>
                <a:effectLst/>
                <a:uLnTx/>
                <a:uFillTx/>
                <a:latin typeface="Segoe UI Light" panose="020B0502040204020203" pitchFamily="34" charset="0"/>
                <a:ea typeface="+mn-ea"/>
                <a:cs typeface="Segoe UI Light" panose="020B0502040204020203" pitchFamily="34" charset="0"/>
              </a:rPr>
              <a:t>Microsoft Program Manager </a:t>
            </a:r>
            <a:r>
              <a:rPr kumimoji="0" lang="en-US" sz="2200" b="1" i="0" u="none" strike="noStrike" kern="1200" cap="none" spc="0" normalizeH="0" baseline="0" noProof="0" dirty="0">
                <a:ln>
                  <a:noFill/>
                </a:ln>
                <a:solidFill>
                  <a:srgbClr val="4EEED1"/>
                </a:solidFill>
                <a:effectLst/>
                <a:uLnTx/>
                <a:uFillTx/>
                <a:latin typeface="Segoe UI Light" panose="020B0502040204020203" pitchFamily="34" charset="0"/>
                <a:ea typeface="+mn-ea"/>
                <a:cs typeface="Segoe UI Light" panose="020B0502040204020203" pitchFamily="34" charset="0"/>
              </a:rPr>
              <a:t>|</a:t>
            </a:r>
            <a:r>
              <a:rPr kumimoji="0" lang="en-US" sz="1800" b="0" i="0" u="none" strike="noStrike" kern="1200" cap="none" spc="0" normalizeH="0" baseline="0" noProof="0" dirty="0">
                <a:ln>
                  <a:noFill/>
                </a:ln>
                <a:solidFill>
                  <a:schemeClr val="bg1"/>
                </a:solidFill>
                <a:effectLst/>
                <a:uLnTx/>
                <a:uFillTx/>
                <a:latin typeface="Segoe UI Light" panose="020B0502040204020203" pitchFamily="34" charset="0"/>
                <a:ea typeface="+mn-ea"/>
                <a:cs typeface="Segoe UI Light" panose="020B0502040204020203" pitchFamily="34" charset="0"/>
              </a:rPr>
              <a:t> tracyt@microsoft.com</a:t>
            </a:r>
          </a:p>
        </p:txBody>
      </p:sp>
    </p:spTree>
    <p:extLst>
      <p:ext uri="{BB962C8B-B14F-4D97-AF65-F5344CB8AC3E}">
        <p14:creationId xmlns:p14="http://schemas.microsoft.com/office/powerpoint/2010/main" val="5377564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9411B-69B0-4B74-82C4-53CA36A448EB}"/>
              </a:ext>
            </a:extLst>
          </p:cNvPr>
          <p:cNvSpPr>
            <a:spLocks noGrp="1"/>
          </p:cNvSpPr>
          <p:nvPr>
            <p:ph type="title"/>
          </p:nvPr>
        </p:nvSpPr>
        <p:spPr/>
        <p:txBody>
          <a:bodyPr/>
          <a:lstStyle/>
          <a:p>
            <a:r>
              <a:rPr lang="en-US" dirty="0">
                <a:latin typeface="Segoe UI Semibold" panose="020B0702040204020203" pitchFamily="34" charset="0"/>
                <a:cs typeface="Segoe UI Semibold" panose="020B0702040204020203" pitchFamily="34" charset="0"/>
              </a:rPr>
              <a:t>Principles of inclusive design</a:t>
            </a:r>
          </a:p>
        </p:txBody>
      </p:sp>
      <p:grpSp>
        <p:nvGrpSpPr>
          <p:cNvPr id="18" name="Group 17">
            <a:extLst>
              <a:ext uri="{FF2B5EF4-FFF2-40B4-BE49-F238E27FC236}">
                <a16:creationId xmlns:a16="http://schemas.microsoft.com/office/drawing/2014/main" id="{F2A250DD-A12B-416C-A3E8-D07F48417190}"/>
              </a:ext>
              <a:ext uri="{C183D7F6-B498-43B3-948B-1728B52AA6E4}">
                <adec:decorative xmlns:adec="http://schemas.microsoft.com/office/drawing/2017/decorative" val="1"/>
              </a:ext>
            </a:extLst>
          </p:cNvPr>
          <p:cNvGrpSpPr/>
          <p:nvPr/>
        </p:nvGrpSpPr>
        <p:grpSpPr>
          <a:xfrm>
            <a:off x="1855696" y="2633825"/>
            <a:ext cx="1201271" cy="1201271"/>
            <a:chOff x="1335741" y="2832847"/>
            <a:chExt cx="1201271" cy="1201271"/>
          </a:xfrm>
        </p:grpSpPr>
        <p:sp>
          <p:nvSpPr>
            <p:cNvPr id="15" name="Oval 14">
              <a:extLst>
                <a:ext uri="{FF2B5EF4-FFF2-40B4-BE49-F238E27FC236}">
                  <a16:creationId xmlns:a16="http://schemas.microsoft.com/office/drawing/2014/main" id="{3787D997-033D-4973-9975-40C2CE877BB6}"/>
                </a:ext>
              </a:extLst>
            </p:cNvPr>
            <p:cNvSpPr/>
            <p:nvPr/>
          </p:nvSpPr>
          <p:spPr>
            <a:xfrm>
              <a:off x="1335741" y="2832847"/>
              <a:ext cx="1201271" cy="1201271"/>
            </a:xfrm>
            <a:prstGeom prst="ellipse">
              <a:avLst/>
            </a:prstGeom>
            <a:noFill/>
            <a:ln w="28575">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Venn diagram">
              <a:extLst>
                <a:ext uri="{FF2B5EF4-FFF2-40B4-BE49-F238E27FC236}">
                  <a16:creationId xmlns:a16="http://schemas.microsoft.com/office/drawing/2014/main" id="{41ED64E8-28BF-4F70-A331-4E1D8FFC70B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79176" y="2962835"/>
              <a:ext cx="914400" cy="914400"/>
            </a:xfrm>
            <a:prstGeom prst="rect">
              <a:avLst/>
            </a:prstGeom>
          </p:spPr>
        </p:pic>
      </p:grpSp>
      <p:sp>
        <p:nvSpPr>
          <p:cNvPr id="22" name="TextBox 21">
            <a:extLst>
              <a:ext uri="{FF2B5EF4-FFF2-40B4-BE49-F238E27FC236}">
                <a16:creationId xmlns:a16="http://schemas.microsoft.com/office/drawing/2014/main" id="{B124080D-2DEB-4879-A5FF-960FCC557C5A}"/>
              </a:ext>
            </a:extLst>
          </p:cNvPr>
          <p:cNvSpPr txBox="1"/>
          <p:nvPr/>
        </p:nvSpPr>
        <p:spPr>
          <a:xfrm>
            <a:off x="990601" y="3998903"/>
            <a:ext cx="2931459" cy="430887"/>
          </a:xfrm>
          <a:prstGeom prst="rect">
            <a:avLst/>
          </a:prstGeom>
          <a:noFill/>
        </p:spPr>
        <p:txBody>
          <a:bodyPr wrap="square" rtlCol="0">
            <a:spAutoFit/>
          </a:bodyPr>
          <a:lstStyle/>
          <a:p>
            <a:pPr algn="ctr"/>
            <a:r>
              <a:rPr lang="en-US" sz="2200" dirty="0">
                <a:latin typeface="Segoe UI" panose="020B0502040204020203" pitchFamily="34" charset="0"/>
                <a:cs typeface="Segoe UI" panose="020B0502040204020203" pitchFamily="34" charset="0"/>
              </a:rPr>
              <a:t>Recognize exclusion</a:t>
            </a:r>
          </a:p>
        </p:txBody>
      </p:sp>
      <p:grpSp>
        <p:nvGrpSpPr>
          <p:cNvPr id="19" name="Group 18">
            <a:extLst>
              <a:ext uri="{FF2B5EF4-FFF2-40B4-BE49-F238E27FC236}">
                <a16:creationId xmlns:a16="http://schemas.microsoft.com/office/drawing/2014/main" id="{0564D10A-E49A-4CB8-9E75-AB77554E6151}"/>
              </a:ext>
              <a:ext uri="{C183D7F6-B498-43B3-948B-1728B52AA6E4}">
                <adec:decorative xmlns:adec="http://schemas.microsoft.com/office/drawing/2017/decorative" val="1"/>
              </a:ext>
            </a:extLst>
          </p:cNvPr>
          <p:cNvGrpSpPr/>
          <p:nvPr/>
        </p:nvGrpSpPr>
        <p:grpSpPr>
          <a:xfrm>
            <a:off x="9135034" y="2633825"/>
            <a:ext cx="1201271" cy="1201271"/>
            <a:chOff x="4984376" y="2660277"/>
            <a:chExt cx="1201271" cy="1201271"/>
          </a:xfrm>
        </p:grpSpPr>
        <p:sp>
          <p:nvSpPr>
            <p:cNvPr id="16" name="Oval 15">
              <a:extLst>
                <a:ext uri="{FF2B5EF4-FFF2-40B4-BE49-F238E27FC236}">
                  <a16:creationId xmlns:a16="http://schemas.microsoft.com/office/drawing/2014/main" id="{07517BD2-6F81-4839-B402-2336FF91A17A}"/>
                </a:ext>
              </a:extLst>
            </p:cNvPr>
            <p:cNvSpPr/>
            <p:nvPr/>
          </p:nvSpPr>
          <p:spPr>
            <a:xfrm>
              <a:off x="4984376" y="2660277"/>
              <a:ext cx="1201271" cy="1201271"/>
            </a:xfrm>
            <a:prstGeom prst="ellipse">
              <a:avLst/>
            </a:prstGeom>
            <a:noFill/>
            <a:ln w="28575">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Users">
              <a:extLst>
                <a:ext uri="{FF2B5EF4-FFF2-40B4-BE49-F238E27FC236}">
                  <a16:creationId xmlns:a16="http://schemas.microsoft.com/office/drawing/2014/main" id="{44462C1D-9F30-41AA-858B-35F2FA14FBA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27811" y="2803712"/>
              <a:ext cx="914400" cy="914400"/>
            </a:xfrm>
            <a:prstGeom prst="rect">
              <a:avLst/>
            </a:prstGeom>
          </p:spPr>
        </p:pic>
      </p:grpSp>
      <p:sp>
        <p:nvSpPr>
          <p:cNvPr id="23" name="TextBox 22">
            <a:extLst>
              <a:ext uri="{FF2B5EF4-FFF2-40B4-BE49-F238E27FC236}">
                <a16:creationId xmlns:a16="http://schemas.microsoft.com/office/drawing/2014/main" id="{B471ECA7-53CA-404F-9C8A-9864767D803C}"/>
              </a:ext>
            </a:extLst>
          </p:cNvPr>
          <p:cNvSpPr txBox="1"/>
          <p:nvPr/>
        </p:nvSpPr>
        <p:spPr>
          <a:xfrm>
            <a:off x="4630270" y="3998903"/>
            <a:ext cx="2931459" cy="430887"/>
          </a:xfrm>
          <a:prstGeom prst="rect">
            <a:avLst/>
          </a:prstGeom>
          <a:noFill/>
        </p:spPr>
        <p:txBody>
          <a:bodyPr wrap="square" rtlCol="0">
            <a:spAutoFit/>
          </a:bodyPr>
          <a:lstStyle/>
          <a:p>
            <a:pPr algn="ctr"/>
            <a:r>
              <a:rPr lang="en-US" sz="2200" dirty="0">
                <a:latin typeface="Segoe UI" panose="020B0502040204020203" pitchFamily="34" charset="0"/>
                <a:cs typeface="Segoe UI" panose="020B0502040204020203" pitchFamily="34" charset="0"/>
              </a:rPr>
              <a:t>Learn from diversity</a:t>
            </a:r>
          </a:p>
        </p:txBody>
      </p:sp>
      <p:grpSp>
        <p:nvGrpSpPr>
          <p:cNvPr id="20" name="Group 19">
            <a:extLst>
              <a:ext uri="{FF2B5EF4-FFF2-40B4-BE49-F238E27FC236}">
                <a16:creationId xmlns:a16="http://schemas.microsoft.com/office/drawing/2014/main" id="{15D1BBAD-956A-4B30-A995-80C2967ACB05}"/>
              </a:ext>
              <a:ext uri="{C183D7F6-B498-43B3-948B-1728B52AA6E4}">
                <adec:decorative xmlns:adec="http://schemas.microsoft.com/office/drawing/2017/decorative" val="1"/>
              </a:ext>
            </a:extLst>
          </p:cNvPr>
          <p:cNvGrpSpPr/>
          <p:nvPr/>
        </p:nvGrpSpPr>
        <p:grpSpPr>
          <a:xfrm>
            <a:off x="5495365" y="2633825"/>
            <a:ext cx="1201271" cy="1201271"/>
            <a:chOff x="8431306" y="2586318"/>
            <a:chExt cx="1201271" cy="1201271"/>
          </a:xfrm>
        </p:grpSpPr>
        <p:sp>
          <p:nvSpPr>
            <p:cNvPr id="17" name="Oval 16">
              <a:extLst>
                <a:ext uri="{FF2B5EF4-FFF2-40B4-BE49-F238E27FC236}">
                  <a16:creationId xmlns:a16="http://schemas.microsoft.com/office/drawing/2014/main" id="{A33288ED-EF3F-4DC5-81B1-0EF6F504B447}"/>
                </a:ext>
              </a:extLst>
            </p:cNvPr>
            <p:cNvSpPr/>
            <p:nvPr/>
          </p:nvSpPr>
          <p:spPr>
            <a:xfrm>
              <a:off x="8431306" y="2586318"/>
              <a:ext cx="1201271" cy="1201271"/>
            </a:xfrm>
            <a:prstGeom prst="ellipse">
              <a:avLst/>
            </a:prstGeom>
            <a:noFill/>
            <a:ln w="28575">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1" descr="Earth globe: Americas">
              <a:extLst>
                <a:ext uri="{FF2B5EF4-FFF2-40B4-BE49-F238E27FC236}">
                  <a16:creationId xmlns:a16="http://schemas.microsoft.com/office/drawing/2014/main" id="{899F7F39-7039-4855-A8CD-0827BA620A9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583706" y="2719949"/>
              <a:ext cx="914400" cy="914400"/>
            </a:xfrm>
            <a:prstGeom prst="rect">
              <a:avLst/>
            </a:prstGeom>
          </p:spPr>
        </p:pic>
      </p:grpSp>
      <p:sp>
        <p:nvSpPr>
          <p:cNvPr id="24" name="TextBox 23">
            <a:extLst>
              <a:ext uri="{FF2B5EF4-FFF2-40B4-BE49-F238E27FC236}">
                <a16:creationId xmlns:a16="http://schemas.microsoft.com/office/drawing/2014/main" id="{ED64889A-376D-4D7F-8134-BB261FA41771}"/>
              </a:ext>
            </a:extLst>
          </p:cNvPr>
          <p:cNvSpPr txBox="1"/>
          <p:nvPr/>
        </p:nvSpPr>
        <p:spPr>
          <a:xfrm>
            <a:off x="8269940" y="3998903"/>
            <a:ext cx="2931459" cy="769441"/>
          </a:xfrm>
          <a:prstGeom prst="rect">
            <a:avLst/>
          </a:prstGeom>
          <a:noFill/>
        </p:spPr>
        <p:txBody>
          <a:bodyPr wrap="square" rtlCol="0">
            <a:spAutoFit/>
          </a:bodyPr>
          <a:lstStyle/>
          <a:p>
            <a:pPr algn="ctr"/>
            <a:r>
              <a:rPr lang="en-US" sz="2200" dirty="0">
                <a:latin typeface="Segoe UI" panose="020B0502040204020203" pitchFamily="34" charset="0"/>
                <a:cs typeface="Segoe UI" panose="020B0502040204020203" pitchFamily="34" charset="0"/>
              </a:rPr>
              <a:t>Solve for one, </a:t>
            </a:r>
            <a:br>
              <a:rPr lang="en-US" sz="2200" dirty="0">
                <a:latin typeface="Segoe UI" panose="020B0502040204020203" pitchFamily="34" charset="0"/>
                <a:cs typeface="Segoe UI" panose="020B0502040204020203" pitchFamily="34" charset="0"/>
              </a:rPr>
            </a:br>
            <a:r>
              <a:rPr lang="en-US" sz="2200" dirty="0">
                <a:latin typeface="Segoe UI" panose="020B0502040204020203" pitchFamily="34" charset="0"/>
                <a:cs typeface="Segoe UI" panose="020B0502040204020203" pitchFamily="34" charset="0"/>
              </a:rPr>
              <a:t>extend to many</a:t>
            </a:r>
          </a:p>
        </p:txBody>
      </p:sp>
    </p:spTree>
    <p:extLst>
      <p:ext uri="{BB962C8B-B14F-4D97-AF65-F5344CB8AC3E}">
        <p14:creationId xmlns:p14="http://schemas.microsoft.com/office/powerpoint/2010/main" val="29787822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41229-7B9C-42E0-8F28-8B7100B1763F}"/>
              </a:ext>
            </a:extLst>
          </p:cNvPr>
          <p:cNvSpPr>
            <a:spLocks noGrp="1"/>
          </p:cNvSpPr>
          <p:nvPr>
            <p:ph type="title"/>
          </p:nvPr>
        </p:nvSpPr>
        <p:spPr>
          <a:xfrm>
            <a:off x="836613" y="1290921"/>
            <a:ext cx="10515600" cy="1325563"/>
          </a:xfrm>
        </p:spPr>
        <p:txBody>
          <a:bodyPr/>
          <a:lstStyle/>
          <a:p>
            <a:r>
              <a:rPr lang="en-US" sz="2000" dirty="0">
                <a:latin typeface="Segoe UI Light" panose="020B0502040204020203" pitchFamily="34" charset="0"/>
                <a:cs typeface="Segoe UI Light" panose="020B0502040204020203" pitchFamily="34" charset="0"/>
              </a:rPr>
              <a:t>Principle 1</a:t>
            </a:r>
            <a:br>
              <a:rPr lang="en-US" dirty="0">
                <a:latin typeface="Segoe UI Semibold" panose="020B0702040204020203" pitchFamily="34" charset="0"/>
                <a:cs typeface="Segoe UI Semibold" panose="020B0702040204020203" pitchFamily="34" charset="0"/>
              </a:rPr>
            </a:br>
            <a:r>
              <a:rPr lang="en-US" dirty="0">
                <a:latin typeface="Segoe UI Semibold" panose="020B0702040204020203" pitchFamily="34" charset="0"/>
                <a:cs typeface="Segoe UI Semibold" panose="020B0702040204020203" pitchFamily="34" charset="0"/>
              </a:rPr>
              <a:t>Recognize exclusion</a:t>
            </a:r>
          </a:p>
        </p:txBody>
      </p:sp>
      <p:sp>
        <p:nvSpPr>
          <p:cNvPr id="3" name="Content Placeholder 2">
            <a:extLst>
              <a:ext uri="{FF2B5EF4-FFF2-40B4-BE49-F238E27FC236}">
                <a16:creationId xmlns:a16="http://schemas.microsoft.com/office/drawing/2014/main" id="{F979D285-C46F-4976-8D6E-9267F9CD7CA9}"/>
              </a:ext>
            </a:extLst>
          </p:cNvPr>
          <p:cNvSpPr>
            <a:spLocks noGrp="1"/>
          </p:cNvSpPr>
          <p:nvPr>
            <p:ph idx="1"/>
          </p:nvPr>
        </p:nvSpPr>
        <p:spPr>
          <a:xfrm>
            <a:off x="836613" y="2874499"/>
            <a:ext cx="4908176" cy="4351338"/>
          </a:xfrm>
        </p:spPr>
        <p:txBody>
          <a:bodyPr>
            <a:normAutofit/>
          </a:bodyPr>
          <a:lstStyle/>
          <a:p>
            <a:pPr marL="0" indent="0">
              <a:buNone/>
            </a:pPr>
            <a:r>
              <a:rPr lang="en-US" sz="2600" dirty="0">
                <a:latin typeface="Segoe UI" panose="020B0502040204020203" pitchFamily="34" charset="0"/>
                <a:cs typeface="Segoe UI" panose="020B0502040204020203" pitchFamily="34" charset="0"/>
              </a:rPr>
              <a:t>If we use our own abilities as a baseline, we make things that are easy for some people to use, but difficult for everyone else</a:t>
            </a:r>
          </a:p>
          <a:p>
            <a:pPr marL="0" indent="0">
              <a:buNone/>
            </a:pPr>
            <a:endParaRPr lang="en-US" sz="2600" dirty="0">
              <a:latin typeface="Segoe UI" panose="020B0502040204020203" pitchFamily="34" charset="0"/>
              <a:cs typeface="Segoe UI" panose="020B0502040204020203" pitchFamily="34" charset="0"/>
            </a:endParaRPr>
          </a:p>
          <a:p>
            <a:pPr marL="0" indent="0">
              <a:buNone/>
            </a:pPr>
            <a:r>
              <a:rPr lang="en-US" sz="2600" dirty="0">
                <a:latin typeface="Segoe UI" panose="020B0502040204020203" pitchFamily="34" charset="0"/>
                <a:cs typeface="Segoe UI" panose="020B0502040204020203" pitchFamily="34" charset="0"/>
              </a:rPr>
              <a:t>If we fail to intentionally include, we will unintentionally exclude</a:t>
            </a:r>
          </a:p>
        </p:txBody>
      </p:sp>
      <p:pic>
        <p:nvPicPr>
          <p:cNvPr id="4" name="Picture 3">
            <a:extLst>
              <a:ext uri="{FF2B5EF4-FFF2-40B4-BE49-F238E27FC236}">
                <a16:creationId xmlns:a16="http://schemas.microsoft.com/office/drawing/2014/main" id="{A5F7081B-4B14-4531-B7B7-BB54D851A6E7}"/>
              </a:ext>
              <a:ext uri="{C183D7F6-B498-43B3-948B-1728B52AA6E4}">
                <adec:decorative xmlns:adec="http://schemas.microsoft.com/office/drawing/2017/decorative" val="1"/>
              </a:ext>
            </a:extLst>
          </p:cNvPr>
          <p:cNvPicPr>
            <a:picLocks noChangeAspect="1"/>
          </p:cNvPicPr>
          <p:nvPr/>
        </p:nvPicPr>
        <p:blipFill rotWithShape="1">
          <a:blip r:embed="rId3"/>
          <a:srcRect b="37543"/>
          <a:stretch/>
        </p:blipFill>
        <p:spPr>
          <a:xfrm>
            <a:off x="7288174" y="1287359"/>
            <a:ext cx="4332277" cy="4283282"/>
          </a:xfrm>
          <a:prstGeom prst="rect">
            <a:avLst/>
          </a:prstGeom>
        </p:spPr>
      </p:pic>
      <p:cxnSp>
        <p:nvCxnSpPr>
          <p:cNvPr id="7" name="Straight Connector 6">
            <a:extLst>
              <a:ext uri="{FF2B5EF4-FFF2-40B4-BE49-F238E27FC236}">
                <a16:creationId xmlns:a16="http://schemas.microsoft.com/office/drawing/2014/main" id="{DBF48A39-3DE9-49D9-BA48-F522024275AA}"/>
              </a:ext>
              <a:ext uri="{C183D7F6-B498-43B3-948B-1728B52AA6E4}">
                <adec:decorative xmlns:adec="http://schemas.microsoft.com/office/drawing/2017/decorative" val="1"/>
              </a:ext>
            </a:extLst>
          </p:cNvPr>
          <p:cNvCxnSpPr>
            <a:cxnSpLocks/>
          </p:cNvCxnSpPr>
          <p:nvPr/>
        </p:nvCxnSpPr>
        <p:spPr>
          <a:xfrm flipH="1">
            <a:off x="2116653" y="1650005"/>
            <a:ext cx="3871771"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82065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4044485-74FC-403F-A927-E695982479F2}"/>
              </a:ext>
            </a:extLst>
          </p:cNvPr>
          <p:cNvSpPr txBox="1">
            <a:spLocks/>
          </p:cNvSpPr>
          <p:nvPr/>
        </p:nvSpPr>
        <p:spPr>
          <a:xfrm>
            <a:off x="298731" y="-3246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latin typeface="Segoe UI Light" panose="020B0502040204020203" pitchFamily="34" charset="0"/>
                <a:cs typeface="Segoe UI Light" panose="020B0502040204020203" pitchFamily="34" charset="0"/>
              </a:rPr>
              <a:t>Principle 1: Recognize exclusion</a:t>
            </a:r>
          </a:p>
        </p:txBody>
      </p:sp>
      <p:sp>
        <p:nvSpPr>
          <p:cNvPr id="2" name="Title 1">
            <a:extLst>
              <a:ext uri="{FF2B5EF4-FFF2-40B4-BE49-F238E27FC236}">
                <a16:creationId xmlns:a16="http://schemas.microsoft.com/office/drawing/2014/main" id="{737ED6EB-A25E-4E19-B414-366916436DBC}"/>
              </a:ext>
            </a:extLst>
          </p:cNvPr>
          <p:cNvSpPr>
            <a:spLocks noGrp="1"/>
          </p:cNvSpPr>
          <p:nvPr>
            <p:ph type="title"/>
          </p:nvPr>
        </p:nvSpPr>
        <p:spPr>
          <a:xfrm>
            <a:off x="838200" y="678136"/>
            <a:ext cx="10515600" cy="1325563"/>
          </a:xfrm>
        </p:spPr>
        <p:txBody>
          <a:bodyPr/>
          <a:lstStyle/>
          <a:p>
            <a:pPr algn="ctr"/>
            <a:r>
              <a:rPr lang="en-US" dirty="0">
                <a:latin typeface="Segoe UI Semibold" panose="020B0702040204020203" pitchFamily="34" charset="0"/>
                <a:cs typeface="Segoe UI Semibold" panose="020B0702040204020203" pitchFamily="34" charset="0"/>
              </a:rPr>
              <a:t>What happens when we exclude?</a:t>
            </a:r>
          </a:p>
        </p:txBody>
      </p:sp>
      <p:sp>
        <p:nvSpPr>
          <p:cNvPr id="3" name="Content Placeholder 2">
            <a:extLst>
              <a:ext uri="{FF2B5EF4-FFF2-40B4-BE49-F238E27FC236}">
                <a16:creationId xmlns:a16="http://schemas.microsoft.com/office/drawing/2014/main" id="{A8E0DA6F-E556-4294-B310-7B371E171DD3}"/>
              </a:ext>
            </a:extLst>
          </p:cNvPr>
          <p:cNvSpPr>
            <a:spLocks noGrp="1"/>
          </p:cNvSpPr>
          <p:nvPr>
            <p:ph idx="1"/>
          </p:nvPr>
        </p:nvSpPr>
        <p:spPr>
          <a:xfrm>
            <a:off x="6790766" y="1791009"/>
            <a:ext cx="5165258" cy="1871374"/>
          </a:xfrm>
        </p:spPr>
        <p:txBody>
          <a:bodyPr>
            <a:normAutofit/>
          </a:bodyPr>
          <a:lstStyle/>
          <a:p>
            <a:pPr marL="457200" lvl="1" indent="0">
              <a:buNone/>
            </a:pPr>
            <a:endParaRPr lang="en-US" sz="2200" dirty="0">
              <a:latin typeface="Segoe UI" panose="020B0502040204020203" pitchFamily="34" charset="0"/>
              <a:cs typeface="Segoe UI" panose="020B0502040204020203" pitchFamily="34" charset="0"/>
            </a:endParaRPr>
          </a:p>
          <a:p>
            <a:pPr marL="457200" lvl="1" indent="0">
              <a:buNone/>
            </a:pPr>
            <a:r>
              <a:rPr lang="en-US" sz="2200" dirty="0">
                <a:latin typeface="Segoe UI" panose="020B0502040204020203" pitchFamily="34" charset="0"/>
                <a:cs typeface="Segoe UI" panose="020B0502040204020203" pitchFamily="34" charset="0"/>
              </a:rPr>
              <a:t>Motion tracking technology that only works for users of a certain race because initial training set excluded other skin tones.</a:t>
            </a:r>
          </a:p>
          <a:p>
            <a:endParaRPr lang="en-US" sz="2200" dirty="0">
              <a:latin typeface="Segoe UI" panose="020B0502040204020203" pitchFamily="34" charset="0"/>
              <a:cs typeface="Segoe UI" panose="020B0502040204020203" pitchFamily="34" charset="0"/>
            </a:endParaRPr>
          </a:p>
        </p:txBody>
      </p:sp>
      <p:pic>
        <p:nvPicPr>
          <p:cNvPr id="1030" name="Picture 6" descr="A series of faces of different ethnicities">
            <a:extLst>
              <a:ext uri="{FF2B5EF4-FFF2-40B4-BE49-F238E27FC236}">
                <a16:creationId xmlns:a16="http://schemas.microsoft.com/office/drawing/2014/main" id="{4A33420D-C082-426C-AA60-D9F998359B10}"/>
              </a:ext>
            </a:extLst>
          </p:cNvPr>
          <p:cNvPicPr>
            <a:picLocks noChangeAspect="1" noChangeArrowheads="1"/>
          </p:cNvPicPr>
          <p:nvPr/>
        </p:nvPicPr>
        <p:blipFill rotWithShape="1">
          <a:blip r:embed="rId3">
            <a:duotone>
              <a:prstClr val="black"/>
              <a:schemeClr val="accent3">
                <a:tint val="45000"/>
                <a:satMod val="400000"/>
              </a:schemeClr>
            </a:duotone>
            <a:extLst>
              <a:ext uri="{28A0092B-C50C-407E-A947-70E740481C1C}">
                <a14:useLocalDpi xmlns:a14="http://schemas.microsoft.com/office/drawing/2010/main" val="0"/>
              </a:ext>
            </a:extLst>
          </a:blip>
          <a:srcRect l="1627" t="19494" r="1611" b="40010"/>
          <a:stretch/>
        </p:blipFill>
        <p:spPr bwMode="auto">
          <a:xfrm>
            <a:off x="415270" y="2226068"/>
            <a:ext cx="6586163" cy="1218303"/>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a:extLst>
              <a:ext uri="{FF2B5EF4-FFF2-40B4-BE49-F238E27FC236}">
                <a16:creationId xmlns:a16="http://schemas.microsoft.com/office/drawing/2014/main" id="{72740445-CE0B-4DDC-9642-E32D5D6D9988}"/>
              </a:ext>
            </a:extLst>
          </p:cNvPr>
          <p:cNvSpPr txBox="1">
            <a:spLocks/>
          </p:cNvSpPr>
          <p:nvPr/>
        </p:nvSpPr>
        <p:spPr>
          <a:xfrm>
            <a:off x="6790766" y="3357336"/>
            <a:ext cx="5165258" cy="204847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endParaRPr lang="en-US" sz="2200"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r>
              <a:rPr lang="en-US" sz="2200" dirty="0">
                <a:latin typeface="Segoe UI" panose="020B0502040204020203" pitchFamily="34" charset="0"/>
                <a:cs typeface="Segoe UI" panose="020B0502040204020203" pitchFamily="34" charset="0"/>
              </a:rPr>
              <a:t>The standard crash test dummy is a 50</a:t>
            </a:r>
            <a:r>
              <a:rPr lang="en-US" sz="2200" baseline="30000" dirty="0">
                <a:latin typeface="Segoe UI" panose="020B0502040204020203" pitchFamily="34" charset="0"/>
                <a:cs typeface="Segoe UI" panose="020B0502040204020203" pitchFamily="34" charset="0"/>
              </a:rPr>
              <a:t>th</a:t>
            </a:r>
            <a:r>
              <a:rPr lang="en-US" sz="2200" dirty="0">
                <a:latin typeface="Segoe UI" panose="020B0502040204020203" pitchFamily="34" charset="0"/>
                <a:cs typeface="Segoe UI" panose="020B0502040204020203" pitchFamily="34" charset="0"/>
              </a:rPr>
              <a:t> percentile male. Female drivers are 47% more likely to be injured in a car crash. </a:t>
            </a:r>
          </a:p>
          <a:p>
            <a:endParaRPr lang="en-US" sz="2200" dirty="0">
              <a:latin typeface="Segoe UI" panose="020B0502040204020203" pitchFamily="34" charset="0"/>
              <a:cs typeface="Segoe UI" panose="020B0502040204020203" pitchFamily="34" charset="0"/>
            </a:endParaRPr>
          </a:p>
        </p:txBody>
      </p:sp>
      <p:pic>
        <p:nvPicPr>
          <p:cNvPr id="1026" name="Picture 2" descr="Crash test dummies">
            <a:extLst>
              <a:ext uri="{FF2B5EF4-FFF2-40B4-BE49-F238E27FC236}">
                <a16:creationId xmlns:a16="http://schemas.microsoft.com/office/drawing/2014/main" id="{C2B6E89C-DE62-4E50-90BF-B060C56967F8}"/>
              </a:ext>
            </a:extLst>
          </p:cNvPr>
          <p:cNvPicPr>
            <a:picLocks noChangeAspect="1" noChangeArrowheads="1"/>
          </p:cNvPicPr>
          <p:nvPr/>
        </p:nvPicPr>
        <p:blipFill rotWithShape="1">
          <a:blip r:embed="rId4">
            <a:duotone>
              <a:prstClr val="black"/>
              <a:schemeClr val="accent3">
                <a:tint val="45000"/>
                <a:satMod val="400000"/>
              </a:schemeClr>
            </a:duotone>
            <a:extLst>
              <a:ext uri="{28A0092B-C50C-407E-A947-70E740481C1C}">
                <a14:useLocalDpi xmlns:a14="http://schemas.microsoft.com/office/drawing/2010/main" val="0"/>
              </a:ext>
            </a:extLst>
          </a:blip>
          <a:srcRect t="12474" b="54781"/>
          <a:stretch/>
        </p:blipFill>
        <p:spPr bwMode="auto">
          <a:xfrm>
            <a:off x="415270" y="3765440"/>
            <a:ext cx="6614382" cy="1218303"/>
          </a:xfrm>
          <a:prstGeom prst="rect">
            <a:avLst/>
          </a:prstGeom>
          <a:noFill/>
          <a:extLst>
            <a:ext uri="{909E8E84-426E-40DD-AFC4-6F175D3DCCD1}">
              <a14:hiddenFill xmlns:a14="http://schemas.microsoft.com/office/drawing/2010/main">
                <a:solidFill>
                  <a:srgbClr val="FFFFFF"/>
                </a:solidFill>
              </a14:hiddenFill>
            </a:ext>
          </a:extLst>
        </p:spPr>
      </p:pic>
      <p:sp>
        <p:nvSpPr>
          <p:cNvPr id="13" name="Content Placeholder 2">
            <a:extLst>
              <a:ext uri="{FF2B5EF4-FFF2-40B4-BE49-F238E27FC236}">
                <a16:creationId xmlns:a16="http://schemas.microsoft.com/office/drawing/2014/main" id="{B7930808-1FB7-466C-BEF7-4B32C71E791D}"/>
              </a:ext>
            </a:extLst>
          </p:cNvPr>
          <p:cNvSpPr txBox="1">
            <a:spLocks/>
          </p:cNvSpPr>
          <p:nvPr/>
        </p:nvSpPr>
        <p:spPr>
          <a:xfrm>
            <a:off x="6790766" y="4964775"/>
            <a:ext cx="5165258" cy="189567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endParaRPr lang="en-US" sz="2200" dirty="0">
              <a:latin typeface="Segoe UI" panose="020B0502040204020203" pitchFamily="34" charset="0"/>
              <a:cs typeface="Segoe UI" panose="020B0502040204020203" pitchFamily="34" charset="0"/>
            </a:endParaRPr>
          </a:p>
          <a:p>
            <a:pPr marL="457200" lvl="1" indent="0">
              <a:buFont typeface="Arial" panose="020B0604020202020204" pitchFamily="34" charset="0"/>
              <a:buNone/>
            </a:pPr>
            <a:r>
              <a:rPr lang="en-US" sz="2200" dirty="0">
                <a:latin typeface="Segoe UI" panose="020B0502040204020203" pitchFamily="34" charset="0"/>
                <a:cs typeface="Segoe UI" panose="020B0502040204020203" pitchFamily="34" charset="0"/>
              </a:rPr>
              <a:t>The struggle of being left handed in a right handed world: scissors, lecture hall fold out desks….</a:t>
            </a:r>
          </a:p>
        </p:txBody>
      </p:sp>
      <p:pic>
        <p:nvPicPr>
          <p:cNvPr id="1028" name="Picture 4" descr="A left handed person using righty scissors.">
            <a:extLst>
              <a:ext uri="{FF2B5EF4-FFF2-40B4-BE49-F238E27FC236}">
                <a16:creationId xmlns:a16="http://schemas.microsoft.com/office/drawing/2014/main" id="{54084427-1243-4191-8952-F84700BA9729}"/>
              </a:ext>
            </a:extLst>
          </p:cNvPr>
          <p:cNvPicPr>
            <a:picLocks noChangeAspect="1" noChangeArrowheads="1"/>
          </p:cNvPicPr>
          <p:nvPr/>
        </p:nvPicPr>
        <p:blipFill rotWithShape="1">
          <a:blip r:embed="rId5">
            <a:duotone>
              <a:prstClr val="black"/>
              <a:schemeClr val="accent3">
                <a:tint val="45000"/>
                <a:satMod val="400000"/>
              </a:schemeClr>
            </a:duotone>
            <a:extLst>
              <a:ext uri="{28A0092B-C50C-407E-A947-70E740481C1C}">
                <a14:useLocalDpi xmlns:a14="http://schemas.microsoft.com/office/drawing/2010/main" val="0"/>
              </a:ext>
            </a:extLst>
          </a:blip>
          <a:srcRect t="29500" r="192" b="45861"/>
          <a:stretch/>
        </p:blipFill>
        <p:spPr bwMode="auto">
          <a:xfrm>
            <a:off x="415269" y="5275287"/>
            <a:ext cx="6586163" cy="1218303"/>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Connector 4">
            <a:extLst>
              <a:ext uri="{FF2B5EF4-FFF2-40B4-BE49-F238E27FC236}">
                <a16:creationId xmlns:a16="http://schemas.microsoft.com/office/drawing/2014/main" id="{EF285710-AB35-44C8-A17F-8CB5F1871577}"/>
              </a:ext>
              <a:ext uri="{C183D7F6-B498-43B3-948B-1728B52AA6E4}">
                <adec:decorative xmlns:adec="http://schemas.microsoft.com/office/drawing/2017/decorative" val="1"/>
              </a:ext>
            </a:extLst>
          </p:cNvPr>
          <p:cNvCxnSpPr>
            <a:cxnSpLocks/>
          </p:cNvCxnSpPr>
          <p:nvPr/>
        </p:nvCxnSpPr>
        <p:spPr>
          <a:xfrm flipH="1">
            <a:off x="3846843" y="345890"/>
            <a:ext cx="7852098"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957661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animEffect transition="in" filter="fade">
                                      <p:cBhvr>
                                        <p:cTn id="7" dur="500"/>
                                        <p:tgtEl>
                                          <p:spTgt spid="103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par>
                                <p:cTn id="16" presetID="10" presetClass="entr" presetSubtype="0"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Effect transition="in" filter="fade">
                                      <p:cBhvr>
                                        <p:cTn id="18" dur="500"/>
                                        <p:tgtEl>
                                          <p:spTgt spid="102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par>
                                <p:cTn id="24" presetID="10" presetClass="entr" presetSubtype="0" fill="hold" nodeType="withEffect">
                                  <p:stCondLst>
                                    <p:cond delay="0"/>
                                  </p:stCondLst>
                                  <p:childTnLst>
                                    <p:set>
                                      <p:cBhvr>
                                        <p:cTn id="25" dur="1" fill="hold">
                                          <p:stCondLst>
                                            <p:cond delay="0"/>
                                          </p:stCondLst>
                                        </p:cTn>
                                        <p:tgtEl>
                                          <p:spTgt spid="1028"/>
                                        </p:tgtEl>
                                        <p:attrNameLst>
                                          <p:attrName>style.visibility</p:attrName>
                                        </p:attrNameLst>
                                      </p:cBhvr>
                                      <p:to>
                                        <p:strVal val="visible"/>
                                      </p:to>
                                    </p:set>
                                    <p:animEffect transition="in" filter="fade">
                                      <p:cBhvr>
                                        <p:cTn id="26"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41229-7B9C-42E0-8F28-8B7100B1763F}"/>
              </a:ext>
            </a:extLst>
          </p:cNvPr>
          <p:cNvSpPr>
            <a:spLocks noGrp="1"/>
          </p:cNvSpPr>
          <p:nvPr>
            <p:ph type="title"/>
          </p:nvPr>
        </p:nvSpPr>
        <p:spPr>
          <a:xfrm>
            <a:off x="836613" y="1550895"/>
            <a:ext cx="10515600" cy="1325563"/>
          </a:xfrm>
        </p:spPr>
        <p:txBody>
          <a:bodyPr/>
          <a:lstStyle/>
          <a:p>
            <a:r>
              <a:rPr lang="en-US" sz="2000" dirty="0">
                <a:latin typeface="Segoe UI Light" panose="020B0502040204020203" pitchFamily="34" charset="0"/>
                <a:cs typeface="Segoe UI Light" panose="020B0502040204020203" pitchFamily="34" charset="0"/>
              </a:rPr>
              <a:t>Principle 2</a:t>
            </a:r>
            <a:br>
              <a:rPr lang="en-US" dirty="0">
                <a:latin typeface="Segoe UI Semibold" panose="020B0702040204020203" pitchFamily="34" charset="0"/>
                <a:cs typeface="Segoe UI Semibold" panose="020B0702040204020203" pitchFamily="34" charset="0"/>
              </a:rPr>
            </a:br>
            <a:r>
              <a:rPr lang="en-US" dirty="0">
                <a:latin typeface="Segoe UI Semibold" panose="020B0702040204020203" pitchFamily="34" charset="0"/>
                <a:cs typeface="Segoe UI Semibold" panose="020B0702040204020203" pitchFamily="34" charset="0"/>
              </a:rPr>
              <a:t>Learn from diversity</a:t>
            </a:r>
          </a:p>
        </p:txBody>
      </p:sp>
      <p:sp>
        <p:nvSpPr>
          <p:cNvPr id="3" name="Content Placeholder 2">
            <a:extLst>
              <a:ext uri="{FF2B5EF4-FFF2-40B4-BE49-F238E27FC236}">
                <a16:creationId xmlns:a16="http://schemas.microsoft.com/office/drawing/2014/main" id="{F979D285-C46F-4976-8D6E-9267F9CD7CA9}"/>
              </a:ext>
            </a:extLst>
          </p:cNvPr>
          <p:cNvSpPr>
            <a:spLocks noGrp="1"/>
          </p:cNvSpPr>
          <p:nvPr>
            <p:ph idx="1"/>
          </p:nvPr>
        </p:nvSpPr>
        <p:spPr>
          <a:xfrm>
            <a:off x="836613" y="3131436"/>
            <a:ext cx="5259387" cy="4351338"/>
          </a:xfrm>
        </p:spPr>
        <p:txBody>
          <a:bodyPr>
            <a:normAutofit/>
          </a:bodyPr>
          <a:lstStyle/>
          <a:p>
            <a:pPr marL="0" indent="0">
              <a:buNone/>
            </a:pPr>
            <a:r>
              <a:rPr lang="en-US" sz="2600" dirty="0">
                <a:latin typeface="Segoe UI" panose="020B0502040204020203" pitchFamily="34" charset="0"/>
                <a:cs typeface="Segoe UI" panose="020B0502040204020203" pitchFamily="34" charset="0"/>
              </a:rPr>
              <a:t>Build empathy. Learning how people adapt to the world around them means spending time understanding their experience from their perspective. </a:t>
            </a:r>
          </a:p>
        </p:txBody>
      </p:sp>
      <p:cxnSp>
        <p:nvCxnSpPr>
          <p:cNvPr id="7" name="Straight Connector 6">
            <a:extLst>
              <a:ext uri="{FF2B5EF4-FFF2-40B4-BE49-F238E27FC236}">
                <a16:creationId xmlns:a16="http://schemas.microsoft.com/office/drawing/2014/main" id="{DBF48A39-3DE9-49D9-BA48-F522024275AA}"/>
              </a:ext>
              <a:ext uri="{C183D7F6-B498-43B3-948B-1728B52AA6E4}">
                <adec:decorative xmlns:adec="http://schemas.microsoft.com/office/drawing/2017/decorative" val="1"/>
              </a:ext>
            </a:extLst>
          </p:cNvPr>
          <p:cNvCxnSpPr>
            <a:cxnSpLocks/>
          </p:cNvCxnSpPr>
          <p:nvPr/>
        </p:nvCxnSpPr>
        <p:spPr>
          <a:xfrm flipH="1">
            <a:off x="2116653" y="1909979"/>
            <a:ext cx="3871771"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pic>
        <p:nvPicPr>
          <p:cNvPr id="2050" name="Picture 2">
            <a:extLst>
              <a:ext uri="{FF2B5EF4-FFF2-40B4-BE49-F238E27FC236}">
                <a16:creationId xmlns:a16="http://schemas.microsoft.com/office/drawing/2014/main" id="{4CBD5659-4DC3-4F0B-A228-0EF8ED5A59FA}"/>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4288" r="27559"/>
          <a:stretch/>
        </p:blipFill>
        <p:spPr bwMode="auto">
          <a:xfrm>
            <a:off x="6874129" y="1550895"/>
            <a:ext cx="4869635" cy="3404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9592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041229-7B9C-42E0-8F28-8B7100B1763F}"/>
              </a:ext>
            </a:extLst>
          </p:cNvPr>
          <p:cNvSpPr>
            <a:spLocks noGrp="1"/>
          </p:cNvSpPr>
          <p:nvPr>
            <p:ph type="title"/>
          </p:nvPr>
        </p:nvSpPr>
        <p:spPr>
          <a:xfrm>
            <a:off x="836613" y="1129552"/>
            <a:ext cx="10515600" cy="1972233"/>
          </a:xfrm>
        </p:spPr>
        <p:txBody>
          <a:bodyPr/>
          <a:lstStyle/>
          <a:p>
            <a:r>
              <a:rPr lang="en-US" sz="2000" dirty="0">
                <a:latin typeface="Segoe UI Light" panose="020B0502040204020203" pitchFamily="34" charset="0"/>
                <a:cs typeface="Segoe UI Light" panose="020B0502040204020203" pitchFamily="34" charset="0"/>
              </a:rPr>
              <a:t>Principle 3</a:t>
            </a:r>
            <a:br>
              <a:rPr lang="en-US" dirty="0">
                <a:latin typeface="Segoe UI Semibold" panose="020B0702040204020203" pitchFamily="34" charset="0"/>
                <a:cs typeface="Segoe UI Semibold" panose="020B0702040204020203" pitchFamily="34" charset="0"/>
              </a:rPr>
            </a:br>
            <a:r>
              <a:rPr lang="en-US" dirty="0">
                <a:latin typeface="Segoe UI Semibold" panose="020B0702040204020203" pitchFamily="34" charset="0"/>
                <a:cs typeface="Segoe UI Semibold" panose="020B0702040204020203" pitchFamily="34" charset="0"/>
              </a:rPr>
              <a:t>Solve for one, </a:t>
            </a:r>
            <a:br>
              <a:rPr lang="en-US" dirty="0">
                <a:latin typeface="Segoe UI Semibold" panose="020B0702040204020203" pitchFamily="34" charset="0"/>
                <a:cs typeface="Segoe UI Semibold" panose="020B0702040204020203" pitchFamily="34" charset="0"/>
              </a:rPr>
            </a:br>
            <a:r>
              <a:rPr lang="en-US" dirty="0">
                <a:latin typeface="Segoe UI Semibold" panose="020B0702040204020203" pitchFamily="34" charset="0"/>
                <a:cs typeface="Segoe UI Semibold" panose="020B0702040204020203" pitchFamily="34" charset="0"/>
              </a:rPr>
              <a:t>extend to many</a:t>
            </a:r>
          </a:p>
        </p:txBody>
      </p:sp>
      <p:sp>
        <p:nvSpPr>
          <p:cNvPr id="3" name="Content Placeholder 2">
            <a:extLst>
              <a:ext uri="{FF2B5EF4-FFF2-40B4-BE49-F238E27FC236}">
                <a16:creationId xmlns:a16="http://schemas.microsoft.com/office/drawing/2014/main" id="{F979D285-C46F-4976-8D6E-9267F9CD7CA9}"/>
              </a:ext>
            </a:extLst>
          </p:cNvPr>
          <p:cNvSpPr>
            <a:spLocks noGrp="1"/>
          </p:cNvSpPr>
          <p:nvPr>
            <p:ph idx="1"/>
          </p:nvPr>
        </p:nvSpPr>
        <p:spPr>
          <a:xfrm>
            <a:off x="836613" y="3193696"/>
            <a:ext cx="5259387" cy="3413292"/>
          </a:xfrm>
        </p:spPr>
        <p:txBody>
          <a:bodyPr>
            <a:normAutofit/>
          </a:bodyPr>
          <a:lstStyle/>
          <a:p>
            <a:pPr marL="0" indent="0">
              <a:buNone/>
            </a:pPr>
            <a:r>
              <a:rPr lang="en-US" sz="2600" dirty="0">
                <a:latin typeface="Segoe UI" panose="020B0502040204020203" pitchFamily="34" charset="0"/>
                <a:cs typeface="Segoe UI" panose="020B0502040204020203" pitchFamily="34" charset="0"/>
              </a:rPr>
              <a:t>Designing for the most extreme case results in designs that benefit people universally. </a:t>
            </a:r>
          </a:p>
        </p:txBody>
      </p:sp>
      <p:pic>
        <p:nvPicPr>
          <p:cNvPr id="8" name="Picture 7" descr="Icons showing people that have one arm, an arm injury, and a new parent. This is an example of permanent, temporary, and situational disabilities.">
            <a:extLst>
              <a:ext uri="{FF2B5EF4-FFF2-40B4-BE49-F238E27FC236}">
                <a16:creationId xmlns:a16="http://schemas.microsoft.com/office/drawing/2014/main" id="{77D6D061-95B0-493F-B3A2-537CD32A4AAF}"/>
              </a:ext>
            </a:extLst>
          </p:cNvPr>
          <p:cNvPicPr>
            <a:picLocks noChangeAspect="1"/>
          </p:cNvPicPr>
          <p:nvPr/>
        </p:nvPicPr>
        <p:blipFill rotWithShape="1">
          <a:blip r:embed="rId3"/>
          <a:srcRect r="66055" b="5196"/>
          <a:stretch/>
        </p:blipFill>
        <p:spPr>
          <a:xfrm>
            <a:off x="6839259" y="327216"/>
            <a:ext cx="2636436" cy="6501673"/>
          </a:xfrm>
          <a:prstGeom prst="rect">
            <a:avLst/>
          </a:prstGeom>
        </p:spPr>
      </p:pic>
      <p:pic>
        <p:nvPicPr>
          <p:cNvPr id="6" name="Picture 5" descr="Icons showing people that are hard of hearing, reading airport captions, and teaching a child to read. This is an example of permanent, temporary, and situational disabilities.">
            <a:extLst>
              <a:ext uri="{FF2B5EF4-FFF2-40B4-BE49-F238E27FC236}">
                <a16:creationId xmlns:a16="http://schemas.microsoft.com/office/drawing/2014/main" id="{A5E9F199-3DC8-4303-81CB-9D73AE1DA77F}"/>
              </a:ext>
            </a:extLst>
          </p:cNvPr>
          <p:cNvPicPr>
            <a:picLocks noChangeAspect="1"/>
          </p:cNvPicPr>
          <p:nvPr/>
        </p:nvPicPr>
        <p:blipFill rotWithShape="1">
          <a:blip r:embed="rId4"/>
          <a:srcRect l="6216" r="64848" b="3791"/>
          <a:stretch/>
        </p:blipFill>
        <p:spPr>
          <a:xfrm>
            <a:off x="9613383" y="302583"/>
            <a:ext cx="2332090" cy="6526306"/>
          </a:xfrm>
          <a:prstGeom prst="rect">
            <a:avLst/>
          </a:prstGeom>
        </p:spPr>
      </p:pic>
      <p:cxnSp>
        <p:nvCxnSpPr>
          <p:cNvPr id="7" name="Straight Connector 6">
            <a:extLst>
              <a:ext uri="{FF2B5EF4-FFF2-40B4-BE49-F238E27FC236}">
                <a16:creationId xmlns:a16="http://schemas.microsoft.com/office/drawing/2014/main" id="{DBF48A39-3DE9-49D9-BA48-F522024275AA}"/>
              </a:ext>
              <a:ext uri="{C183D7F6-B498-43B3-948B-1728B52AA6E4}">
                <adec:decorative xmlns:adec="http://schemas.microsoft.com/office/drawing/2017/decorative" val="1"/>
              </a:ext>
            </a:extLst>
          </p:cNvPr>
          <p:cNvCxnSpPr>
            <a:cxnSpLocks/>
          </p:cNvCxnSpPr>
          <p:nvPr/>
        </p:nvCxnSpPr>
        <p:spPr>
          <a:xfrm flipH="1">
            <a:off x="2116653" y="1488635"/>
            <a:ext cx="3871771"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43861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4044485-74FC-403F-A927-E695982479F2}"/>
              </a:ext>
            </a:extLst>
          </p:cNvPr>
          <p:cNvSpPr txBox="1">
            <a:spLocks/>
          </p:cNvSpPr>
          <p:nvPr/>
        </p:nvSpPr>
        <p:spPr>
          <a:xfrm>
            <a:off x="298731" y="-324693"/>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latin typeface="Segoe UI Light" panose="020B0502040204020203" pitchFamily="34" charset="0"/>
                <a:cs typeface="Segoe UI Light" panose="020B0502040204020203" pitchFamily="34" charset="0"/>
              </a:rPr>
              <a:t>Principle 3: Solve for one, extend to many</a:t>
            </a:r>
          </a:p>
        </p:txBody>
      </p:sp>
      <p:sp>
        <p:nvSpPr>
          <p:cNvPr id="2" name="Title 1">
            <a:extLst>
              <a:ext uri="{FF2B5EF4-FFF2-40B4-BE49-F238E27FC236}">
                <a16:creationId xmlns:a16="http://schemas.microsoft.com/office/drawing/2014/main" id="{737ED6EB-A25E-4E19-B414-366916436DBC}"/>
              </a:ext>
            </a:extLst>
          </p:cNvPr>
          <p:cNvSpPr>
            <a:spLocks noGrp="1"/>
          </p:cNvSpPr>
          <p:nvPr>
            <p:ph type="title"/>
          </p:nvPr>
        </p:nvSpPr>
        <p:spPr>
          <a:xfrm>
            <a:off x="838200" y="678136"/>
            <a:ext cx="10515600" cy="1325563"/>
          </a:xfrm>
        </p:spPr>
        <p:txBody>
          <a:bodyPr/>
          <a:lstStyle/>
          <a:p>
            <a:pPr algn="ctr"/>
            <a:r>
              <a:rPr lang="en-US" dirty="0">
                <a:latin typeface="Segoe UI Semibold" panose="020B0702040204020203" pitchFamily="34" charset="0"/>
                <a:cs typeface="Segoe UI Semibold" panose="020B0702040204020203" pitchFamily="34" charset="0"/>
              </a:rPr>
              <a:t>Inclusive design leads to innovation</a:t>
            </a:r>
          </a:p>
        </p:txBody>
      </p:sp>
      <p:sp>
        <p:nvSpPr>
          <p:cNvPr id="28" name="Content Placeholder 2">
            <a:extLst>
              <a:ext uri="{FF2B5EF4-FFF2-40B4-BE49-F238E27FC236}">
                <a16:creationId xmlns:a16="http://schemas.microsoft.com/office/drawing/2014/main" id="{AFE10804-87BE-4589-90EA-0E6ED5C803F4}"/>
              </a:ext>
            </a:extLst>
          </p:cNvPr>
          <p:cNvSpPr txBox="1">
            <a:spLocks/>
          </p:cNvSpPr>
          <p:nvPr/>
        </p:nvSpPr>
        <p:spPr>
          <a:xfrm>
            <a:off x="1685541" y="2648215"/>
            <a:ext cx="1672496" cy="518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Font typeface="Arial" panose="020B0604020202020204" pitchFamily="34" charset="0"/>
              <a:buNone/>
            </a:pPr>
            <a:r>
              <a:rPr lang="en-US" sz="2300" b="1" dirty="0"/>
              <a:t>Typewriter</a:t>
            </a:r>
          </a:p>
          <a:p>
            <a:pPr marL="0" indent="0">
              <a:buNone/>
            </a:pPr>
            <a:endParaRPr lang="en-US" sz="2200" dirty="0"/>
          </a:p>
        </p:txBody>
      </p:sp>
      <p:sp>
        <p:nvSpPr>
          <p:cNvPr id="3" name="Content Placeholder 2">
            <a:extLst>
              <a:ext uri="{FF2B5EF4-FFF2-40B4-BE49-F238E27FC236}">
                <a16:creationId xmlns:a16="http://schemas.microsoft.com/office/drawing/2014/main" id="{A8E0DA6F-E556-4294-B310-7B371E171DD3}"/>
              </a:ext>
            </a:extLst>
          </p:cNvPr>
          <p:cNvSpPr>
            <a:spLocks noGrp="1"/>
          </p:cNvSpPr>
          <p:nvPr>
            <p:ph idx="1"/>
          </p:nvPr>
        </p:nvSpPr>
        <p:spPr>
          <a:xfrm>
            <a:off x="663210" y="3566276"/>
            <a:ext cx="3308579" cy="1830946"/>
          </a:xfrm>
        </p:spPr>
        <p:txBody>
          <a:bodyPr>
            <a:normAutofit/>
          </a:bodyPr>
          <a:lstStyle/>
          <a:p>
            <a:pPr marL="0" indent="0" fontAlgn="base">
              <a:buNone/>
            </a:pPr>
            <a:r>
              <a:rPr lang="en-US" sz="2000" dirty="0">
                <a:latin typeface="Segoe UI" panose="020B0502040204020203" pitchFamily="34" charset="0"/>
                <a:cs typeface="Segoe UI" panose="020B0502040204020203" pitchFamily="34" charset="0"/>
              </a:rPr>
              <a:t>In 1808, Pellegrino </a:t>
            </a:r>
            <a:r>
              <a:rPr lang="en-US" sz="2000" dirty="0" err="1">
                <a:latin typeface="Segoe UI" panose="020B0502040204020203" pitchFamily="34" charset="0"/>
                <a:cs typeface="Segoe UI" panose="020B0502040204020203" pitchFamily="34" charset="0"/>
              </a:rPr>
              <a:t>Turri</a:t>
            </a:r>
            <a:r>
              <a:rPr lang="en-US" sz="2000" dirty="0">
                <a:latin typeface="Segoe UI" panose="020B0502040204020203" pitchFamily="34" charset="0"/>
                <a:cs typeface="Segoe UI" panose="020B0502040204020203" pitchFamily="34" charset="0"/>
              </a:rPr>
              <a:t> built the first typewriter, so that his blind lover, could write letters more legibly. ​</a:t>
            </a:r>
          </a:p>
          <a:p>
            <a:endParaRPr lang="en-US" sz="2000" dirty="0">
              <a:latin typeface="Segoe UI" panose="020B0502040204020203" pitchFamily="34" charset="0"/>
              <a:cs typeface="Segoe UI" panose="020B0502040204020203" pitchFamily="34" charset="0"/>
            </a:endParaRPr>
          </a:p>
        </p:txBody>
      </p:sp>
      <p:sp>
        <p:nvSpPr>
          <p:cNvPr id="31" name="Content Placeholder 2">
            <a:extLst>
              <a:ext uri="{FF2B5EF4-FFF2-40B4-BE49-F238E27FC236}">
                <a16:creationId xmlns:a16="http://schemas.microsoft.com/office/drawing/2014/main" id="{BF365ACE-8BB1-4FD1-B23C-A0A70D805723}"/>
              </a:ext>
            </a:extLst>
          </p:cNvPr>
          <p:cNvSpPr txBox="1">
            <a:spLocks/>
          </p:cNvSpPr>
          <p:nvPr/>
        </p:nvSpPr>
        <p:spPr>
          <a:xfrm>
            <a:off x="5554939" y="2636037"/>
            <a:ext cx="1672496" cy="51814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Font typeface="Arial" panose="020B0604020202020204" pitchFamily="34" charset="0"/>
              <a:buNone/>
            </a:pPr>
            <a:r>
              <a:rPr lang="en-US" sz="2300" b="1" dirty="0"/>
              <a:t>Email</a:t>
            </a:r>
            <a:endParaRPr lang="en-US" sz="2200" dirty="0"/>
          </a:p>
        </p:txBody>
      </p:sp>
      <p:sp>
        <p:nvSpPr>
          <p:cNvPr id="12" name="Content Placeholder 2">
            <a:extLst>
              <a:ext uri="{FF2B5EF4-FFF2-40B4-BE49-F238E27FC236}">
                <a16:creationId xmlns:a16="http://schemas.microsoft.com/office/drawing/2014/main" id="{72740445-CE0B-4DDC-9642-E32D5D6D9988}"/>
              </a:ext>
            </a:extLst>
          </p:cNvPr>
          <p:cNvSpPr txBox="1">
            <a:spLocks/>
          </p:cNvSpPr>
          <p:nvPr/>
        </p:nvSpPr>
        <p:spPr>
          <a:xfrm>
            <a:off x="4369658" y="3537565"/>
            <a:ext cx="3310128" cy="37193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sz="2000" dirty="0">
                <a:latin typeface="Segoe UI" panose="020B0502040204020203" pitchFamily="34" charset="0"/>
                <a:cs typeface="Segoe UI" panose="020B0502040204020203" pitchFamily="34" charset="0"/>
              </a:rPr>
              <a:t>In 1972, </a:t>
            </a:r>
            <a:r>
              <a:rPr lang="en-US" sz="2000" dirty="0" err="1">
                <a:latin typeface="Segoe UI" panose="020B0502040204020203" pitchFamily="34" charset="0"/>
                <a:cs typeface="Segoe UI" panose="020B0502040204020203" pitchFamily="34" charset="0"/>
              </a:rPr>
              <a:t>Vint</a:t>
            </a:r>
            <a:r>
              <a:rPr lang="en-US" sz="2000" dirty="0">
                <a:latin typeface="Segoe UI" panose="020B0502040204020203" pitchFamily="34" charset="0"/>
                <a:cs typeface="Segoe UI" panose="020B0502040204020203" pitchFamily="34" charset="0"/>
              </a:rPr>
              <a:t> Cerf programmed the first email protocols because electronic messaging was the only seamless way to communicate with his deaf wife while he was at work.​</a:t>
            </a:r>
          </a:p>
          <a:p>
            <a:endParaRPr lang="en-US" sz="2000" dirty="0">
              <a:latin typeface="Segoe UI" panose="020B0502040204020203" pitchFamily="34" charset="0"/>
              <a:cs typeface="Segoe UI" panose="020B0502040204020203" pitchFamily="34" charset="0"/>
            </a:endParaRPr>
          </a:p>
        </p:txBody>
      </p:sp>
      <p:sp>
        <p:nvSpPr>
          <p:cNvPr id="32" name="Content Placeholder 2">
            <a:extLst>
              <a:ext uri="{FF2B5EF4-FFF2-40B4-BE49-F238E27FC236}">
                <a16:creationId xmlns:a16="http://schemas.microsoft.com/office/drawing/2014/main" id="{9CE4BC35-2516-4E9E-9081-06819A542847}"/>
              </a:ext>
            </a:extLst>
          </p:cNvPr>
          <p:cNvSpPr txBox="1">
            <a:spLocks/>
          </p:cNvSpPr>
          <p:nvPr/>
        </p:nvSpPr>
        <p:spPr>
          <a:xfrm>
            <a:off x="9377131" y="2615031"/>
            <a:ext cx="2662341" cy="666519"/>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Font typeface="Arial" panose="020B0604020202020204" pitchFamily="34" charset="0"/>
              <a:buNone/>
            </a:pPr>
            <a:r>
              <a:rPr lang="en-US" sz="2300" b="1" dirty="0"/>
              <a:t>The bendy straw</a:t>
            </a:r>
            <a:endParaRPr lang="en-US" sz="2200" dirty="0"/>
          </a:p>
        </p:txBody>
      </p:sp>
      <p:sp>
        <p:nvSpPr>
          <p:cNvPr id="14" name="Content Placeholder 2">
            <a:extLst>
              <a:ext uri="{FF2B5EF4-FFF2-40B4-BE49-F238E27FC236}">
                <a16:creationId xmlns:a16="http://schemas.microsoft.com/office/drawing/2014/main" id="{A471C688-113F-4A2C-B8BC-837FAFBB38A6}"/>
              </a:ext>
            </a:extLst>
          </p:cNvPr>
          <p:cNvSpPr txBox="1">
            <a:spLocks/>
          </p:cNvSpPr>
          <p:nvPr/>
        </p:nvSpPr>
        <p:spPr>
          <a:xfrm>
            <a:off x="8346633" y="3434199"/>
            <a:ext cx="3310128" cy="18956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base">
              <a:buNone/>
            </a:pPr>
            <a:r>
              <a:rPr lang="en-US" sz="2000" dirty="0">
                <a:latin typeface="Segoe UI" panose="020B0502040204020203" pitchFamily="34" charset="0"/>
                <a:cs typeface="Segoe UI" panose="020B0502040204020203" pitchFamily="34" charset="0"/>
              </a:rPr>
              <a:t>In 1937, Joseph Friedman created the first bendy straw to help his young daughter drink from a cup on a counter that was too high for her. </a:t>
            </a:r>
            <a:endParaRPr lang="en-US" sz="2000" b="1" dirty="0">
              <a:latin typeface="Segoe UI" panose="020B0502040204020203" pitchFamily="34" charset="0"/>
              <a:cs typeface="Segoe UI" panose="020B0502040204020203" pitchFamily="34" charset="0"/>
            </a:endParaRPr>
          </a:p>
        </p:txBody>
      </p:sp>
      <p:grpSp>
        <p:nvGrpSpPr>
          <p:cNvPr id="17" name="Group 16">
            <a:extLst>
              <a:ext uri="{FF2B5EF4-FFF2-40B4-BE49-F238E27FC236}">
                <a16:creationId xmlns:a16="http://schemas.microsoft.com/office/drawing/2014/main" id="{548E19BA-53EF-47EC-AAB5-3EB487CC0C93}"/>
              </a:ext>
              <a:ext uri="{C183D7F6-B498-43B3-948B-1728B52AA6E4}">
                <adec:decorative xmlns:adec="http://schemas.microsoft.com/office/drawing/2017/decorative" val="1"/>
              </a:ext>
            </a:extLst>
          </p:cNvPr>
          <p:cNvGrpSpPr/>
          <p:nvPr/>
        </p:nvGrpSpPr>
        <p:grpSpPr>
          <a:xfrm>
            <a:off x="663210" y="2428507"/>
            <a:ext cx="847488" cy="847488"/>
            <a:chOff x="1095281" y="1743482"/>
            <a:chExt cx="1073761" cy="1073761"/>
          </a:xfrm>
        </p:grpSpPr>
        <p:pic>
          <p:nvPicPr>
            <p:cNvPr id="15" name="Graphic 14" descr="Typewriter">
              <a:extLst>
                <a:ext uri="{FF2B5EF4-FFF2-40B4-BE49-F238E27FC236}">
                  <a16:creationId xmlns:a16="http://schemas.microsoft.com/office/drawing/2014/main" id="{CFB027FD-AA5C-441C-8278-6F4A4B39E6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75366" y="1889013"/>
              <a:ext cx="731520" cy="731520"/>
            </a:xfrm>
            <a:prstGeom prst="rect">
              <a:avLst/>
            </a:prstGeom>
          </p:spPr>
        </p:pic>
        <p:sp>
          <p:nvSpPr>
            <p:cNvPr id="16" name="Oval 15">
              <a:extLst>
                <a:ext uri="{FF2B5EF4-FFF2-40B4-BE49-F238E27FC236}">
                  <a16:creationId xmlns:a16="http://schemas.microsoft.com/office/drawing/2014/main" id="{26D1BF37-D8E7-4E95-9E28-734175DA0C47}"/>
                </a:ext>
              </a:extLst>
            </p:cNvPr>
            <p:cNvSpPr/>
            <p:nvPr/>
          </p:nvSpPr>
          <p:spPr>
            <a:xfrm>
              <a:off x="1095281" y="1743482"/>
              <a:ext cx="1073761" cy="1073761"/>
            </a:xfrm>
            <a:prstGeom prst="ellipse">
              <a:avLst/>
            </a:prstGeom>
            <a:noFill/>
            <a:ln w="19050">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870AE382-CCB1-4B02-BB91-025115ED70FB}"/>
              </a:ext>
              <a:ext uri="{C183D7F6-B498-43B3-948B-1728B52AA6E4}">
                <adec:decorative xmlns:adec="http://schemas.microsoft.com/office/drawing/2017/decorative" val="1"/>
              </a:ext>
            </a:extLst>
          </p:cNvPr>
          <p:cNvGrpSpPr/>
          <p:nvPr/>
        </p:nvGrpSpPr>
        <p:grpSpPr>
          <a:xfrm>
            <a:off x="4477234" y="2419361"/>
            <a:ext cx="850392" cy="850392"/>
            <a:chOff x="6064852" y="2210448"/>
            <a:chExt cx="1073761" cy="1073761"/>
          </a:xfrm>
        </p:grpSpPr>
        <p:pic>
          <p:nvPicPr>
            <p:cNvPr id="8" name="Graphic 7" descr="Envelope">
              <a:extLst>
                <a:ext uri="{FF2B5EF4-FFF2-40B4-BE49-F238E27FC236}">
                  <a16:creationId xmlns:a16="http://schemas.microsoft.com/office/drawing/2014/main" id="{2ACB0201-90CA-4211-8CA9-60832F628DE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48400" y="2381569"/>
              <a:ext cx="731520" cy="731520"/>
            </a:xfrm>
            <a:prstGeom prst="rect">
              <a:avLst/>
            </a:prstGeom>
          </p:spPr>
        </p:pic>
        <p:sp>
          <p:nvSpPr>
            <p:cNvPr id="25" name="Oval 24">
              <a:extLst>
                <a:ext uri="{FF2B5EF4-FFF2-40B4-BE49-F238E27FC236}">
                  <a16:creationId xmlns:a16="http://schemas.microsoft.com/office/drawing/2014/main" id="{55ACA69F-53BC-49F3-BC3B-996B6F7C5988}"/>
                </a:ext>
              </a:extLst>
            </p:cNvPr>
            <p:cNvSpPr/>
            <p:nvPr/>
          </p:nvSpPr>
          <p:spPr>
            <a:xfrm>
              <a:off x="6064852" y="2210448"/>
              <a:ext cx="1073761" cy="1073761"/>
            </a:xfrm>
            <a:prstGeom prst="ellipse">
              <a:avLst/>
            </a:prstGeom>
            <a:noFill/>
            <a:ln w="19050">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9" name="Group 18">
            <a:extLst>
              <a:ext uri="{FF2B5EF4-FFF2-40B4-BE49-F238E27FC236}">
                <a16:creationId xmlns:a16="http://schemas.microsoft.com/office/drawing/2014/main" id="{307B186D-E42E-43F0-AD93-E216F629F975}"/>
              </a:ext>
              <a:ext uri="{C183D7F6-B498-43B3-948B-1728B52AA6E4}">
                <adec:decorative xmlns:adec="http://schemas.microsoft.com/office/drawing/2017/decorative" val="1"/>
              </a:ext>
            </a:extLst>
          </p:cNvPr>
          <p:cNvGrpSpPr/>
          <p:nvPr/>
        </p:nvGrpSpPr>
        <p:grpSpPr>
          <a:xfrm>
            <a:off x="8346633" y="2407563"/>
            <a:ext cx="850392" cy="850392"/>
            <a:chOff x="4001997" y="1803155"/>
            <a:chExt cx="1073761" cy="1073761"/>
          </a:xfrm>
        </p:grpSpPr>
        <p:pic>
          <p:nvPicPr>
            <p:cNvPr id="10" name="Graphic 9" descr="Burger and drink">
              <a:extLst>
                <a:ext uri="{FF2B5EF4-FFF2-40B4-BE49-F238E27FC236}">
                  <a16:creationId xmlns:a16="http://schemas.microsoft.com/office/drawing/2014/main" id="{7E4802D8-7B3C-4E26-A8F7-8D1C9DFFA88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177553" y="1948220"/>
              <a:ext cx="731520" cy="731520"/>
            </a:xfrm>
            <a:prstGeom prst="rect">
              <a:avLst/>
            </a:prstGeom>
          </p:spPr>
        </p:pic>
        <p:sp>
          <p:nvSpPr>
            <p:cNvPr id="24" name="Oval 23">
              <a:extLst>
                <a:ext uri="{FF2B5EF4-FFF2-40B4-BE49-F238E27FC236}">
                  <a16:creationId xmlns:a16="http://schemas.microsoft.com/office/drawing/2014/main" id="{E02F596F-4CA8-4C28-83DB-85281281C36C}"/>
                </a:ext>
              </a:extLst>
            </p:cNvPr>
            <p:cNvSpPr/>
            <p:nvPr/>
          </p:nvSpPr>
          <p:spPr>
            <a:xfrm>
              <a:off x="4001997" y="1803155"/>
              <a:ext cx="1073761" cy="1073761"/>
            </a:xfrm>
            <a:prstGeom prst="ellipse">
              <a:avLst/>
            </a:prstGeom>
            <a:noFill/>
            <a:ln w="19050">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5" name="Straight Connector 4">
            <a:extLst>
              <a:ext uri="{FF2B5EF4-FFF2-40B4-BE49-F238E27FC236}">
                <a16:creationId xmlns:a16="http://schemas.microsoft.com/office/drawing/2014/main" id="{EF285710-AB35-44C8-A17F-8CB5F1871577}"/>
              </a:ext>
              <a:ext uri="{C183D7F6-B498-43B3-948B-1728B52AA6E4}">
                <adec:decorative xmlns:adec="http://schemas.microsoft.com/office/drawing/2017/decorative" val="1"/>
              </a:ext>
            </a:extLst>
          </p:cNvPr>
          <p:cNvCxnSpPr>
            <a:cxnSpLocks/>
          </p:cNvCxnSpPr>
          <p:nvPr/>
        </p:nvCxnSpPr>
        <p:spPr>
          <a:xfrm flipH="1">
            <a:off x="4949502" y="310031"/>
            <a:ext cx="6794263"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19819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500"/>
                                        <p:tgtEl>
                                          <p:spTgt spid="28"/>
                                        </p:tgtEl>
                                      </p:cBhvr>
                                    </p:animEffect>
                                  </p:childTnLst>
                                </p:cTn>
                              </p:par>
                              <p:par>
                                <p:cTn id="11" presetID="10"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500"/>
                                        <p:tgtEl>
                                          <p:spTgt spid="31"/>
                                        </p:tgtEl>
                                      </p:cBhvr>
                                    </p:animEffect>
                                  </p:childTnLst>
                                </p:cTn>
                              </p:par>
                              <p:par>
                                <p:cTn id="19" presetID="10"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3" grpId="0" build="p"/>
      <p:bldP spid="31" grpId="0"/>
      <p:bldP spid="12" grpId="0"/>
      <p:bldP spid="32"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6897D3-B82D-46DD-A07D-67FC0BF4A34C}"/>
              </a:ext>
            </a:extLst>
          </p:cNvPr>
          <p:cNvSpPr>
            <a:spLocks noGrp="1"/>
          </p:cNvSpPr>
          <p:nvPr>
            <p:ph idx="1"/>
          </p:nvPr>
        </p:nvSpPr>
        <p:spPr>
          <a:xfrm>
            <a:off x="1425388" y="181846"/>
            <a:ext cx="9511553" cy="1325563"/>
          </a:xfrm>
        </p:spPr>
        <p:txBody>
          <a:bodyPr>
            <a:normAutofit/>
          </a:bodyPr>
          <a:lstStyle/>
          <a:p>
            <a:pPr marL="0" indent="0" algn="ctr" defTabSz="931774">
              <a:buNone/>
              <a:defRPr/>
            </a:pPr>
            <a:endParaRPr lang="en-US" sz="3200" dirty="0">
              <a:solidFill>
                <a:schemeClr val="bg1"/>
              </a:solidFill>
              <a:latin typeface="Segoe UI" panose="020B0502040204020203" pitchFamily="34" charset="0"/>
              <a:cs typeface="Segoe UI" panose="020B0502040204020203" pitchFamily="34" charset="0"/>
            </a:endParaRPr>
          </a:p>
          <a:p>
            <a:pPr marL="0" indent="0" algn="ctr" defTabSz="931774">
              <a:buNone/>
              <a:defRPr/>
            </a:pPr>
            <a:r>
              <a:rPr lang="en-US" sz="2400" strike="sngStrike" dirty="0">
                <a:solidFill>
                  <a:schemeClr val="bg1"/>
                </a:solidFill>
                <a:latin typeface="Segoe UI" panose="020B0502040204020203" pitchFamily="34" charset="0"/>
                <a:cs typeface="Segoe UI" panose="020B0502040204020203" pitchFamily="34" charset="0"/>
              </a:rPr>
              <a:t>Accessibility is a collection of laws and regulations – “checkboxes.”</a:t>
            </a:r>
            <a:endParaRPr lang="en-US" sz="2400" dirty="0">
              <a:solidFill>
                <a:schemeClr val="bg1"/>
              </a:solidFill>
              <a:latin typeface="Segoe UI" panose="020B0502040204020203" pitchFamily="34" charset="0"/>
              <a:cs typeface="Segoe UI" panose="020B0502040204020203" pitchFamily="34" charset="0"/>
            </a:endParaRPr>
          </a:p>
        </p:txBody>
      </p:sp>
      <p:sp>
        <p:nvSpPr>
          <p:cNvPr id="2" name="Title 1">
            <a:extLst>
              <a:ext uri="{FF2B5EF4-FFF2-40B4-BE49-F238E27FC236}">
                <a16:creationId xmlns:a16="http://schemas.microsoft.com/office/drawing/2014/main" id="{2CBFD829-6D2A-45F6-9502-B9DB9FD54C57}"/>
              </a:ext>
            </a:extLst>
          </p:cNvPr>
          <p:cNvSpPr>
            <a:spLocks noGrp="1"/>
          </p:cNvSpPr>
          <p:nvPr>
            <p:ph type="title"/>
          </p:nvPr>
        </p:nvSpPr>
        <p:spPr>
          <a:xfrm>
            <a:off x="732864" y="1825960"/>
            <a:ext cx="10726271" cy="1325563"/>
          </a:xfrm>
        </p:spPr>
        <p:txBody>
          <a:bodyPr/>
          <a:lstStyle/>
          <a:p>
            <a:pPr algn="ctr"/>
            <a:r>
              <a:rPr lang="en-US" dirty="0">
                <a:solidFill>
                  <a:schemeClr val="bg1"/>
                </a:solidFill>
                <a:latin typeface="Segoe UI Semibold" panose="020B0702040204020203" pitchFamily="34" charset="0"/>
                <a:cs typeface="Segoe UI Semibold" panose="020B0702040204020203" pitchFamily="34" charset="0"/>
              </a:rPr>
              <a:t>Accessibility is a design problem.</a:t>
            </a:r>
          </a:p>
        </p:txBody>
      </p:sp>
      <p:sp>
        <p:nvSpPr>
          <p:cNvPr id="11" name="Content Placeholder 2">
            <a:extLst>
              <a:ext uri="{FF2B5EF4-FFF2-40B4-BE49-F238E27FC236}">
                <a16:creationId xmlns:a16="http://schemas.microsoft.com/office/drawing/2014/main" id="{D051B856-96E0-471C-B858-2F19F4FBD27A}"/>
              </a:ext>
            </a:extLst>
          </p:cNvPr>
          <p:cNvSpPr txBox="1">
            <a:spLocks/>
          </p:cNvSpPr>
          <p:nvPr/>
        </p:nvSpPr>
        <p:spPr>
          <a:xfrm>
            <a:off x="-120185" y="3962328"/>
            <a:ext cx="12432368" cy="11297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931774">
              <a:buFont typeface="Arial" panose="020B0604020202020204" pitchFamily="34" charset="0"/>
              <a:buNone/>
              <a:defRPr/>
            </a:pPr>
            <a:r>
              <a:rPr lang="en-US" sz="2400" dirty="0">
                <a:solidFill>
                  <a:schemeClr val="bg1"/>
                </a:solidFill>
                <a:latin typeface="Segoe UI" panose="020B0502040204020203" pitchFamily="34" charset="0"/>
                <a:cs typeface="Segoe UI" panose="020B0502040204020203" pitchFamily="34" charset="0"/>
              </a:rPr>
              <a:t>If we use inclusive design, the products we build will be not only usable </a:t>
            </a:r>
          </a:p>
          <a:p>
            <a:pPr marL="0" indent="0" algn="ctr" defTabSz="931774">
              <a:buFont typeface="Arial" panose="020B0604020202020204" pitchFamily="34" charset="0"/>
              <a:buNone/>
              <a:defRPr/>
            </a:pPr>
            <a:r>
              <a:rPr lang="en-US" sz="2400" dirty="0">
                <a:solidFill>
                  <a:schemeClr val="bg1"/>
                </a:solidFill>
                <a:latin typeface="Segoe UI" panose="020B0502040204020203" pitchFamily="34" charset="0"/>
                <a:cs typeface="Segoe UI" panose="020B0502040204020203" pitchFamily="34" charset="0"/>
              </a:rPr>
              <a:t>but delightful to all people. </a:t>
            </a:r>
          </a:p>
          <a:p>
            <a:pPr algn="ctr"/>
            <a:endParaRPr lang="en-US" sz="2400" dirty="0">
              <a:solidFill>
                <a:schemeClr val="bg1"/>
              </a:solidFill>
              <a:latin typeface="Segoe UI" panose="020B0502040204020203" pitchFamily="34" charset="0"/>
              <a:cs typeface="Segoe UI" panose="020B0502040204020203" pitchFamily="34" charset="0"/>
            </a:endParaRPr>
          </a:p>
        </p:txBody>
      </p:sp>
      <p:sp>
        <p:nvSpPr>
          <p:cNvPr id="6" name="Freeform 6">
            <a:extLst>
              <a:ext uri="{FF2B5EF4-FFF2-40B4-BE49-F238E27FC236}">
                <a16:creationId xmlns:a16="http://schemas.microsoft.com/office/drawing/2014/main" id="{52433C39-F982-4561-AFA5-E1B3ACB70973}"/>
              </a:ext>
              <a:ext uri="{C183D7F6-B498-43B3-948B-1728B52AA6E4}">
                <adec:decorative xmlns:adec="http://schemas.microsoft.com/office/drawing/2017/decorative" val="1"/>
              </a:ext>
            </a:extLst>
          </p:cNvPr>
          <p:cNvSpPr>
            <a:spLocks noChangeAspect="1" noEditPoints="1"/>
          </p:cNvSpPr>
          <p:nvPr/>
        </p:nvSpPr>
        <p:spPr bwMode="auto">
          <a:xfrm flipH="1">
            <a:off x="3528588" y="5708978"/>
            <a:ext cx="442004" cy="892785"/>
          </a:xfrm>
          <a:custGeom>
            <a:avLst/>
            <a:gdLst>
              <a:gd name="T0" fmla="*/ 122 w 379"/>
              <a:gd name="T1" fmla="*/ 193 h 765"/>
              <a:gd name="T2" fmla="*/ 314 w 379"/>
              <a:gd name="T3" fmla="*/ 507 h 765"/>
              <a:gd name="T4" fmla="*/ 270 w 379"/>
              <a:gd name="T5" fmla="*/ 750 h 765"/>
              <a:gd name="T6" fmla="*/ 270 w 379"/>
              <a:gd name="T7" fmla="*/ 482 h 765"/>
              <a:gd name="T8" fmla="*/ 290 w 379"/>
              <a:gd name="T9" fmla="*/ 451 h 765"/>
              <a:gd name="T10" fmla="*/ 111 w 379"/>
              <a:gd name="T11" fmla="*/ 762 h 765"/>
              <a:gd name="T12" fmla="*/ 161 w 379"/>
              <a:gd name="T13" fmla="*/ 596 h 765"/>
              <a:gd name="T14" fmla="*/ 73 w 379"/>
              <a:gd name="T15" fmla="*/ 765 h 765"/>
              <a:gd name="T16" fmla="*/ 89 w 379"/>
              <a:gd name="T17" fmla="*/ 512 h 765"/>
              <a:gd name="T18" fmla="*/ 234 w 379"/>
              <a:gd name="T19" fmla="*/ 354 h 765"/>
              <a:gd name="T20" fmla="*/ 290 w 379"/>
              <a:gd name="T21" fmla="*/ 395 h 765"/>
              <a:gd name="T22" fmla="*/ 106 w 379"/>
              <a:gd name="T23" fmla="*/ 266 h 765"/>
              <a:gd name="T24" fmla="*/ 72 w 379"/>
              <a:gd name="T25" fmla="*/ 410 h 765"/>
              <a:gd name="T26" fmla="*/ 16 w 379"/>
              <a:gd name="T27" fmla="*/ 435 h 765"/>
              <a:gd name="T28" fmla="*/ 16 w 379"/>
              <a:gd name="T29" fmla="*/ 451 h 765"/>
              <a:gd name="T30" fmla="*/ 0 w 379"/>
              <a:gd name="T31" fmla="*/ 451 h 765"/>
              <a:gd name="T32" fmla="*/ 0 w 379"/>
              <a:gd name="T33" fmla="*/ 435 h 765"/>
              <a:gd name="T34" fmla="*/ 0 w 379"/>
              <a:gd name="T35" fmla="*/ 410 h 765"/>
              <a:gd name="T36" fmla="*/ 109 w 379"/>
              <a:gd name="T37" fmla="*/ 248 h 765"/>
              <a:gd name="T38" fmla="*/ 29 w 379"/>
              <a:gd name="T39" fmla="*/ 111 h 765"/>
              <a:gd name="T40" fmla="*/ 57 w 379"/>
              <a:gd name="T41" fmla="*/ 63 h 765"/>
              <a:gd name="T42" fmla="*/ 258 w 379"/>
              <a:gd name="T43" fmla="*/ 105 h 765"/>
              <a:gd name="T44" fmla="*/ 306 w 379"/>
              <a:gd name="T45" fmla="*/ 395 h 765"/>
              <a:gd name="T46" fmla="*/ 306 w 379"/>
              <a:gd name="T47" fmla="*/ 427 h 765"/>
              <a:gd name="T48" fmla="*/ 306 w 379"/>
              <a:gd name="T49" fmla="*/ 435 h 765"/>
              <a:gd name="T50" fmla="*/ 306 w 379"/>
              <a:gd name="T51" fmla="*/ 488 h 765"/>
              <a:gd name="T52" fmla="*/ 238 w 379"/>
              <a:gd name="T53" fmla="*/ 117 h 765"/>
              <a:gd name="T54" fmla="*/ 74 w 379"/>
              <a:gd name="T55" fmla="*/ 115 h 765"/>
              <a:gd name="T56" fmla="*/ 65 w 379"/>
              <a:gd name="T57" fmla="*/ 167 h 765"/>
              <a:gd name="T58" fmla="*/ 161 w 379"/>
              <a:gd name="T59" fmla="*/ 131 h 765"/>
              <a:gd name="T60" fmla="*/ 238 w 379"/>
              <a:gd name="T61" fmla="*/ 80 h 765"/>
              <a:gd name="T62" fmla="*/ 40 w 379"/>
              <a:gd name="T63" fmla="*/ 98 h 765"/>
              <a:gd name="T64" fmla="*/ 131 w 379"/>
              <a:gd name="T65" fmla="*/ 89 h 765"/>
              <a:gd name="T66" fmla="*/ 145 w 379"/>
              <a:gd name="T67" fmla="*/ 88 h 765"/>
              <a:gd name="T68" fmla="*/ 154 w 379"/>
              <a:gd name="T69" fmla="*/ 88 h 765"/>
              <a:gd name="T70" fmla="*/ 241 w 379"/>
              <a:gd name="T71" fmla="*/ 101 h 765"/>
              <a:gd name="T72" fmla="*/ 41 w 379"/>
              <a:gd name="T73" fmla="*/ 91 h 765"/>
              <a:gd name="T74" fmla="*/ 241 w 379"/>
              <a:gd name="T75" fmla="*/ 153 h 765"/>
              <a:gd name="T76" fmla="*/ 145 w 379"/>
              <a:gd name="T77" fmla="*/ 158 h 765"/>
              <a:gd name="T78" fmla="*/ 69 w 379"/>
              <a:gd name="T79" fmla="*/ 183 h 765"/>
              <a:gd name="T80" fmla="*/ 153 w 379"/>
              <a:gd name="T81" fmla="*/ 258 h 765"/>
              <a:gd name="T82" fmla="*/ 185 w 379"/>
              <a:gd name="T83" fmla="*/ 262 h 765"/>
              <a:gd name="T84" fmla="*/ 218 w 379"/>
              <a:gd name="T85" fmla="*/ 528 h 765"/>
              <a:gd name="T86" fmla="*/ 161 w 379"/>
              <a:gd name="T87" fmla="*/ 579 h 765"/>
              <a:gd name="T88" fmla="*/ 234 w 379"/>
              <a:gd name="T89" fmla="*/ 427 h 765"/>
              <a:gd name="T90" fmla="*/ 314 w 379"/>
              <a:gd name="T91" fmla="*/ 547 h 765"/>
              <a:gd name="T92" fmla="*/ 347 w 379"/>
              <a:gd name="T93" fmla="*/ 580 h 765"/>
              <a:gd name="T94" fmla="*/ 347 w 379"/>
              <a:gd name="T95" fmla="*/ 564 h 765"/>
              <a:gd name="T96" fmla="*/ 330 w 379"/>
              <a:gd name="T97" fmla="*/ 547 h 765"/>
              <a:gd name="T98" fmla="*/ 314 w 379"/>
              <a:gd name="T99" fmla="*/ 692 h 765"/>
              <a:gd name="T100" fmla="*/ 363 w 379"/>
              <a:gd name="T101" fmla="*/ 692 h 765"/>
              <a:gd name="T102" fmla="*/ 347 w 379"/>
              <a:gd name="T103" fmla="*/ 709 h 765"/>
              <a:gd name="T104" fmla="*/ 159 w 379"/>
              <a:gd name="T105" fmla="*/ 381 h 765"/>
              <a:gd name="T106" fmla="*/ 182 w 379"/>
              <a:gd name="T107" fmla="*/ 341 h 765"/>
              <a:gd name="T108" fmla="*/ 146 w 379"/>
              <a:gd name="T109" fmla="*/ 371 h 765"/>
              <a:gd name="T110" fmla="*/ 123 w 379"/>
              <a:gd name="T111" fmla="*/ 413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765">
                <a:moveTo>
                  <a:pt x="184" y="193"/>
                </a:moveTo>
                <a:cubicBezTo>
                  <a:pt x="180" y="207"/>
                  <a:pt x="168" y="218"/>
                  <a:pt x="153" y="218"/>
                </a:cubicBezTo>
                <a:cubicBezTo>
                  <a:pt x="138" y="218"/>
                  <a:pt x="125" y="207"/>
                  <a:pt x="122" y="193"/>
                </a:cubicBezTo>
                <a:lnTo>
                  <a:pt x="184" y="193"/>
                </a:lnTo>
                <a:close/>
                <a:moveTo>
                  <a:pt x="306" y="488"/>
                </a:moveTo>
                <a:cubicBezTo>
                  <a:pt x="311" y="494"/>
                  <a:pt x="314" y="500"/>
                  <a:pt x="314" y="507"/>
                </a:cubicBezTo>
                <a:cubicBezTo>
                  <a:pt x="314" y="725"/>
                  <a:pt x="314" y="725"/>
                  <a:pt x="314" y="725"/>
                </a:cubicBezTo>
                <a:cubicBezTo>
                  <a:pt x="314" y="745"/>
                  <a:pt x="284" y="761"/>
                  <a:pt x="278" y="764"/>
                </a:cubicBezTo>
                <a:cubicBezTo>
                  <a:pt x="270" y="750"/>
                  <a:pt x="270" y="750"/>
                  <a:pt x="270" y="750"/>
                </a:cubicBezTo>
                <a:cubicBezTo>
                  <a:pt x="282" y="744"/>
                  <a:pt x="298" y="732"/>
                  <a:pt x="298" y="725"/>
                </a:cubicBezTo>
                <a:cubicBezTo>
                  <a:pt x="298" y="507"/>
                  <a:pt x="298" y="507"/>
                  <a:pt x="298" y="507"/>
                </a:cubicBezTo>
                <a:cubicBezTo>
                  <a:pt x="298" y="500"/>
                  <a:pt x="282" y="488"/>
                  <a:pt x="270" y="482"/>
                </a:cubicBezTo>
                <a:cubicBezTo>
                  <a:pt x="278" y="468"/>
                  <a:pt x="278" y="468"/>
                  <a:pt x="278" y="468"/>
                </a:cubicBezTo>
                <a:cubicBezTo>
                  <a:pt x="280" y="469"/>
                  <a:pt x="284" y="471"/>
                  <a:pt x="290" y="475"/>
                </a:cubicBezTo>
                <a:cubicBezTo>
                  <a:pt x="290" y="451"/>
                  <a:pt x="290" y="451"/>
                  <a:pt x="290" y="451"/>
                </a:cubicBezTo>
                <a:cubicBezTo>
                  <a:pt x="234" y="451"/>
                  <a:pt x="234" y="451"/>
                  <a:pt x="234" y="451"/>
                </a:cubicBezTo>
                <a:cubicBezTo>
                  <a:pt x="234" y="615"/>
                  <a:pt x="234" y="615"/>
                  <a:pt x="234" y="615"/>
                </a:cubicBezTo>
                <a:cubicBezTo>
                  <a:pt x="111" y="762"/>
                  <a:pt x="111" y="762"/>
                  <a:pt x="111" y="762"/>
                </a:cubicBezTo>
                <a:cubicBezTo>
                  <a:pt x="99" y="752"/>
                  <a:pt x="99" y="752"/>
                  <a:pt x="99" y="752"/>
                </a:cubicBezTo>
                <a:cubicBezTo>
                  <a:pt x="211" y="616"/>
                  <a:pt x="211" y="616"/>
                  <a:pt x="211" y="616"/>
                </a:cubicBezTo>
                <a:cubicBezTo>
                  <a:pt x="161" y="596"/>
                  <a:pt x="161" y="596"/>
                  <a:pt x="161" y="596"/>
                </a:cubicBezTo>
                <a:cubicBezTo>
                  <a:pt x="89" y="619"/>
                  <a:pt x="89" y="619"/>
                  <a:pt x="89" y="619"/>
                </a:cubicBezTo>
                <a:cubicBezTo>
                  <a:pt x="89" y="765"/>
                  <a:pt x="89" y="765"/>
                  <a:pt x="89" y="765"/>
                </a:cubicBezTo>
                <a:cubicBezTo>
                  <a:pt x="73" y="765"/>
                  <a:pt x="73" y="765"/>
                  <a:pt x="73" y="765"/>
                </a:cubicBezTo>
                <a:cubicBezTo>
                  <a:pt x="73" y="354"/>
                  <a:pt x="73" y="354"/>
                  <a:pt x="73" y="354"/>
                </a:cubicBezTo>
                <a:cubicBezTo>
                  <a:pt x="89" y="354"/>
                  <a:pt x="89" y="354"/>
                  <a:pt x="89" y="354"/>
                </a:cubicBezTo>
                <a:cubicBezTo>
                  <a:pt x="89" y="512"/>
                  <a:pt x="89" y="512"/>
                  <a:pt x="89" y="512"/>
                </a:cubicBezTo>
                <a:cubicBezTo>
                  <a:pt x="218" y="512"/>
                  <a:pt x="218" y="512"/>
                  <a:pt x="218" y="512"/>
                </a:cubicBezTo>
                <a:cubicBezTo>
                  <a:pt x="218" y="354"/>
                  <a:pt x="218" y="354"/>
                  <a:pt x="218" y="354"/>
                </a:cubicBezTo>
                <a:cubicBezTo>
                  <a:pt x="234" y="354"/>
                  <a:pt x="234" y="354"/>
                  <a:pt x="234" y="354"/>
                </a:cubicBezTo>
                <a:cubicBezTo>
                  <a:pt x="234" y="410"/>
                  <a:pt x="234" y="410"/>
                  <a:pt x="234" y="410"/>
                </a:cubicBezTo>
                <a:cubicBezTo>
                  <a:pt x="290" y="410"/>
                  <a:pt x="290" y="410"/>
                  <a:pt x="290" y="410"/>
                </a:cubicBezTo>
                <a:cubicBezTo>
                  <a:pt x="290" y="395"/>
                  <a:pt x="290" y="395"/>
                  <a:pt x="290" y="395"/>
                </a:cubicBezTo>
                <a:cubicBezTo>
                  <a:pt x="290" y="336"/>
                  <a:pt x="253" y="286"/>
                  <a:pt x="201" y="267"/>
                </a:cubicBezTo>
                <a:cubicBezTo>
                  <a:pt x="196" y="289"/>
                  <a:pt x="177" y="306"/>
                  <a:pt x="153" y="306"/>
                </a:cubicBezTo>
                <a:cubicBezTo>
                  <a:pt x="130" y="306"/>
                  <a:pt x="110" y="289"/>
                  <a:pt x="106" y="266"/>
                </a:cubicBezTo>
                <a:cubicBezTo>
                  <a:pt x="53" y="286"/>
                  <a:pt x="16" y="336"/>
                  <a:pt x="16" y="395"/>
                </a:cubicBezTo>
                <a:cubicBezTo>
                  <a:pt x="16" y="410"/>
                  <a:pt x="16" y="410"/>
                  <a:pt x="16" y="410"/>
                </a:cubicBezTo>
                <a:cubicBezTo>
                  <a:pt x="72" y="410"/>
                  <a:pt x="72" y="410"/>
                  <a:pt x="72" y="410"/>
                </a:cubicBezTo>
                <a:cubicBezTo>
                  <a:pt x="72" y="427"/>
                  <a:pt x="72" y="427"/>
                  <a:pt x="72" y="427"/>
                </a:cubicBezTo>
                <a:cubicBezTo>
                  <a:pt x="16" y="427"/>
                  <a:pt x="16" y="427"/>
                  <a:pt x="16" y="427"/>
                </a:cubicBezTo>
                <a:cubicBezTo>
                  <a:pt x="16" y="435"/>
                  <a:pt x="16" y="435"/>
                  <a:pt x="16" y="435"/>
                </a:cubicBezTo>
                <a:cubicBezTo>
                  <a:pt x="72" y="435"/>
                  <a:pt x="72" y="435"/>
                  <a:pt x="72" y="435"/>
                </a:cubicBezTo>
                <a:cubicBezTo>
                  <a:pt x="72" y="451"/>
                  <a:pt x="72" y="451"/>
                  <a:pt x="72" y="451"/>
                </a:cubicBezTo>
                <a:cubicBezTo>
                  <a:pt x="16" y="451"/>
                  <a:pt x="16" y="451"/>
                  <a:pt x="16" y="451"/>
                </a:cubicBezTo>
                <a:cubicBezTo>
                  <a:pt x="16" y="580"/>
                  <a:pt x="16" y="580"/>
                  <a:pt x="16" y="580"/>
                </a:cubicBezTo>
                <a:cubicBezTo>
                  <a:pt x="0" y="580"/>
                  <a:pt x="0" y="580"/>
                  <a:pt x="0" y="580"/>
                </a:cubicBezTo>
                <a:cubicBezTo>
                  <a:pt x="0" y="451"/>
                  <a:pt x="0" y="451"/>
                  <a:pt x="0" y="451"/>
                </a:cubicBezTo>
                <a:cubicBezTo>
                  <a:pt x="0" y="451"/>
                  <a:pt x="0" y="451"/>
                  <a:pt x="0" y="451"/>
                </a:cubicBezTo>
                <a:cubicBezTo>
                  <a:pt x="0" y="435"/>
                  <a:pt x="0" y="435"/>
                  <a:pt x="0" y="435"/>
                </a:cubicBezTo>
                <a:cubicBezTo>
                  <a:pt x="0" y="435"/>
                  <a:pt x="0" y="435"/>
                  <a:pt x="0" y="435"/>
                </a:cubicBezTo>
                <a:cubicBezTo>
                  <a:pt x="0" y="427"/>
                  <a:pt x="0" y="427"/>
                  <a:pt x="0" y="427"/>
                </a:cubicBezTo>
                <a:cubicBezTo>
                  <a:pt x="0" y="427"/>
                  <a:pt x="0" y="427"/>
                  <a:pt x="0" y="427"/>
                </a:cubicBezTo>
                <a:cubicBezTo>
                  <a:pt x="0" y="410"/>
                  <a:pt x="0" y="410"/>
                  <a:pt x="0" y="410"/>
                </a:cubicBezTo>
                <a:cubicBezTo>
                  <a:pt x="0" y="410"/>
                  <a:pt x="0" y="410"/>
                  <a:pt x="0" y="410"/>
                </a:cubicBezTo>
                <a:cubicBezTo>
                  <a:pt x="0" y="395"/>
                  <a:pt x="0" y="395"/>
                  <a:pt x="0" y="395"/>
                </a:cubicBezTo>
                <a:cubicBezTo>
                  <a:pt x="0" y="326"/>
                  <a:pt x="46" y="267"/>
                  <a:pt x="109" y="248"/>
                </a:cubicBezTo>
                <a:cubicBezTo>
                  <a:pt x="73" y="232"/>
                  <a:pt x="48" y="195"/>
                  <a:pt x="48" y="153"/>
                </a:cubicBezTo>
                <a:cubicBezTo>
                  <a:pt x="48" y="117"/>
                  <a:pt x="48" y="117"/>
                  <a:pt x="48" y="117"/>
                </a:cubicBezTo>
                <a:cubicBezTo>
                  <a:pt x="29" y="111"/>
                  <a:pt x="29" y="111"/>
                  <a:pt x="29" y="111"/>
                </a:cubicBezTo>
                <a:cubicBezTo>
                  <a:pt x="27" y="108"/>
                  <a:pt x="27" y="108"/>
                  <a:pt x="27" y="108"/>
                </a:cubicBezTo>
                <a:cubicBezTo>
                  <a:pt x="24" y="104"/>
                  <a:pt x="21" y="93"/>
                  <a:pt x="27" y="83"/>
                </a:cubicBezTo>
                <a:cubicBezTo>
                  <a:pt x="32" y="74"/>
                  <a:pt x="42" y="67"/>
                  <a:pt x="57" y="63"/>
                </a:cubicBezTo>
                <a:cubicBezTo>
                  <a:pt x="57" y="63"/>
                  <a:pt x="57" y="63"/>
                  <a:pt x="57" y="63"/>
                </a:cubicBezTo>
                <a:cubicBezTo>
                  <a:pt x="73" y="25"/>
                  <a:pt x="111" y="0"/>
                  <a:pt x="153" y="0"/>
                </a:cubicBezTo>
                <a:cubicBezTo>
                  <a:pt x="211" y="0"/>
                  <a:pt x="258" y="47"/>
                  <a:pt x="258" y="105"/>
                </a:cubicBezTo>
                <a:cubicBezTo>
                  <a:pt x="258" y="153"/>
                  <a:pt x="258" y="153"/>
                  <a:pt x="258" y="153"/>
                </a:cubicBezTo>
                <a:cubicBezTo>
                  <a:pt x="258" y="195"/>
                  <a:pt x="232" y="232"/>
                  <a:pt x="196" y="248"/>
                </a:cubicBezTo>
                <a:cubicBezTo>
                  <a:pt x="260" y="267"/>
                  <a:pt x="306" y="326"/>
                  <a:pt x="306" y="395"/>
                </a:cubicBezTo>
                <a:cubicBezTo>
                  <a:pt x="306" y="410"/>
                  <a:pt x="306" y="410"/>
                  <a:pt x="306" y="410"/>
                </a:cubicBezTo>
                <a:cubicBezTo>
                  <a:pt x="306" y="410"/>
                  <a:pt x="306" y="410"/>
                  <a:pt x="306" y="410"/>
                </a:cubicBezTo>
                <a:cubicBezTo>
                  <a:pt x="306" y="427"/>
                  <a:pt x="306" y="427"/>
                  <a:pt x="306" y="427"/>
                </a:cubicBezTo>
                <a:cubicBezTo>
                  <a:pt x="306" y="427"/>
                  <a:pt x="306" y="427"/>
                  <a:pt x="306" y="427"/>
                </a:cubicBezTo>
                <a:cubicBezTo>
                  <a:pt x="306" y="435"/>
                  <a:pt x="306" y="435"/>
                  <a:pt x="306" y="435"/>
                </a:cubicBezTo>
                <a:cubicBezTo>
                  <a:pt x="306" y="435"/>
                  <a:pt x="306" y="435"/>
                  <a:pt x="306" y="435"/>
                </a:cubicBezTo>
                <a:cubicBezTo>
                  <a:pt x="306" y="451"/>
                  <a:pt x="306" y="451"/>
                  <a:pt x="306" y="451"/>
                </a:cubicBezTo>
                <a:cubicBezTo>
                  <a:pt x="306" y="451"/>
                  <a:pt x="306" y="451"/>
                  <a:pt x="306" y="451"/>
                </a:cubicBezTo>
                <a:lnTo>
                  <a:pt x="306" y="488"/>
                </a:lnTo>
                <a:close/>
                <a:moveTo>
                  <a:pt x="161" y="131"/>
                </a:moveTo>
                <a:cubicBezTo>
                  <a:pt x="161" y="156"/>
                  <a:pt x="161" y="156"/>
                  <a:pt x="161" y="156"/>
                </a:cubicBezTo>
                <a:cubicBezTo>
                  <a:pt x="238" y="117"/>
                  <a:pt x="238" y="117"/>
                  <a:pt x="238" y="117"/>
                </a:cubicBezTo>
                <a:cubicBezTo>
                  <a:pt x="224" y="112"/>
                  <a:pt x="193" y="104"/>
                  <a:pt x="154" y="104"/>
                </a:cubicBezTo>
                <a:cubicBezTo>
                  <a:pt x="147" y="104"/>
                  <a:pt x="141" y="104"/>
                  <a:pt x="135" y="105"/>
                </a:cubicBezTo>
                <a:cubicBezTo>
                  <a:pt x="109" y="106"/>
                  <a:pt x="88" y="111"/>
                  <a:pt x="74" y="115"/>
                </a:cubicBezTo>
                <a:cubicBezTo>
                  <a:pt x="69" y="116"/>
                  <a:pt x="66" y="118"/>
                  <a:pt x="64" y="118"/>
                </a:cubicBezTo>
                <a:cubicBezTo>
                  <a:pt x="64" y="153"/>
                  <a:pt x="64" y="153"/>
                  <a:pt x="64" y="153"/>
                </a:cubicBezTo>
                <a:cubicBezTo>
                  <a:pt x="64" y="158"/>
                  <a:pt x="65" y="163"/>
                  <a:pt x="65" y="167"/>
                </a:cubicBezTo>
                <a:cubicBezTo>
                  <a:pt x="104" y="147"/>
                  <a:pt x="104" y="147"/>
                  <a:pt x="104" y="147"/>
                </a:cubicBezTo>
                <a:cubicBezTo>
                  <a:pt x="104" y="163"/>
                  <a:pt x="104" y="163"/>
                  <a:pt x="104" y="163"/>
                </a:cubicBezTo>
                <a:lnTo>
                  <a:pt x="161" y="131"/>
                </a:lnTo>
                <a:close/>
                <a:moveTo>
                  <a:pt x="77" y="59"/>
                </a:moveTo>
                <a:cubicBezTo>
                  <a:pt x="90" y="57"/>
                  <a:pt x="105" y="56"/>
                  <a:pt x="123" y="56"/>
                </a:cubicBezTo>
                <a:cubicBezTo>
                  <a:pt x="167" y="56"/>
                  <a:pt x="211" y="67"/>
                  <a:pt x="238" y="80"/>
                </a:cubicBezTo>
                <a:cubicBezTo>
                  <a:pt x="227" y="43"/>
                  <a:pt x="193" y="16"/>
                  <a:pt x="153" y="16"/>
                </a:cubicBezTo>
                <a:cubicBezTo>
                  <a:pt x="122" y="16"/>
                  <a:pt x="93" y="33"/>
                  <a:pt x="77" y="59"/>
                </a:cubicBezTo>
                <a:close/>
                <a:moveTo>
                  <a:pt x="40" y="98"/>
                </a:moveTo>
                <a:cubicBezTo>
                  <a:pt x="57" y="103"/>
                  <a:pt x="57" y="103"/>
                  <a:pt x="57" y="103"/>
                </a:cubicBezTo>
                <a:cubicBezTo>
                  <a:pt x="60" y="102"/>
                  <a:pt x="65" y="101"/>
                  <a:pt x="71" y="99"/>
                </a:cubicBezTo>
                <a:cubicBezTo>
                  <a:pt x="83" y="95"/>
                  <a:pt x="103" y="91"/>
                  <a:pt x="131" y="89"/>
                </a:cubicBezTo>
                <a:cubicBezTo>
                  <a:pt x="132" y="89"/>
                  <a:pt x="133" y="89"/>
                  <a:pt x="134" y="89"/>
                </a:cubicBezTo>
                <a:cubicBezTo>
                  <a:pt x="135" y="89"/>
                  <a:pt x="136" y="89"/>
                  <a:pt x="138" y="88"/>
                </a:cubicBezTo>
                <a:cubicBezTo>
                  <a:pt x="140" y="88"/>
                  <a:pt x="142" y="88"/>
                  <a:pt x="145" y="88"/>
                </a:cubicBezTo>
                <a:cubicBezTo>
                  <a:pt x="145" y="88"/>
                  <a:pt x="146" y="88"/>
                  <a:pt x="146" y="88"/>
                </a:cubicBezTo>
                <a:cubicBezTo>
                  <a:pt x="148" y="88"/>
                  <a:pt x="150" y="88"/>
                  <a:pt x="153" y="88"/>
                </a:cubicBezTo>
                <a:cubicBezTo>
                  <a:pt x="153" y="88"/>
                  <a:pt x="153" y="88"/>
                  <a:pt x="154" y="88"/>
                </a:cubicBezTo>
                <a:cubicBezTo>
                  <a:pt x="154" y="88"/>
                  <a:pt x="155" y="88"/>
                  <a:pt x="155" y="88"/>
                </a:cubicBezTo>
                <a:cubicBezTo>
                  <a:pt x="155" y="88"/>
                  <a:pt x="155" y="88"/>
                  <a:pt x="155" y="88"/>
                </a:cubicBezTo>
                <a:cubicBezTo>
                  <a:pt x="194" y="88"/>
                  <a:pt x="225" y="96"/>
                  <a:pt x="241" y="101"/>
                </a:cubicBezTo>
                <a:cubicBezTo>
                  <a:pt x="241" y="101"/>
                  <a:pt x="241" y="100"/>
                  <a:pt x="241" y="100"/>
                </a:cubicBezTo>
                <a:cubicBezTo>
                  <a:pt x="221" y="88"/>
                  <a:pt x="175" y="72"/>
                  <a:pt x="123" y="72"/>
                </a:cubicBezTo>
                <a:cubicBezTo>
                  <a:pt x="59" y="72"/>
                  <a:pt x="44" y="85"/>
                  <a:pt x="41" y="91"/>
                </a:cubicBezTo>
                <a:cubicBezTo>
                  <a:pt x="40" y="93"/>
                  <a:pt x="40" y="96"/>
                  <a:pt x="40" y="98"/>
                </a:cubicBezTo>
                <a:close/>
                <a:moveTo>
                  <a:pt x="153" y="242"/>
                </a:moveTo>
                <a:cubicBezTo>
                  <a:pt x="202" y="242"/>
                  <a:pt x="241" y="202"/>
                  <a:pt x="241" y="153"/>
                </a:cubicBezTo>
                <a:cubicBezTo>
                  <a:pt x="241" y="133"/>
                  <a:pt x="241" y="133"/>
                  <a:pt x="241" y="133"/>
                </a:cubicBezTo>
                <a:cubicBezTo>
                  <a:pt x="145" y="182"/>
                  <a:pt x="145" y="182"/>
                  <a:pt x="145" y="182"/>
                </a:cubicBezTo>
                <a:cubicBezTo>
                  <a:pt x="145" y="158"/>
                  <a:pt x="145" y="158"/>
                  <a:pt x="145" y="158"/>
                </a:cubicBezTo>
                <a:cubicBezTo>
                  <a:pt x="88" y="191"/>
                  <a:pt x="88" y="191"/>
                  <a:pt x="88" y="191"/>
                </a:cubicBezTo>
                <a:cubicBezTo>
                  <a:pt x="88" y="173"/>
                  <a:pt x="88" y="173"/>
                  <a:pt x="88" y="173"/>
                </a:cubicBezTo>
                <a:cubicBezTo>
                  <a:pt x="69" y="183"/>
                  <a:pt x="69" y="183"/>
                  <a:pt x="69" y="183"/>
                </a:cubicBezTo>
                <a:cubicBezTo>
                  <a:pt x="82" y="217"/>
                  <a:pt x="114" y="242"/>
                  <a:pt x="153" y="242"/>
                </a:cubicBezTo>
                <a:close/>
                <a:moveTo>
                  <a:pt x="185" y="262"/>
                </a:moveTo>
                <a:cubicBezTo>
                  <a:pt x="175" y="259"/>
                  <a:pt x="164" y="258"/>
                  <a:pt x="153" y="258"/>
                </a:cubicBezTo>
                <a:cubicBezTo>
                  <a:pt x="142" y="258"/>
                  <a:pt x="131" y="259"/>
                  <a:pt x="121" y="262"/>
                </a:cubicBezTo>
                <a:cubicBezTo>
                  <a:pt x="124" y="277"/>
                  <a:pt x="137" y="290"/>
                  <a:pt x="153" y="290"/>
                </a:cubicBezTo>
                <a:cubicBezTo>
                  <a:pt x="169" y="290"/>
                  <a:pt x="183" y="277"/>
                  <a:pt x="185" y="262"/>
                </a:cubicBezTo>
                <a:close/>
                <a:moveTo>
                  <a:pt x="161" y="579"/>
                </a:moveTo>
                <a:cubicBezTo>
                  <a:pt x="218" y="601"/>
                  <a:pt x="218" y="601"/>
                  <a:pt x="218" y="601"/>
                </a:cubicBezTo>
                <a:cubicBezTo>
                  <a:pt x="218" y="528"/>
                  <a:pt x="218" y="528"/>
                  <a:pt x="218" y="528"/>
                </a:cubicBezTo>
                <a:cubicBezTo>
                  <a:pt x="89" y="528"/>
                  <a:pt x="89" y="528"/>
                  <a:pt x="89" y="528"/>
                </a:cubicBezTo>
                <a:cubicBezTo>
                  <a:pt x="89" y="602"/>
                  <a:pt x="89" y="602"/>
                  <a:pt x="89" y="602"/>
                </a:cubicBezTo>
                <a:lnTo>
                  <a:pt x="161" y="579"/>
                </a:lnTo>
                <a:close/>
                <a:moveTo>
                  <a:pt x="290" y="435"/>
                </a:moveTo>
                <a:cubicBezTo>
                  <a:pt x="290" y="427"/>
                  <a:pt x="290" y="427"/>
                  <a:pt x="290" y="427"/>
                </a:cubicBezTo>
                <a:cubicBezTo>
                  <a:pt x="234" y="427"/>
                  <a:pt x="234" y="427"/>
                  <a:pt x="234" y="427"/>
                </a:cubicBezTo>
                <a:cubicBezTo>
                  <a:pt x="234" y="435"/>
                  <a:pt x="234" y="435"/>
                  <a:pt x="234" y="435"/>
                </a:cubicBezTo>
                <a:lnTo>
                  <a:pt x="290" y="435"/>
                </a:lnTo>
                <a:close/>
                <a:moveTo>
                  <a:pt x="314" y="547"/>
                </a:moveTo>
                <a:cubicBezTo>
                  <a:pt x="314" y="530"/>
                  <a:pt x="329" y="515"/>
                  <a:pt x="347" y="515"/>
                </a:cubicBezTo>
                <a:cubicBezTo>
                  <a:pt x="364" y="515"/>
                  <a:pt x="379" y="530"/>
                  <a:pt x="379" y="547"/>
                </a:cubicBezTo>
                <a:cubicBezTo>
                  <a:pt x="379" y="565"/>
                  <a:pt x="364" y="580"/>
                  <a:pt x="347" y="580"/>
                </a:cubicBezTo>
                <a:cubicBezTo>
                  <a:pt x="329" y="580"/>
                  <a:pt x="314" y="565"/>
                  <a:pt x="314" y="547"/>
                </a:cubicBezTo>
                <a:close/>
                <a:moveTo>
                  <a:pt x="330" y="547"/>
                </a:moveTo>
                <a:cubicBezTo>
                  <a:pt x="330" y="556"/>
                  <a:pt x="338" y="564"/>
                  <a:pt x="347" y="564"/>
                </a:cubicBezTo>
                <a:cubicBezTo>
                  <a:pt x="355" y="564"/>
                  <a:pt x="363" y="556"/>
                  <a:pt x="363" y="547"/>
                </a:cubicBezTo>
                <a:cubicBezTo>
                  <a:pt x="363" y="539"/>
                  <a:pt x="355" y="531"/>
                  <a:pt x="347" y="531"/>
                </a:cubicBezTo>
                <a:cubicBezTo>
                  <a:pt x="338" y="531"/>
                  <a:pt x="330" y="539"/>
                  <a:pt x="330" y="547"/>
                </a:cubicBezTo>
                <a:close/>
                <a:moveTo>
                  <a:pt x="379" y="692"/>
                </a:moveTo>
                <a:cubicBezTo>
                  <a:pt x="379" y="710"/>
                  <a:pt x="364" y="725"/>
                  <a:pt x="347" y="725"/>
                </a:cubicBezTo>
                <a:cubicBezTo>
                  <a:pt x="329" y="725"/>
                  <a:pt x="314" y="710"/>
                  <a:pt x="314" y="692"/>
                </a:cubicBezTo>
                <a:cubicBezTo>
                  <a:pt x="314" y="675"/>
                  <a:pt x="329" y="660"/>
                  <a:pt x="347" y="660"/>
                </a:cubicBezTo>
                <a:cubicBezTo>
                  <a:pt x="364" y="660"/>
                  <a:pt x="379" y="675"/>
                  <a:pt x="379" y="692"/>
                </a:cubicBezTo>
                <a:close/>
                <a:moveTo>
                  <a:pt x="363" y="692"/>
                </a:moveTo>
                <a:cubicBezTo>
                  <a:pt x="363" y="684"/>
                  <a:pt x="355" y="676"/>
                  <a:pt x="347" y="676"/>
                </a:cubicBezTo>
                <a:cubicBezTo>
                  <a:pt x="338" y="676"/>
                  <a:pt x="330" y="684"/>
                  <a:pt x="330" y="692"/>
                </a:cubicBezTo>
                <a:cubicBezTo>
                  <a:pt x="330" y="701"/>
                  <a:pt x="338" y="709"/>
                  <a:pt x="347" y="709"/>
                </a:cubicBezTo>
                <a:cubicBezTo>
                  <a:pt x="355" y="709"/>
                  <a:pt x="363" y="701"/>
                  <a:pt x="363" y="692"/>
                </a:cubicBezTo>
                <a:close/>
                <a:moveTo>
                  <a:pt x="177" y="381"/>
                </a:moveTo>
                <a:cubicBezTo>
                  <a:pt x="159" y="381"/>
                  <a:pt x="159" y="381"/>
                  <a:pt x="159" y="381"/>
                </a:cubicBezTo>
                <a:cubicBezTo>
                  <a:pt x="185" y="355"/>
                  <a:pt x="185" y="355"/>
                  <a:pt x="185" y="355"/>
                </a:cubicBezTo>
                <a:cubicBezTo>
                  <a:pt x="167" y="355"/>
                  <a:pt x="167" y="355"/>
                  <a:pt x="167" y="355"/>
                </a:cubicBezTo>
                <a:cubicBezTo>
                  <a:pt x="182" y="341"/>
                  <a:pt x="182" y="341"/>
                  <a:pt x="182" y="341"/>
                </a:cubicBezTo>
                <a:cubicBezTo>
                  <a:pt x="170" y="329"/>
                  <a:pt x="170" y="329"/>
                  <a:pt x="170" y="329"/>
                </a:cubicBezTo>
                <a:cubicBezTo>
                  <a:pt x="128" y="371"/>
                  <a:pt x="128" y="371"/>
                  <a:pt x="128" y="371"/>
                </a:cubicBezTo>
                <a:cubicBezTo>
                  <a:pt x="146" y="371"/>
                  <a:pt x="146" y="371"/>
                  <a:pt x="146" y="371"/>
                </a:cubicBezTo>
                <a:cubicBezTo>
                  <a:pt x="120" y="397"/>
                  <a:pt x="120" y="397"/>
                  <a:pt x="120" y="397"/>
                </a:cubicBezTo>
                <a:cubicBezTo>
                  <a:pt x="138" y="397"/>
                  <a:pt x="138" y="397"/>
                  <a:pt x="138" y="397"/>
                </a:cubicBezTo>
                <a:cubicBezTo>
                  <a:pt x="123" y="413"/>
                  <a:pt x="123" y="413"/>
                  <a:pt x="123" y="413"/>
                </a:cubicBezTo>
                <a:cubicBezTo>
                  <a:pt x="134" y="424"/>
                  <a:pt x="134" y="424"/>
                  <a:pt x="134" y="424"/>
                </a:cubicBezTo>
                <a:lnTo>
                  <a:pt x="177" y="3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7">
            <a:extLst>
              <a:ext uri="{FF2B5EF4-FFF2-40B4-BE49-F238E27FC236}">
                <a16:creationId xmlns:a16="http://schemas.microsoft.com/office/drawing/2014/main" id="{2C92351E-A125-4877-AD96-6E39C5527498}"/>
              </a:ext>
              <a:ext uri="{C183D7F6-B498-43B3-948B-1728B52AA6E4}">
                <adec:decorative xmlns:adec="http://schemas.microsoft.com/office/drawing/2017/decorative" val="1"/>
              </a:ext>
            </a:extLst>
          </p:cNvPr>
          <p:cNvSpPr>
            <a:spLocks noChangeAspect="1" noEditPoints="1"/>
          </p:cNvSpPr>
          <p:nvPr/>
        </p:nvSpPr>
        <p:spPr bwMode="auto">
          <a:xfrm flipH="1">
            <a:off x="2426869" y="5699403"/>
            <a:ext cx="398123" cy="902360"/>
          </a:xfrm>
          <a:custGeom>
            <a:avLst/>
            <a:gdLst>
              <a:gd name="T0" fmla="*/ 187 w 342"/>
              <a:gd name="T1" fmla="*/ 512 h 773"/>
              <a:gd name="T2" fmla="*/ 196 w 342"/>
              <a:gd name="T3" fmla="*/ 537 h 773"/>
              <a:gd name="T4" fmla="*/ 204 w 342"/>
              <a:gd name="T5" fmla="*/ 545 h 773"/>
              <a:gd name="T6" fmla="*/ 342 w 342"/>
              <a:gd name="T7" fmla="*/ 585 h 773"/>
              <a:gd name="T8" fmla="*/ 302 w 342"/>
              <a:gd name="T9" fmla="*/ 320 h 773"/>
              <a:gd name="T10" fmla="*/ 279 w 342"/>
              <a:gd name="T11" fmla="*/ 543 h 773"/>
              <a:gd name="T12" fmla="*/ 253 w 342"/>
              <a:gd name="T13" fmla="*/ 773 h 773"/>
              <a:gd name="T14" fmla="*/ 122 w 342"/>
              <a:gd name="T15" fmla="*/ 773 h 773"/>
              <a:gd name="T16" fmla="*/ 106 w 342"/>
              <a:gd name="T17" fmla="*/ 602 h 773"/>
              <a:gd name="T18" fmla="*/ 94 w 342"/>
              <a:gd name="T19" fmla="*/ 481 h 773"/>
              <a:gd name="T20" fmla="*/ 49 w 342"/>
              <a:gd name="T21" fmla="*/ 398 h 773"/>
              <a:gd name="T22" fmla="*/ 33 w 342"/>
              <a:gd name="T23" fmla="*/ 398 h 773"/>
              <a:gd name="T24" fmla="*/ 82 w 342"/>
              <a:gd name="T25" fmla="*/ 105 h 773"/>
              <a:gd name="T26" fmla="*/ 293 w 342"/>
              <a:gd name="T27" fmla="*/ 154 h 773"/>
              <a:gd name="T28" fmla="*/ 187 w 342"/>
              <a:gd name="T29" fmla="*/ 338 h 773"/>
              <a:gd name="T30" fmla="*/ 187 w 342"/>
              <a:gd name="T31" fmla="*/ 277 h 773"/>
              <a:gd name="T32" fmla="*/ 187 w 342"/>
              <a:gd name="T33" fmla="*/ 338 h 773"/>
              <a:gd name="T34" fmla="*/ 228 w 342"/>
              <a:gd name="T35" fmla="*/ 219 h 773"/>
              <a:gd name="T36" fmla="*/ 157 w 342"/>
              <a:gd name="T37" fmla="*/ 196 h 773"/>
              <a:gd name="T38" fmla="*/ 187 w 342"/>
              <a:gd name="T39" fmla="*/ 187 h 773"/>
              <a:gd name="T40" fmla="*/ 98 w 342"/>
              <a:gd name="T41" fmla="*/ 105 h 773"/>
              <a:gd name="T42" fmla="*/ 147 w 342"/>
              <a:gd name="T43" fmla="*/ 105 h 773"/>
              <a:gd name="T44" fmla="*/ 228 w 342"/>
              <a:gd name="T45" fmla="*/ 105 h 773"/>
              <a:gd name="T46" fmla="*/ 277 w 342"/>
              <a:gd name="T47" fmla="*/ 105 h 773"/>
              <a:gd name="T48" fmla="*/ 228 w 342"/>
              <a:gd name="T49" fmla="*/ 122 h 773"/>
              <a:gd name="T50" fmla="*/ 244 w 342"/>
              <a:gd name="T51" fmla="*/ 138 h 773"/>
              <a:gd name="T52" fmla="*/ 147 w 342"/>
              <a:gd name="T53" fmla="*/ 154 h 773"/>
              <a:gd name="T54" fmla="*/ 130 w 342"/>
              <a:gd name="T55" fmla="*/ 138 h 773"/>
              <a:gd name="T56" fmla="*/ 187 w 342"/>
              <a:gd name="T57" fmla="*/ 171 h 773"/>
              <a:gd name="T58" fmla="*/ 277 w 342"/>
              <a:gd name="T59" fmla="*/ 154 h 773"/>
              <a:gd name="T60" fmla="*/ 261 w 342"/>
              <a:gd name="T61" fmla="*/ 138 h 773"/>
              <a:gd name="T62" fmla="*/ 178 w 342"/>
              <a:gd name="T63" fmla="*/ 146 h 773"/>
              <a:gd name="T64" fmla="*/ 115 w 342"/>
              <a:gd name="T65" fmla="*/ 130 h 773"/>
              <a:gd name="T66" fmla="*/ 131 w 342"/>
              <a:gd name="T67" fmla="*/ 224 h 773"/>
              <a:gd name="T68" fmla="*/ 112 w 342"/>
              <a:gd name="T69" fmla="*/ 540 h 773"/>
              <a:gd name="T70" fmla="*/ 220 w 342"/>
              <a:gd name="T71" fmla="*/ 505 h 773"/>
              <a:gd name="T72" fmla="*/ 122 w 342"/>
              <a:gd name="T73" fmla="*/ 389 h 773"/>
              <a:gd name="T74" fmla="*/ 122 w 342"/>
              <a:gd name="T75" fmla="*/ 602 h 773"/>
              <a:gd name="T76" fmla="*/ 290 w 342"/>
              <a:gd name="T77" fmla="*/ 306 h 773"/>
              <a:gd name="T78" fmla="*/ 193 w 342"/>
              <a:gd name="T79" fmla="*/ 360 h 773"/>
              <a:gd name="T80" fmla="*/ 254 w 342"/>
              <a:gd name="T81" fmla="*/ 586 h 773"/>
              <a:gd name="T82" fmla="*/ 252 w 342"/>
              <a:gd name="T83" fmla="*/ 389 h 773"/>
              <a:gd name="T84" fmla="*/ 0 w 342"/>
              <a:gd name="T85" fmla="*/ 504 h 773"/>
              <a:gd name="T86" fmla="*/ 33 w 342"/>
              <a:gd name="T87" fmla="*/ 765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2" h="773">
                <a:moveTo>
                  <a:pt x="204" y="512"/>
                </a:moveTo>
                <a:cubicBezTo>
                  <a:pt x="204" y="517"/>
                  <a:pt x="200" y="520"/>
                  <a:pt x="196" y="520"/>
                </a:cubicBezTo>
                <a:cubicBezTo>
                  <a:pt x="191" y="520"/>
                  <a:pt x="187" y="517"/>
                  <a:pt x="187" y="512"/>
                </a:cubicBezTo>
                <a:cubicBezTo>
                  <a:pt x="187" y="508"/>
                  <a:pt x="191" y="504"/>
                  <a:pt x="196" y="504"/>
                </a:cubicBezTo>
                <a:cubicBezTo>
                  <a:pt x="200" y="504"/>
                  <a:pt x="204" y="508"/>
                  <a:pt x="204" y="512"/>
                </a:cubicBezTo>
                <a:close/>
                <a:moveTo>
                  <a:pt x="196" y="537"/>
                </a:moveTo>
                <a:cubicBezTo>
                  <a:pt x="191" y="537"/>
                  <a:pt x="187" y="540"/>
                  <a:pt x="187" y="545"/>
                </a:cubicBezTo>
                <a:cubicBezTo>
                  <a:pt x="187" y="549"/>
                  <a:pt x="191" y="553"/>
                  <a:pt x="196" y="553"/>
                </a:cubicBezTo>
                <a:cubicBezTo>
                  <a:pt x="200" y="553"/>
                  <a:pt x="204" y="549"/>
                  <a:pt x="204" y="545"/>
                </a:cubicBezTo>
                <a:cubicBezTo>
                  <a:pt x="204" y="540"/>
                  <a:pt x="200" y="537"/>
                  <a:pt x="196" y="537"/>
                </a:cubicBezTo>
                <a:close/>
                <a:moveTo>
                  <a:pt x="342" y="398"/>
                </a:moveTo>
                <a:cubicBezTo>
                  <a:pt x="342" y="585"/>
                  <a:pt x="342" y="585"/>
                  <a:pt x="342" y="585"/>
                </a:cubicBezTo>
                <a:cubicBezTo>
                  <a:pt x="326" y="585"/>
                  <a:pt x="326" y="585"/>
                  <a:pt x="326" y="585"/>
                </a:cubicBezTo>
                <a:cubicBezTo>
                  <a:pt x="326" y="398"/>
                  <a:pt x="326" y="398"/>
                  <a:pt x="326" y="398"/>
                </a:cubicBezTo>
                <a:cubicBezTo>
                  <a:pt x="326" y="369"/>
                  <a:pt x="317" y="342"/>
                  <a:pt x="302" y="320"/>
                </a:cubicBezTo>
                <a:cubicBezTo>
                  <a:pt x="269" y="391"/>
                  <a:pt x="269" y="391"/>
                  <a:pt x="269" y="391"/>
                </a:cubicBezTo>
                <a:cubicBezTo>
                  <a:pt x="281" y="481"/>
                  <a:pt x="281" y="481"/>
                  <a:pt x="281" y="481"/>
                </a:cubicBezTo>
                <a:cubicBezTo>
                  <a:pt x="284" y="502"/>
                  <a:pt x="283" y="523"/>
                  <a:pt x="279" y="543"/>
                </a:cubicBezTo>
                <a:cubicBezTo>
                  <a:pt x="269" y="594"/>
                  <a:pt x="269" y="594"/>
                  <a:pt x="269" y="594"/>
                </a:cubicBezTo>
                <a:cubicBezTo>
                  <a:pt x="269" y="773"/>
                  <a:pt x="269" y="773"/>
                  <a:pt x="269" y="773"/>
                </a:cubicBezTo>
                <a:cubicBezTo>
                  <a:pt x="253" y="773"/>
                  <a:pt x="253" y="773"/>
                  <a:pt x="253" y="773"/>
                </a:cubicBezTo>
                <a:cubicBezTo>
                  <a:pt x="253" y="634"/>
                  <a:pt x="253" y="634"/>
                  <a:pt x="253" y="634"/>
                </a:cubicBezTo>
                <a:cubicBezTo>
                  <a:pt x="122" y="634"/>
                  <a:pt x="122" y="634"/>
                  <a:pt x="122" y="634"/>
                </a:cubicBezTo>
                <a:cubicBezTo>
                  <a:pt x="122" y="773"/>
                  <a:pt x="122" y="773"/>
                  <a:pt x="122" y="773"/>
                </a:cubicBezTo>
                <a:cubicBezTo>
                  <a:pt x="106" y="773"/>
                  <a:pt x="106" y="773"/>
                  <a:pt x="106" y="773"/>
                </a:cubicBezTo>
                <a:cubicBezTo>
                  <a:pt x="106" y="602"/>
                  <a:pt x="106" y="602"/>
                  <a:pt x="106" y="602"/>
                </a:cubicBezTo>
                <a:cubicBezTo>
                  <a:pt x="106" y="602"/>
                  <a:pt x="106" y="602"/>
                  <a:pt x="106" y="602"/>
                </a:cubicBezTo>
                <a:cubicBezTo>
                  <a:pt x="106" y="594"/>
                  <a:pt x="106" y="594"/>
                  <a:pt x="106" y="594"/>
                </a:cubicBezTo>
                <a:cubicBezTo>
                  <a:pt x="96" y="543"/>
                  <a:pt x="96" y="543"/>
                  <a:pt x="96" y="543"/>
                </a:cubicBezTo>
                <a:cubicBezTo>
                  <a:pt x="92" y="523"/>
                  <a:pt x="91" y="502"/>
                  <a:pt x="94" y="481"/>
                </a:cubicBezTo>
                <a:cubicBezTo>
                  <a:pt x="106" y="391"/>
                  <a:pt x="106" y="391"/>
                  <a:pt x="106" y="391"/>
                </a:cubicBezTo>
                <a:cubicBezTo>
                  <a:pt x="73" y="320"/>
                  <a:pt x="73" y="320"/>
                  <a:pt x="73" y="320"/>
                </a:cubicBezTo>
                <a:cubicBezTo>
                  <a:pt x="58" y="342"/>
                  <a:pt x="49" y="369"/>
                  <a:pt x="49" y="398"/>
                </a:cubicBezTo>
                <a:cubicBezTo>
                  <a:pt x="49" y="488"/>
                  <a:pt x="49" y="488"/>
                  <a:pt x="49" y="488"/>
                </a:cubicBezTo>
                <a:cubicBezTo>
                  <a:pt x="33" y="488"/>
                  <a:pt x="33" y="488"/>
                  <a:pt x="33" y="488"/>
                </a:cubicBezTo>
                <a:cubicBezTo>
                  <a:pt x="33" y="398"/>
                  <a:pt x="33" y="398"/>
                  <a:pt x="33" y="398"/>
                </a:cubicBezTo>
                <a:cubicBezTo>
                  <a:pt x="33" y="329"/>
                  <a:pt x="78" y="270"/>
                  <a:pt x="143" y="250"/>
                </a:cubicBezTo>
                <a:cubicBezTo>
                  <a:pt x="106" y="233"/>
                  <a:pt x="82" y="195"/>
                  <a:pt x="82" y="154"/>
                </a:cubicBezTo>
                <a:cubicBezTo>
                  <a:pt x="82" y="105"/>
                  <a:pt x="82" y="105"/>
                  <a:pt x="82" y="105"/>
                </a:cubicBezTo>
                <a:cubicBezTo>
                  <a:pt x="82" y="47"/>
                  <a:pt x="129" y="0"/>
                  <a:pt x="187" y="0"/>
                </a:cubicBezTo>
                <a:cubicBezTo>
                  <a:pt x="246" y="0"/>
                  <a:pt x="293" y="47"/>
                  <a:pt x="293" y="105"/>
                </a:cubicBezTo>
                <a:cubicBezTo>
                  <a:pt x="293" y="154"/>
                  <a:pt x="293" y="154"/>
                  <a:pt x="293" y="154"/>
                </a:cubicBezTo>
                <a:cubicBezTo>
                  <a:pt x="293" y="196"/>
                  <a:pt x="269" y="233"/>
                  <a:pt x="231" y="250"/>
                </a:cubicBezTo>
                <a:cubicBezTo>
                  <a:pt x="297" y="270"/>
                  <a:pt x="342" y="329"/>
                  <a:pt x="342" y="398"/>
                </a:cubicBezTo>
                <a:close/>
                <a:moveTo>
                  <a:pt x="187" y="338"/>
                </a:moveTo>
                <a:cubicBezTo>
                  <a:pt x="216" y="261"/>
                  <a:pt x="216" y="261"/>
                  <a:pt x="216" y="261"/>
                </a:cubicBezTo>
                <a:cubicBezTo>
                  <a:pt x="204" y="269"/>
                  <a:pt x="193" y="274"/>
                  <a:pt x="191" y="275"/>
                </a:cubicBezTo>
                <a:cubicBezTo>
                  <a:pt x="187" y="277"/>
                  <a:pt x="187" y="277"/>
                  <a:pt x="187" y="277"/>
                </a:cubicBezTo>
                <a:cubicBezTo>
                  <a:pt x="184" y="275"/>
                  <a:pt x="184" y="275"/>
                  <a:pt x="184" y="275"/>
                </a:cubicBezTo>
                <a:cubicBezTo>
                  <a:pt x="182" y="275"/>
                  <a:pt x="174" y="271"/>
                  <a:pt x="165" y="265"/>
                </a:cubicBezTo>
                <a:lnTo>
                  <a:pt x="187" y="338"/>
                </a:lnTo>
                <a:close/>
                <a:moveTo>
                  <a:pt x="147" y="219"/>
                </a:moveTo>
                <a:cubicBezTo>
                  <a:pt x="147" y="236"/>
                  <a:pt x="174" y="253"/>
                  <a:pt x="187" y="259"/>
                </a:cubicBezTo>
                <a:cubicBezTo>
                  <a:pt x="201" y="253"/>
                  <a:pt x="228" y="236"/>
                  <a:pt x="228" y="219"/>
                </a:cubicBezTo>
                <a:cubicBezTo>
                  <a:pt x="228" y="209"/>
                  <a:pt x="224" y="202"/>
                  <a:pt x="218" y="196"/>
                </a:cubicBezTo>
                <a:cubicBezTo>
                  <a:pt x="214" y="210"/>
                  <a:pt x="202" y="219"/>
                  <a:pt x="187" y="219"/>
                </a:cubicBezTo>
                <a:cubicBezTo>
                  <a:pt x="173" y="219"/>
                  <a:pt x="161" y="210"/>
                  <a:pt x="157" y="196"/>
                </a:cubicBezTo>
                <a:cubicBezTo>
                  <a:pt x="151" y="202"/>
                  <a:pt x="147" y="209"/>
                  <a:pt x="147" y="219"/>
                </a:cubicBezTo>
                <a:close/>
                <a:moveTo>
                  <a:pt x="216" y="195"/>
                </a:moveTo>
                <a:cubicBezTo>
                  <a:pt x="209" y="189"/>
                  <a:pt x="198" y="187"/>
                  <a:pt x="187" y="187"/>
                </a:cubicBezTo>
                <a:cubicBezTo>
                  <a:pt x="177" y="187"/>
                  <a:pt x="166" y="189"/>
                  <a:pt x="158" y="195"/>
                </a:cubicBezTo>
                <a:lnTo>
                  <a:pt x="216" y="195"/>
                </a:lnTo>
                <a:close/>
                <a:moveTo>
                  <a:pt x="98" y="105"/>
                </a:moveTo>
                <a:cubicBezTo>
                  <a:pt x="98" y="114"/>
                  <a:pt x="98" y="114"/>
                  <a:pt x="98" y="114"/>
                </a:cubicBezTo>
                <a:cubicBezTo>
                  <a:pt x="125" y="114"/>
                  <a:pt x="125" y="114"/>
                  <a:pt x="125" y="114"/>
                </a:cubicBezTo>
                <a:cubicBezTo>
                  <a:pt x="131" y="109"/>
                  <a:pt x="139" y="105"/>
                  <a:pt x="147" y="105"/>
                </a:cubicBezTo>
                <a:cubicBezTo>
                  <a:pt x="162" y="105"/>
                  <a:pt x="174" y="116"/>
                  <a:pt x="178" y="130"/>
                </a:cubicBezTo>
                <a:cubicBezTo>
                  <a:pt x="197" y="130"/>
                  <a:pt x="197" y="130"/>
                  <a:pt x="197" y="130"/>
                </a:cubicBezTo>
                <a:cubicBezTo>
                  <a:pt x="200" y="116"/>
                  <a:pt x="213" y="105"/>
                  <a:pt x="228" y="105"/>
                </a:cubicBezTo>
                <a:cubicBezTo>
                  <a:pt x="236" y="105"/>
                  <a:pt x="244" y="109"/>
                  <a:pt x="249" y="114"/>
                </a:cubicBezTo>
                <a:cubicBezTo>
                  <a:pt x="277" y="114"/>
                  <a:pt x="277" y="114"/>
                  <a:pt x="277" y="114"/>
                </a:cubicBezTo>
                <a:cubicBezTo>
                  <a:pt x="277" y="105"/>
                  <a:pt x="277" y="105"/>
                  <a:pt x="277" y="105"/>
                </a:cubicBezTo>
                <a:cubicBezTo>
                  <a:pt x="277" y="56"/>
                  <a:pt x="237" y="16"/>
                  <a:pt x="187" y="16"/>
                </a:cubicBezTo>
                <a:cubicBezTo>
                  <a:pt x="138" y="16"/>
                  <a:pt x="98" y="56"/>
                  <a:pt x="98" y="105"/>
                </a:cubicBezTo>
                <a:close/>
                <a:moveTo>
                  <a:pt x="228" y="122"/>
                </a:moveTo>
                <a:cubicBezTo>
                  <a:pt x="219" y="122"/>
                  <a:pt x="212" y="129"/>
                  <a:pt x="212" y="138"/>
                </a:cubicBezTo>
                <a:cubicBezTo>
                  <a:pt x="212" y="147"/>
                  <a:pt x="219" y="154"/>
                  <a:pt x="228" y="154"/>
                </a:cubicBezTo>
                <a:cubicBezTo>
                  <a:pt x="237" y="154"/>
                  <a:pt x="244" y="147"/>
                  <a:pt x="244" y="138"/>
                </a:cubicBezTo>
                <a:cubicBezTo>
                  <a:pt x="244" y="129"/>
                  <a:pt x="237" y="122"/>
                  <a:pt x="228" y="122"/>
                </a:cubicBezTo>
                <a:close/>
                <a:moveTo>
                  <a:pt x="130" y="138"/>
                </a:moveTo>
                <a:cubicBezTo>
                  <a:pt x="130" y="147"/>
                  <a:pt x="138" y="154"/>
                  <a:pt x="147" y="154"/>
                </a:cubicBezTo>
                <a:cubicBezTo>
                  <a:pt x="156" y="154"/>
                  <a:pt x="163" y="147"/>
                  <a:pt x="163" y="138"/>
                </a:cubicBezTo>
                <a:cubicBezTo>
                  <a:pt x="163" y="129"/>
                  <a:pt x="156" y="122"/>
                  <a:pt x="147" y="122"/>
                </a:cubicBezTo>
                <a:cubicBezTo>
                  <a:pt x="138" y="122"/>
                  <a:pt x="130" y="129"/>
                  <a:pt x="130" y="138"/>
                </a:cubicBezTo>
                <a:close/>
                <a:moveTo>
                  <a:pt x="131" y="224"/>
                </a:moveTo>
                <a:cubicBezTo>
                  <a:pt x="131" y="222"/>
                  <a:pt x="131" y="221"/>
                  <a:pt x="131" y="219"/>
                </a:cubicBezTo>
                <a:cubicBezTo>
                  <a:pt x="131" y="190"/>
                  <a:pt x="153" y="171"/>
                  <a:pt x="187" y="171"/>
                </a:cubicBezTo>
                <a:cubicBezTo>
                  <a:pt x="221" y="171"/>
                  <a:pt x="244" y="190"/>
                  <a:pt x="244" y="219"/>
                </a:cubicBezTo>
                <a:cubicBezTo>
                  <a:pt x="244" y="221"/>
                  <a:pt x="244" y="222"/>
                  <a:pt x="244" y="224"/>
                </a:cubicBezTo>
                <a:cubicBezTo>
                  <a:pt x="265" y="207"/>
                  <a:pt x="277" y="182"/>
                  <a:pt x="277" y="154"/>
                </a:cubicBezTo>
                <a:cubicBezTo>
                  <a:pt x="277" y="130"/>
                  <a:pt x="277" y="130"/>
                  <a:pt x="277" y="130"/>
                </a:cubicBezTo>
                <a:cubicBezTo>
                  <a:pt x="259" y="130"/>
                  <a:pt x="259" y="130"/>
                  <a:pt x="259" y="130"/>
                </a:cubicBezTo>
                <a:cubicBezTo>
                  <a:pt x="260" y="132"/>
                  <a:pt x="261" y="135"/>
                  <a:pt x="261" y="138"/>
                </a:cubicBezTo>
                <a:cubicBezTo>
                  <a:pt x="261" y="156"/>
                  <a:pt x="246" y="170"/>
                  <a:pt x="228" y="170"/>
                </a:cubicBezTo>
                <a:cubicBezTo>
                  <a:pt x="213" y="170"/>
                  <a:pt x="200" y="160"/>
                  <a:pt x="197" y="146"/>
                </a:cubicBezTo>
                <a:cubicBezTo>
                  <a:pt x="178" y="146"/>
                  <a:pt x="178" y="146"/>
                  <a:pt x="178" y="146"/>
                </a:cubicBezTo>
                <a:cubicBezTo>
                  <a:pt x="174" y="160"/>
                  <a:pt x="162" y="170"/>
                  <a:pt x="147" y="170"/>
                </a:cubicBezTo>
                <a:cubicBezTo>
                  <a:pt x="129" y="170"/>
                  <a:pt x="114" y="156"/>
                  <a:pt x="114" y="138"/>
                </a:cubicBezTo>
                <a:cubicBezTo>
                  <a:pt x="114" y="135"/>
                  <a:pt x="115" y="132"/>
                  <a:pt x="115" y="130"/>
                </a:cubicBezTo>
                <a:cubicBezTo>
                  <a:pt x="98" y="130"/>
                  <a:pt x="98" y="130"/>
                  <a:pt x="98" y="130"/>
                </a:cubicBezTo>
                <a:cubicBezTo>
                  <a:pt x="98" y="154"/>
                  <a:pt x="98" y="154"/>
                  <a:pt x="98" y="154"/>
                </a:cubicBezTo>
                <a:cubicBezTo>
                  <a:pt x="98" y="181"/>
                  <a:pt x="110" y="207"/>
                  <a:pt x="131" y="224"/>
                </a:cubicBezTo>
                <a:close/>
                <a:moveTo>
                  <a:pt x="122" y="389"/>
                </a:moveTo>
                <a:cubicBezTo>
                  <a:pt x="110" y="483"/>
                  <a:pt x="110" y="483"/>
                  <a:pt x="110" y="483"/>
                </a:cubicBezTo>
                <a:cubicBezTo>
                  <a:pt x="107" y="502"/>
                  <a:pt x="108" y="521"/>
                  <a:pt x="112" y="540"/>
                </a:cubicBezTo>
                <a:cubicBezTo>
                  <a:pt x="121" y="586"/>
                  <a:pt x="121" y="586"/>
                  <a:pt x="121" y="586"/>
                </a:cubicBezTo>
                <a:cubicBezTo>
                  <a:pt x="218" y="586"/>
                  <a:pt x="218" y="586"/>
                  <a:pt x="218" y="586"/>
                </a:cubicBezTo>
                <a:cubicBezTo>
                  <a:pt x="220" y="505"/>
                  <a:pt x="220" y="505"/>
                  <a:pt x="220" y="505"/>
                </a:cubicBezTo>
                <a:cubicBezTo>
                  <a:pt x="148" y="266"/>
                  <a:pt x="148" y="266"/>
                  <a:pt x="148" y="266"/>
                </a:cubicBezTo>
                <a:cubicBezTo>
                  <a:pt x="123" y="273"/>
                  <a:pt x="101" y="287"/>
                  <a:pt x="85" y="306"/>
                </a:cubicBezTo>
                <a:lnTo>
                  <a:pt x="122" y="389"/>
                </a:lnTo>
                <a:close/>
                <a:moveTo>
                  <a:pt x="253" y="618"/>
                </a:moveTo>
                <a:cubicBezTo>
                  <a:pt x="253" y="602"/>
                  <a:pt x="253" y="602"/>
                  <a:pt x="253" y="602"/>
                </a:cubicBezTo>
                <a:cubicBezTo>
                  <a:pt x="122" y="602"/>
                  <a:pt x="122" y="602"/>
                  <a:pt x="122" y="602"/>
                </a:cubicBezTo>
                <a:cubicBezTo>
                  <a:pt x="122" y="618"/>
                  <a:pt x="122" y="618"/>
                  <a:pt x="122" y="618"/>
                </a:cubicBezTo>
                <a:lnTo>
                  <a:pt x="253" y="618"/>
                </a:lnTo>
                <a:close/>
                <a:moveTo>
                  <a:pt x="290" y="306"/>
                </a:moveTo>
                <a:cubicBezTo>
                  <a:pt x="275" y="288"/>
                  <a:pt x="254" y="275"/>
                  <a:pt x="231" y="267"/>
                </a:cubicBezTo>
                <a:cubicBezTo>
                  <a:pt x="195" y="361"/>
                  <a:pt x="195" y="361"/>
                  <a:pt x="195" y="361"/>
                </a:cubicBezTo>
                <a:cubicBezTo>
                  <a:pt x="193" y="360"/>
                  <a:pt x="193" y="360"/>
                  <a:pt x="193" y="360"/>
                </a:cubicBezTo>
                <a:cubicBezTo>
                  <a:pt x="236" y="503"/>
                  <a:pt x="236" y="503"/>
                  <a:pt x="236" y="503"/>
                </a:cubicBezTo>
                <a:cubicBezTo>
                  <a:pt x="234" y="586"/>
                  <a:pt x="234" y="586"/>
                  <a:pt x="234" y="586"/>
                </a:cubicBezTo>
                <a:cubicBezTo>
                  <a:pt x="254" y="586"/>
                  <a:pt x="254" y="586"/>
                  <a:pt x="254" y="586"/>
                </a:cubicBezTo>
                <a:cubicBezTo>
                  <a:pt x="263" y="540"/>
                  <a:pt x="263" y="540"/>
                  <a:pt x="263" y="540"/>
                </a:cubicBezTo>
                <a:cubicBezTo>
                  <a:pt x="267" y="521"/>
                  <a:pt x="268" y="502"/>
                  <a:pt x="265" y="483"/>
                </a:cubicBezTo>
                <a:cubicBezTo>
                  <a:pt x="252" y="389"/>
                  <a:pt x="252" y="389"/>
                  <a:pt x="252" y="389"/>
                </a:cubicBezTo>
                <a:lnTo>
                  <a:pt x="290" y="306"/>
                </a:lnTo>
                <a:close/>
                <a:moveTo>
                  <a:pt x="49" y="504"/>
                </a:moveTo>
                <a:cubicBezTo>
                  <a:pt x="0" y="504"/>
                  <a:pt x="0" y="504"/>
                  <a:pt x="0" y="504"/>
                </a:cubicBezTo>
                <a:cubicBezTo>
                  <a:pt x="0" y="520"/>
                  <a:pt x="0" y="520"/>
                  <a:pt x="0" y="520"/>
                </a:cubicBezTo>
                <a:cubicBezTo>
                  <a:pt x="33" y="520"/>
                  <a:pt x="33" y="520"/>
                  <a:pt x="33" y="520"/>
                </a:cubicBezTo>
                <a:cubicBezTo>
                  <a:pt x="33" y="765"/>
                  <a:pt x="33" y="765"/>
                  <a:pt x="33" y="765"/>
                </a:cubicBezTo>
                <a:cubicBezTo>
                  <a:pt x="49" y="765"/>
                  <a:pt x="49" y="765"/>
                  <a:pt x="49" y="765"/>
                </a:cubicBezTo>
                <a:lnTo>
                  <a:pt x="49" y="50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20">
            <a:extLst>
              <a:ext uri="{FF2B5EF4-FFF2-40B4-BE49-F238E27FC236}">
                <a16:creationId xmlns:a16="http://schemas.microsoft.com/office/drawing/2014/main" id="{DA9B2A0C-DD8A-4518-89BC-A047D87643D9}"/>
              </a:ext>
              <a:ext uri="{C183D7F6-B498-43B3-948B-1728B52AA6E4}">
                <adec:decorative xmlns:adec="http://schemas.microsoft.com/office/drawing/2017/decorative" val="1"/>
              </a:ext>
            </a:extLst>
          </p:cNvPr>
          <p:cNvSpPr>
            <a:spLocks noChangeAspect="1" noEditPoints="1"/>
          </p:cNvSpPr>
          <p:nvPr/>
        </p:nvSpPr>
        <p:spPr bwMode="auto">
          <a:xfrm flipH="1">
            <a:off x="9333881" y="5699403"/>
            <a:ext cx="356635" cy="902360"/>
          </a:xfrm>
          <a:custGeom>
            <a:avLst/>
            <a:gdLst>
              <a:gd name="T0" fmla="*/ 155 w 306"/>
              <a:gd name="T1" fmla="*/ 226 h 773"/>
              <a:gd name="T2" fmla="*/ 186 w 306"/>
              <a:gd name="T3" fmla="*/ 202 h 773"/>
              <a:gd name="T4" fmla="*/ 306 w 306"/>
              <a:gd name="T5" fmla="*/ 588 h 773"/>
              <a:gd name="T6" fmla="*/ 290 w 306"/>
              <a:gd name="T7" fmla="*/ 556 h 773"/>
              <a:gd name="T8" fmla="*/ 233 w 306"/>
              <a:gd name="T9" fmla="*/ 773 h 773"/>
              <a:gd name="T10" fmla="*/ 217 w 306"/>
              <a:gd name="T11" fmla="*/ 604 h 773"/>
              <a:gd name="T12" fmla="*/ 88 w 306"/>
              <a:gd name="T13" fmla="*/ 773 h 773"/>
              <a:gd name="T14" fmla="*/ 72 w 306"/>
              <a:gd name="T15" fmla="*/ 556 h 773"/>
              <a:gd name="T16" fmla="*/ 16 w 306"/>
              <a:gd name="T17" fmla="*/ 588 h 773"/>
              <a:gd name="T18" fmla="*/ 0 w 306"/>
              <a:gd name="T19" fmla="*/ 403 h 773"/>
              <a:gd name="T20" fmla="*/ 80 w 306"/>
              <a:gd name="T21" fmla="*/ 237 h 773"/>
              <a:gd name="T22" fmla="*/ 48 w 306"/>
              <a:gd name="T23" fmla="*/ 153 h 773"/>
              <a:gd name="T24" fmla="*/ 48 w 306"/>
              <a:gd name="T25" fmla="*/ 105 h 773"/>
              <a:gd name="T26" fmla="*/ 169 w 306"/>
              <a:gd name="T27" fmla="*/ 0 h 773"/>
              <a:gd name="T28" fmla="*/ 258 w 306"/>
              <a:gd name="T29" fmla="*/ 89 h 773"/>
              <a:gd name="T30" fmla="*/ 227 w 306"/>
              <a:gd name="T31" fmla="*/ 235 h 773"/>
              <a:gd name="T32" fmla="*/ 306 w 306"/>
              <a:gd name="T33" fmla="*/ 403 h 773"/>
              <a:gd name="T34" fmla="*/ 98 w 306"/>
              <a:gd name="T35" fmla="*/ 177 h 773"/>
              <a:gd name="T36" fmla="*/ 153 w 306"/>
              <a:gd name="T37" fmla="*/ 121 h 773"/>
              <a:gd name="T38" fmla="*/ 188 w 306"/>
              <a:gd name="T39" fmla="*/ 73 h 773"/>
              <a:gd name="T40" fmla="*/ 211 w 306"/>
              <a:gd name="T41" fmla="*/ 79 h 773"/>
              <a:gd name="T42" fmla="*/ 241 w 306"/>
              <a:gd name="T43" fmla="*/ 89 h 773"/>
              <a:gd name="T44" fmla="*/ 185 w 306"/>
              <a:gd name="T45" fmla="*/ 41 h 773"/>
              <a:gd name="T46" fmla="*/ 169 w 306"/>
              <a:gd name="T47" fmla="*/ 17 h 773"/>
              <a:gd name="T48" fmla="*/ 64 w 306"/>
              <a:gd name="T49" fmla="*/ 105 h 773"/>
              <a:gd name="T50" fmla="*/ 64 w 306"/>
              <a:gd name="T51" fmla="*/ 145 h 773"/>
              <a:gd name="T52" fmla="*/ 210 w 306"/>
              <a:gd name="T53" fmla="*/ 229 h 773"/>
              <a:gd name="T54" fmla="*/ 241 w 306"/>
              <a:gd name="T55" fmla="*/ 121 h 773"/>
              <a:gd name="T56" fmla="*/ 156 w 306"/>
              <a:gd name="T57" fmla="*/ 137 h 773"/>
              <a:gd name="T58" fmla="*/ 114 w 306"/>
              <a:gd name="T59" fmla="*/ 184 h 773"/>
              <a:gd name="T60" fmla="*/ 106 w 306"/>
              <a:gd name="T61" fmla="*/ 194 h 773"/>
              <a:gd name="T62" fmla="*/ 138 w 306"/>
              <a:gd name="T63" fmla="*/ 249 h 773"/>
              <a:gd name="T64" fmla="*/ 91 w 306"/>
              <a:gd name="T65" fmla="*/ 278 h 773"/>
              <a:gd name="T66" fmla="*/ 217 w 306"/>
              <a:gd name="T67" fmla="*/ 278 h 773"/>
              <a:gd name="T68" fmla="*/ 153 w 306"/>
              <a:gd name="T69" fmla="*/ 266 h 773"/>
              <a:gd name="T70" fmla="*/ 95 w 306"/>
              <a:gd name="T71" fmla="*/ 249 h 773"/>
              <a:gd name="T72" fmla="*/ 88 w 306"/>
              <a:gd name="T73" fmla="*/ 556 h 773"/>
              <a:gd name="T74" fmla="*/ 217 w 306"/>
              <a:gd name="T75" fmla="*/ 436 h 773"/>
              <a:gd name="T76" fmla="*/ 179 w 306"/>
              <a:gd name="T77" fmla="*/ 449 h 773"/>
              <a:gd name="T78" fmla="*/ 131 w 306"/>
              <a:gd name="T79" fmla="*/ 449 h 773"/>
              <a:gd name="T80" fmla="*/ 89 w 306"/>
              <a:gd name="T81" fmla="*/ 440 h 773"/>
              <a:gd name="T82" fmla="*/ 217 w 306"/>
              <a:gd name="T83" fmla="*/ 588 h 773"/>
              <a:gd name="T84" fmla="*/ 88 w 306"/>
              <a:gd name="T85" fmla="*/ 572 h 773"/>
              <a:gd name="T86" fmla="*/ 217 w 306"/>
              <a:gd name="T87" fmla="*/ 588 h 773"/>
              <a:gd name="T88" fmla="*/ 290 w 306"/>
              <a:gd name="T89" fmla="*/ 403 h 773"/>
              <a:gd name="T90" fmla="*/ 155 w 306"/>
              <a:gd name="T91" fmla="*/ 306 h 773"/>
              <a:gd name="T92" fmla="*/ 154 w 306"/>
              <a:gd name="T93" fmla="*/ 306 h 773"/>
              <a:gd name="T94" fmla="*/ 153 w 306"/>
              <a:gd name="T95" fmla="*/ 306 h 773"/>
              <a:gd name="T96" fmla="*/ 16 w 306"/>
              <a:gd name="T97" fmla="*/ 403 h 773"/>
              <a:gd name="T98" fmla="*/ 72 w 306"/>
              <a:gd name="T99" fmla="*/ 540 h 773"/>
              <a:gd name="T100" fmla="*/ 59 w 306"/>
              <a:gd name="T101" fmla="*/ 363 h 773"/>
              <a:gd name="T102" fmla="*/ 72 w 306"/>
              <a:gd name="T103" fmla="*/ 351 h 773"/>
              <a:gd name="T104" fmla="*/ 88 w 306"/>
              <a:gd name="T105" fmla="*/ 414 h 773"/>
              <a:gd name="T106" fmla="*/ 131 w 306"/>
              <a:gd name="T107" fmla="*/ 422 h 773"/>
              <a:gd name="T108" fmla="*/ 179 w 306"/>
              <a:gd name="T109" fmla="*/ 422 h 773"/>
              <a:gd name="T110" fmla="*/ 218 w 306"/>
              <a:gd name="T111" fmla="*/ 409 h 773"/>
              <a:gd name="T112" fmla="*/ 234 w 306"/>
              <a:gd name="T113" fmla="*/ 351 h 773"/>
              <a:gd name="T114" fmla="*/ 247 w 306"/>
              <a:gd name="T115" fmla="*/ 363 h 773"/>
              <a:gd name="T116" fmla="*/ 233 w 306"/>
              <a:gd name="T117" fmla="*/ 430 h 773"/>
              <a:gd name="T118" fmla="*/ 233 w 306"/>
              <a:gd name="T119" fmla="*/ 431 h 773"/>
              <a:gd name="T120" fmla="*/ 290 w 306"/>
              <a:gd name="T121" fmla="*/ 54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6" h="773">
                <a:moveTo>
                  <a:pt x="186" y="202"/>
                </a:moveTo>
                <a:cubicBezTo>
                  <a:pt x="182" y="216"/>
                  <a:pt x="170" y="226"/>
                  <a:pt x="155" y="226"/>
                </a:cubicBezTo>
                <a:cubicBezTo>
                  <a:pt x="140" y="226"/>
                  <a:pt x="127" y="216"/>
                  <a:pt x="124" y="202"/>
                </a:cubicBezTo>
                <a:lnTo>
                  <a:pt x="186" y="202"/>
                </a:lnTo>
                <a:close/>
                <a:moveTo>
                  <a:pt x="306" y="403"/>
                </a:moveTo>
                <a:cubicBezTo>
                  <a:pt x="306" y="588"/>
                  <a:pt x="306" y="588"/>
                  <a:pt x="306" y="588"/>
                </a:cubicBezTo>
                <a:cubicBezTo>
                  <a:pt x="290" y="588"/>
                  <a:pt x="290" y="588"/>
                  <a:pt x="290" y="588"/>
                </a:cubicBezTo>
                <a:cubicBezTo>
                  <a:pt x="290" y="556"/>
                  <a:pt x="290" y="556"/>
                  <a:pt x="290" y="556"/>
                </a:cubicBezTo>
                <a:cubicBezTo>
                  <a:pt x="233" y="556"/>
                  <a:pt x="233" y="556"/>
                  <a:pt x="233" y="556"/>
                </a:cubicBezTo>
                <a:cubicBezTo>
                  <a:pt x="233" y="773"/>
                  <a:pt x="233" y="773"/>
                  <a:pt x="233" y="773"/>
                </a:cubicBezTo>
                <a:cubicBezTo>
                  <a:pt x="217" y="773"/>
                  <a:pt x="217" y="773"/>
                  <a:pt x="217" y="773"/>
                </a:cubicBezTo>
                <a:cubicBezTo>
                  <a:pt x="217" y="604"/>
                  <a:pt x="217" y="604"/>
                  <a:pt x="217" y="604"/>
                </a:cubicBezTo>
                <a:cubicBezTo>
                  <a:pt x="88" y="604"/>
                  <a:pt x="88" y="604"/>
                  <a:pt x="88" y="604"/>
                </a:cubicBezTo>
                <a:cubicBezTo>
                  <a:pt x="88" y="773"/>
                  <a:pt x="88" y="773"/>
                  <a:pt x="88" y="773"/>
                </a:cubicBezTo>
                <a:cubicBezTo>
                  <a:pt x="72" y="773"/>
                  <a:pt x="72" y="773"/>
                  <a:pt x="72" y="773"/>
                </a:cubicBezTo>
                <a:cubicBezTo>
                  <a:pt x="72" y="556"/>
                  <a:pt x="72" y="556"/>
                  <a:pt x="72" y="556"/>
                </a:cubicBezTo>
                <a:cubicBezTo>
                  <a:pt x="16" y="556"/>
                  <a:pt x="16" y="556"/>
                  <a:pt x="16" y="556"/>
                </a:cubicBezTo>
                <a:cubicBezTo>
                  <a:pt x="16" y="588"/>
                  <a:pt x="16" y="588"/>
                  <a:pt x="16" y="588"/>
                </a:cubicBezTo>
                <a:cubicBezTo>
                  <a:pt x="0" y="588"/>
                  <a:pt x="0" y="588"/>
                  <a:pt x="0" y="588"/>
                </a:cubicBezTo>
                <a:cubicBezTo>
                  <a:pt x="0" y="403"/>
                  <a:pt x="0" y="403"/>
                  <a:pt x="0" y="403"/>
                </a:cubicBezTo>
                <a:cubicBezTo>
                  <a:pt x="0" y="349"/>
                  <a:pt x="29" y="299"/>
                  <a:pt x="75" y="271"/>
                </a:cubicBezTo>
                <a:cubicBezTo>
                  <a:pt x="80" y="237"/>
                  <a:pt x="80" y="237"/>
                  <a:pt x="80" y="237"/>
                </a:cubicBezTo>
                <a:cubicBezTo>
                  <a:pt x="60" y="218"/>
                  <a:pt x="48" y="191"/>
                  <a:pt x="48" y="162"/>
                </a:cubicBezTo>
                <a:cubicBezTo>
                  <a:pt x="48" y="153"/>
                  <a:pt x="48" y="153"/>
                  <a:pt x="48" y="153"/>
                </a:cubicBezTo>
                <a:cubicBezTo>
                  <a:pt x="48" y="121"/>
                  <a:pt x="48" y="121"/>
                  <a:pt x="48" y="121"/>
                </a:cubicBezTo>
                <a:cubicBezTo>
                  <a:pt x="48" y="105"/>
                  <a:pt x="48" y="105"/>
                  <a:pt x="48" y="105"/>
                </a:cubicBezTo>
                <a:cubicBezTo>
                  <a:pt x="48" y="47"/>
                  <a:pt x="95" y="0"/>
                  <a:pt x="153" y="0"/>
                </a:cubicBezTo>
                <a:cubicBezTo>
                  <a:pt x="169" y="0"/>
                  <a:pt x="169" y="0"/>
                  <a:pt x="169" y="0"/>
                </a:cubicBezTo>
                <a:cubicBezTo>
                  <a:pt x="184" y="0"/>
                  <a:pt x="197" y="11"/>
                  <a:pt x="200" y="25"/>
                </a:cubicBezTo>
                <a:cubicBezTo>
                  <a:pt x="232" y="29"/>
                  <a:pt x="258" y="56"/>
                  <a:pt x="258" y="89"/>
                </a:cubicBezTo>
                <a:cubicBezTo>
                  <a:pt x="258" y="162"/>
                  <a:pt x="258" y="162"/>
                  <a:pt x="258" y="162"/>
                </a:cubicBezTo>
                <a:cubicBezTo>
                  <a:pt x="258" y="189"/>
                  <a:pt x="247" y="216"/>
                  <a:pt x="227" y="235"/>
                </a:cubicBezTo>
                <a:cubicBezTo>
                  <a:pt x="232" y="272"/>
                  <a:pt x="232" y="272"/>
                  <a:pt x="232" y="272"/>
                </a:cubicBezTo>
                <a:cubicBezTo>
                  <a:pt x="278" y="300"/>
                  <a:pt x="306" y="350"/>
                  <a:pt x="306" y="403"/>
                </a:cubicBezTo>
                <a:close/>
                <a:moveTo>
                  <a:pt x="64" y="145"/>
                </a:moveTo>
                <a:cubicBezTo>
                  <a:pt x="64" y="153"/>
                  <a:pt x="64" y="174"/>
                  <a:pt x="98" y="177"/>
                </a:cubicBezTo>
                <a:cubicBezTo>
                  <a:pt x="98" y="170"/>
                  <a:pt x="100" y="159"/>
                  <a:pt x="107" y="148"/>
                </a:cubicBezTo>
                <a:cubicBezTo>
                  <a:pt x="116" y="134"/>
                  <a:pt x="132" y="125"/>
                  <a:pt x="153" y="121"/>
                </a:cubicBezTo>
                <a:cubicBezTo>
                  <a:pt x="181" y="116"/>
                  <a:pt x="187" y="80"/>
                  <a:pt x="187" y="80"/>
                </a:cubicBezTo>
                <a:cubicBezTo>
                  <a:pt x="188" y="73"/>
                  <a:pt x="188" y="73"/>
                  <a:pt x="188" y="73"/>
                </a:cubicBezTo>
                <a:cubicBezTo>
                  <a:pt x="209" y="73"/>
                  <a:pt x="209" y="73"/>
                  <a:pt x="209" y="73"/>
                </a:cubicBezTo>
                <a:cubicBezTo>
                  <a:pt x="211" y="79"/>
                  <a:pt x="211" y="79"/>
                  <a:pt x="211" y="79"/>
                </a:cubicBezTo>
                <a:cubicBezTo>
                  <a:pt x="211" y="80"/>
                  <a:pt x="217" y="100"/>
                  <a:pt x="241" y="104"/>
                </a:cubicBezTo>
                <a:cubicBezTo>
                  <a:pt x="241" y="89"/>
                  <a:pt x="241" y="89"/>
                  <a:pt x="241" y="89"/>
                </a:cubicBezTo>
                <a:cubicBezTo>
                  <a:pt x="241" y="62"/>
                  <a:pt x="220" y="41"/>
                  <a:pt x="193" y="41"/>
                </a:cubicBezTo>
                <a:cubicBezTo>
                  <a:pt x="185" y="41"/>
                  <a:pt x="185" y="41"/>
                  <a:pt x="185" y="41"/>
                </a:cubicBezTo>
                <a:cubicBezTo>
                  <a:pt x="185" y="33"/>
                  <a:pt x="185" y="33"/>
                  <a:pt x="185" y="33"/>
                </a:cubicBezTo>
                <a:cubicBezTo>
                  <a:pt x="185" y="24"/>
                  <a:pt x="178" y="17"/>
                  <a:pt x="169" y="17"/>
                </a:cubicBezTo>
                <a:cubicBezTo>
                  <a:pt x="153" y="17"/>
                  <a:pt x="153" y="17"/>
                  <a:pt x="153" y="17"/>
                </a:cubicBezTo>
                <a:cubicBezTo>
                  <a:pt x="104" y="17"/>
                  <a:pt x="64" y="56"/>
                  <a:pt x="64" y="105"/>
                </a:cubicBezTo>
                <a:cubicBezTo>
                  <a:pt x="64" y="121"/>
                  <a:pt x="64" y="121"/>
                  <a:pt x="64" y="121"/>
                </a:cubicBezTo>
                <a:lnTo>
                  <a:pt x="64" y="145"/>
                </a:lnTo>
                <a:close/>
                <a:moveTo>
                  <a:pt x="138" y="249"/>
                </a:moveTo>
                <a:cubicBezTo>
                  <a:pt x="164" y="253"/>
                  <a:pt x="191" y="246"/>
                  <a:pt x="210" y="229"/>
                </a:cubicBezTo>
                <a:cubicBezTo>
                  <a:pt x="230" y="212"/>
                  <a:pt x="241" y="188"/>
                  <a:pt x="241" y="162"/>
                </a:cubicBezTo>
                <a:cubicBezTo>
                  <a:pt x="241" y="121"/>
                  <a:pt x="241" y="121"/>
                  <a:pt x="241" y="121"/>
                </a:cubicBezTo>
                <a:cubicBezTo>
                  <a:pt x="220" y="118"/>
                  <a:pt x="206" y="105"/>
                  <a:pt x="200" y="94"/>
                </a:cubicBezTo>
                <a:cubicBezTo>
                  <a:pt x="195" y="109"/>
                  <a:pt x="183" y="132"/>
                  <a:pt x="156" y="137"/>
                </a:cubicBezTo>
                <a:cubicBezTo>
                  <a:pt x="139" y="140"/>
                  <a:pt x="127" y="147"/>
                  <a:pt x="120" y="157"/>
                </a:cubicBezTo>
                <a:cubicBezTo>
                  <a:pt x="112" y="170"/>
                  <a:pt x="114" y="184"/>
                  <a:pt x="114" y="184"/>
                </a:cubicBezTo>
                <a:cubicBezTo>
                  <a:pt x="116" y="194"/>
                  <a:pt x="116" y="194"/>
                  <a:pt x="116" y="194"/>
                </a:cubicBezTo>
                <a:cubicBezTo>
                  <a:pt x="106" y="194"/>
                  <a:pt x="106" y="194"/>
                  <a:pt x="106" y="194"/>
                </a:cubicBezTo>
                <a:cubicBezTo>
                  <a:pt x="90" y="194"/>
                  <a:pt x="77" y="190"/>
                  <a:pt x="67" y="184"/>
                </a:cubicBezTo>
                <a:cubicBezTo>
                  <a:pt x="76" y="217"/>
                  <a:pt x="103" y="243"/>
                  <a:pt x="138" y="249"/>
                </a:cubicBezTo>
                <a:close/>
                <a:moveTo>
                  <a:pt x="95" y="249"/>
                </a:moveTo>
                <a:cubicBezTo>
                  <a:pt x="91" y="278"/>
                  <a:pt x="91" y="278"/>
                  <a:pt x="91" y="278"/>
                </a:cubicBezTo>
                <a:cubicBezTo>
                  <a:pt x="102" y="285"/>
                  <a:pt x="125" y="290"/>
                  <a:pt x="154" y="290"/>
                </a:cubicBezTo>
                <a:cubicBezTo>
                  <a:pt x="183" y="290"/>
                  <a:pt x="205" y="285"/>
                  <a:pt x="217" y="278"/>
                </a:cubicBezTo>
                <a:cubicBezTo>
                  <a:pt x="213" y="248"/>
                  <a:pt x="213" y="248"/>
                  <a:pt x="213" y="248"/>
                </a:cubicBezTo>
                <a:cubicBezTo>
                  <a:pt x="195" y="260"/>
                  <a:pt x="174" y="266"/>
                  <a:pt x="153" y="266"/>
                </a:cubicBezTo>
                <a:cubicBezTo>
                  <a:pt x="147" y="266"/>
                  <a:pt x="141" y="266"/>
                  <a:pt x="136" y="265"/>
                </a:cubicBezTo>
                <a:cubicBezTo>
                  <a:pt x="121" y="262"/>
                  <a:pt x="107" y="257"/>
                  <a:pt x="95" y="249"/>
                </a:cubicBezTo>
                <a:close/>
                <a:moveTo>
                  <a:pt x="88" y="440"/>
                </a:moveTo>
                <a:cubicBezTo>
                  <a:pt x="88" y="556"/>
                  <a:pt x="88" y="556"/>
                  <a:pt x="88" y="556"/>
                </a:cubicBezTo>
                <a:cubicBezTo>
                  <a:pt x="217" y="556"/>
                  <a:pt x="217" y="556"/>
                  <a:pt x="217" y="556"/>
                </a:cubicBezTo>
                <a:cubicBezTo>
                  <a:pt x="217" y="436"/>
                  <a:pt x="217" y="436"/>
                  <a:pt x="217" y="436"/>
                </a:cubicBezTo>
                <a:cubicBezTo>
                  <a:pt x="203" y="417"/>
                  <a:pt x="203" y="417"/>
                  <a:pt x="203" y="417"/>
                </a:cubicBezTo>
                <a:cubicBezTo>
                  <a:pt x="179" y="449"/>
                  <a:pt x="179" y="449"/>
                  <a:pt x="179" y="449"/>
                </a:cubicBezTo>
                <a:cubicBezTo>
                  <a:pt x="155" y="417"/>
                  <a:pt x="155" y="417"/>
                  <a:pt x="155" y="417"/>
                </a:cubicBezTo>
                <a:cubicBezTo>
                  <a:pt x="131" y="449"/>
                  <a:pt x="131" y="449"/>
                  <a:pt x="131" y="449"/>
                </a:cubicBezTo>
                <a:cubicBezTo>
                  <a:pt x="106" y="417"/>
                  <a:pt x="106" y="417"/>
                  <a:pt x="106" y="417"/>
                </a:cubicBezTo>
                <a:cubicBezTo>
                  <a:pt x="89" y="440"/>
                  <a:pt x="89" y="440"/>
                  <a:pt x="89" y="440"/>
                </a:cubicBezTo>
                <a:lnTo>
                  <a:pt x="88" y="440"/>
                </a:lnTo>
                <a:close/>
                <a:moveTo>
                  <a:pt x="217" y="588"/>
                </a:moveTo>
                <a:cubicBezTo>
                  <a:pt x="217" y="572"/>
                  <a:pt x="217" y="572"/>
                  <a:pt x="217" y="572"/>
                </a:cubicBezTo>
                <a:cubicBezTo>
                  <a:pt x="88" y="572"/>
                  <a:pt x="88" y="572"/>
                  <a:pt x="88" y="572"/>
                </a:cubicBezTo>
                <a:cubicBezTo>
                  <a:pt x="88" y="588"/>
                  <a:pt x="88" y="588"/>
                  <a:pt x="88" y="588"/>
                </a:cubicBezTo>
                <a:lnTo>
                  <a:pt x="217" y="588"/>
                </a:lnTo>
                <a:close/>
                <a:moveTo>
                  <a:pt x="290" y="540"/>
                </a:moveTo>
                <a:cubicBezTo>
                  <a:pt x="290" y="403"/>
                  <a:pt x="290" y="403"/>
                  <a:pt x="290" y="403"/>
                </a:cubicBezTo>
                <a:cubicBezTo>
                  <a:pt x="290" y="357"/>
                  <a:pt x="267" y="315"/>
                  <a:pt x="229" y="289"/>
                </a:cubicBezTo>
                <a:cubicBezTo>
                  <a:pt x="214" y="300"/>
                  <a:pt x="186" y="306"/>
                  <a:pt x="155" y="306"/>
                </a:cubicBezTo>
                <a:cubicBezTo>
                  <a:pt x="155" y="306"/>
                  <a:pt x="155" y="306"/>
                  <a:pt x="155" y="306"/>
                </a:cubicBezTo>
                <a:cubicBezTo>
                  <a:pt x="154" y="306"/>
                  <a:pt x="154" y="306"/>
                  <a:pt x="154" y="306"/>
                </a:cubicBezTo>
                <a:cubicBezTo>
                  <a:pt x="153" y="306"/>
                  <a:pt x="153" y="306"/>
                  <a:pt x="153" y="306"/>
                </a:cubicBezTo>
                <a:cubicBezTo>
                  <a:pt x="153" y="306"/>
                  <a:pt x="153" y="306"/>
                  <a:pt x="153" y="306"/>
                </a:cubicBezTo>
                <a:cubicBezTo>
                  <a:pt x="121" y="306"/>
                  <a:pt x="92" y="300"/>
                  <a:pt x="77" y="289"/>
                </a:cubicBezTo>
                <a:cubicBezTo>
                  <a:pt x="39" y="314"/>
                  <a:pt x="16" y="357"/>
                  <a:pt x="16" y="403"/>
                </a:cubicBezTo>
                <a:cubicBezTo>
                  <a:pt x="16" y="540"/>
                  <a:pt x="16" y="540"/>
                  <a:pt x="16" y="540"/>
                </a:cubicBezTo>
                <a:cubicBezTo>
                  <a:pt x="72" y="540"/>
                  <a:pt x="72" y="540"/>
                  <a:pt x="72" y="540"/>
                </a:cubicBezTo>
                <a:cubicBezTo>
                  <a:pt x="72" y="418"/>
                  <a:pt x="72" y="418"/>
                  <a:pt x="72" y="418"/>
                </a:cubicBezTo>
                <a:cubicBezTo>
                  <a:pt x="72" y="399"/>
                  <a:pt x="68" y="380"/>
                  <a:pt x="59" y="363"/>
                </a:cubicBezTo>
                <a:cubicBezTo>
                  <a:pt x="57" y="358"/>
                  <a:pt x="57" y="358"/>
                  <a:pt x="57" y="358"/>
                </a:cubicBezTo>
                <a:cubicBezTo>
                  <a:pt x="72" y="351"/>
                  <a:pt x="72" y="351"/>
                  <a:pt x="72" y="351"/>
                </a:cubicBezTo>
                <a:cubicBezTo>
                  <a:pt x="74" y="355"/>
                  <a:pt x="74" y="355"/>
                  <a:pt x="74" y="355"/>
                </a:cubicBezTo>
                <a:cubicBezTo>
                  <a:pt x="83" y="374"/>
                  <a:pt x="88" y="394"/>
                  <a:pt x="88" y="414"/>
                </a:cubicBezTo>
                <a:cubicBezTo>
                  <a:pt x="106" y="390"/>
                  <a:pt x="106" y="390"/>
                  <a:pt x="106" y="390"/>
                </a:cubicBezTo>
                <a:cubicBezTo>
                  <a:pt x="131" y="422"/>
                  <a:pt x="131" y="422"/>
                  <a:pt x="131" y="422"/>
                </a:cubicBezTo>
                <a:cubicBezTo>
                  <a:pt x="155" y="390"/>
                  <a:pt x="155" y="390"/>
                  <a:pt x="155" y="390"/>
                </a:cubicBezTo>
                <a:cubicBezTo>
                  <a:pt x="179" y="422"/>
                  <a:pt x="179" y="422"/>
                  <a:pt x="179" y="422"/>
                </a:cubicBezTo>
                <a:cubicBezTo>
                  <a:pt x="203" y="390"/>
                  <a:pt x="203" y="390"/>
                  <a:pt x="203" y="390"/>
                </a:cubicBezTo>
                <a:cubicBezTo>
                  <a:pt x="218" y="409"/>
                  <a:pt x="218" y="409"/>
                  <a:pt x="218" y="409"/>
                </a:cubicBezTo>
                <a:cubicBezTo>
                  <a:pt x="219" y="391"/>
                  <a:pt x="224" y="372"/>
                  <a:pt x="232" y="355"/>
                </a:cubicBezTo>
                <a:cubicBezTo>
                  <a:pt x="234" y="351"/>
                  <a:pt x="234" y="351"/>
                  <a:pt x="234" y="351"/>
                </a:cubicBezTo>
                <a:cubicBezTo>
                  <a:pt x="249" y="358"/>
                  <a:pt x="249" y="358"/>
                  <a:pt x="249" y="358"/>
                </a:cubicBezTo>
                <a:cubicBezTo>
                  <a:pt x="247" y="363"/>
                  <a:pt x="247" y="363"/>
                  <a:pt x="247" y="363"/>
                </a:cubicBezTo>
                <a:cubicBezTo>
                  <a:pt x="238" y="380"/>
                  <a:pt x="233" y="399"/>
                  <a:pt x="233" y="418"/>
                </a:cubicBezTo>
                <a:cubicBezTo>
                  <a:pt x="233" y="430"/>
                  <a:pt x="233" y="430"/>
                  <a:pt x="233" y="430"/>
                </a:cubicBezTo>
                <a:cubicBezTo>
                  <a:pt x="234" y="430"/>
                  <a:pt x="234" y="430"/>
                  <a:pt x="234" y="430"/>
                </a:cubicBezTo>
                <a:cubicBezTo>
                  <a:pt x="233" y="431"/>
                  <a:pt x="233" y="431"/>
                  <a:pt x="233" y="431"/>
                </a:cubicBezTo>
                <a:cubicBezTo>
                  <a:pt x="233" y="540"/>
                  <a:pt x="233" y="540"/>
                  <a:pt x="233" y="540"/>
                </a:cubicBezTo>
                <a:lnTo>
                  <a:pt x="290"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21">
            <a:extLst>
              <a:ext uri="{FF2B5EF4-FFF2-40B4-BE49-F238E27FC236}">
                <a16:creationId xmlns:a16="http://schemas.microsoft.com/office/drawing/2014/main" id="{6FFEB910-A43E-4FA5-A72F-4B4D0CFAE18D}"/>
              </a:ext>
              <a:ext uri="{C183D7F6-B498-43B3-948B-1728B52AA6E4}">
                <adec:decorative xmlns:adec="http://schemas.microsoft.com/office/drawing/2017/decorative" val="1"/>
              </a:ext>
            </a:extLst>
          </p:cNvPr>
          <p:cNvSpPr>
            <a:spLocks noChangeAspect="1" noEditPoints="1"/>
          </p:cNvSpPr>
          <p:nvPr/>
        </p:nvSpPr>
        <p:spPr bwMode="auto">
          <a:xfrm flipH="1">
            <a:off x="5904505" y="5709775"/>
            <a:ext cx="356635" cy="891987"/>
          </a:xfrm>
          <a:custGeom>
            <a:avLst/>
            <a:gdLst>
              <a:gd name="T0" fmla="*/ 258 w 306"/>
              <a:gd name="T1" fmla="*/ 153 h 764"/>
              <a:gd name="T2" fmla="*/ 258 w 306"/>
              <a:gd name="T3" fmla="*/ 120 h 764"/>
              <a:gd name="T4" fmla="*/ 201 w 306"/>
              <a:gd name="T5" fmla="*/ 24 h 764"/>
              <a:gd name="T6" fmla="*/ 153 w 306"/>
              <a:gd name="T7" fmla="*/ 0 h 764"/>
              <a:gd name="T8" fmla="*/ 49 w 306"/>
              <a:gd name="T9" fmla="*/ 136 h 764"/>
              <a:gd name="T10" fmla="*/ 49 w 306"/>
              <a:gd name="T11" fmla="*/ 283 h 764"/>
              <a:gd name="T12" fmla="*/ 0 w 306"/>
              <a:gd name="T13" fmla="*/ 579 h 764"/>
              <a:gd name="T14" fmla="*/ 16 w 306"/>
              <a:gd name="T15" fmla="*/ 539 h 764"/>
              <a:gd name="T16" fmla="*/ 51 w 306"/>
              <a:gd name="T17" fmla="*/ 601 h 764"/>
              <a:gd name="T18" fmla="*/ 89 w 306"/>
              <a:gd name="T19" fmla="*/ 663 h 764"/>
              <a:gd name="T20" fmla="*/ 105 w 306"/>
              <a:gd name="T21" fmla="*/ 764 h 764"/>
              <a:gd name="T22" fmla="*/ 202 w 306"/>
              <a:gd name="T23" fmla="*/ 671 h 764"/>
              <a:gd name="T24" fmla="*/ 218 w 306"/>
              <a:gd name="T25" fmla="*/ 764 h 764"/>
              <a:gd name="T26" fmla="*/ 243 w 306"/>
              <a:gd name="T27" fmla="*/ 638 h 764"/>
              <a:gd name="T28" fmla="*/ 251 w 306"/>
              <a:gd name="T29" fmla="*/ 539 h 764"/>
              <a:gd name="T30" fmla="*/ 290 w 306"/>
              <a:gd name="T31" fmla="*/ 579 h 764"/>
              <a:gd name="T32" fmla="*/ 306 w 306"/>
              <a:gd name="T33" fmla="*/ 394 h 764"/>
              <a:gd name="T34" fmla="*/ 182 w 306"/>
              <a:gd name="T35" fmla="*/ 260 h 764"/>
              <a:gd name="T36" fmla="*/ 129 w 306"/>
              <a:gd name="T37" fmla="*/ 271 h 764"/>
              <a:gd name="T38" fmla="*/ 153 w 306"/>
              <a:gd name="T39" fmla="*/ 257 h 764"/>
              <a:gd name="T40" fmla="*/ 67 w 306"/>
              <a:gd name="T41" fmla="*/ 611 h 764"/>
              <a:gd name="T42" fmla="*/ 82 w 306"/>
              <a:gd name="T43" fmla="*/ 451 h 764"/>
              <a:gd name="T44" fmla="*/ 129 w 306"/>
              <a:gd name="T45" fmla="*/ 300 h 764"/>
              <a:gd name="T46" fmla="*/ 145 w 306"/>
              <a:gd name="T47" fmla="*/ 450 h 764"/>
              <a:gd name="T48" fmla="*/ 98 w 306"/>
              <a:gd name="T49" fmla="*/ 611 h 764"/>
              <a:gd name="T50" fmla="*/ 153 w 306"/>
              <a:gd name="T51" fmla="*/ 241 h 764"/>
              <a:gd name="T52" fmla="*/ 129 w 306"/>
              <a:gd name="T53" fmla="*/ 207 h 764"/>
              <a:gd name="T54" fmla="*/ 153 w 306"/>
              <a:gd name="T55" fmla="*/ 218 h 764"/>
              <a:gd name="T56" fmla="*/ 130 w 306"/>
              <a:gd name="T57" fmla="*/ 193 h 764"/>
              <a:gd name="T58" fmla="*/ 186 w 306"/>
              <a:gd name="T59" fmla="*/ 112 h 764"/>
              <a:gd name="T60" fmla="*/ 153 w 306"/>
              <a:gd name="T61" fmla="*/ 241 h 764"/>
              <a:gd name="T62" fmla="*/ 65 w 306"/>
              <a:gd name="T63" fmla="*/ 104 h 764"/>
              <a:gd name="T64" fmla="*/ 173 w 306"/>
              <a:gd name="T65" fmla="*/ 16 h 764"/>
              <a:gd name="T66" fmla="*/ 186 w 306"/>
              <a:gd name="T67" fmla="*/ 40 h 764"/>
              <a:gd name="T68" fmla="*/ 242 w 306"/>
              <a:gd name="T69" fmla="*/ 88 h 764"/>
              <a:gd name="T70" fmla="*/ 242 w 306"/>
              <a:gd name="T71" fmla="*/ 128 h 764"/>
              <a:gd name="T72" fmla="*/ 202 w 306"/>
              <a:gd name="T73" fmla="*/ 104 h 764"/>
              <a:gd name="T74" fmla="*/ 167 w 306"/>
              <a:gd name="T75" fmla="*/ 96 h 764"/>
              <a:gd name="T76" fmla="*/ 113 w 306"/>
              <a:gd name="T77" fmla="*/ 207 h 764"/>
              <a:gd name="T78" fmla="*/ 49 w 306"/>
              <a:gd name="T79" fmla="*/ 442 h 764"/>
              <a:gd name="T80" fmla="*/ 65 w 306"/>
              <a:gd name="T81" fmla="*/ 394 h 764"/>
              <a:gd name="T82" fmla="*/ 65 w 306"/>
              <a:gd name="T83" fmla="*/ 136 h 764"/>
              <a:gd name="T84" fmla="*/ 49 w 306"/>
              <a:gd name="T85" fmla="*/ 306 h 764"/>
              <a:gd name="T86" fmla="*/ 25 w 306"/>
              <a:gd name="T87" fmla="*/ 418 h 764"/>
              <a:gd name="T88" fmla="*/ 16 w 306"/>
              <a:gd name="T89" fmla="*/ 394 h 764"/>
              <a:gd name="T90" fmla="*/ 16 w 306"/>
              <a:gd name="T91" fmla="*/ 426 h 764"/>
              <a:gd name="T92" fmla="*/ 65 w 306"/>
              <a:gd name="T93" fmla="*/ 457 h 764"/>
              <a:gd name="T94" fmla="*/ 16 w 306"/>
              <a:gd name="T95" fmla="*/ 523 h 764"/>
              <a:gd name="T96" fmla="*/ 103 w 306"/>
              <a:gd name="T97" fmla="*/ 654 h 764"/>
              <a:gd name="T98" fmla="*/ 98 w 306"/>
              <a:gd name="T99" fmla="*/ 628 h 764"/>
              <a:gd name="T100" fmla="*/ 152 w 306"/>
              <a:gd name="T101" fmla="*/ 499 h 764"/>
              <a:gd name="T102" fmla="*/ 201 w 306"/>
              <a:gd name="T103" fmla="*/ 625 h 764"/>
              <a:gd name="T104" fmla="*/ 232 w 306"/>
              <a:gd name="T105" fmla="*/ 626 h 764"/>
              <a:gd name="T106" fmla="*/ 249 w 306"/>
              <a:gd name="T107" fmla="*/ 523 h 764"/>
              <a:gd name="T108" fmla="*/ 218 w 306"/>
              <a:gd name="T109" fmla="*/ 355 h 764"/>
              <a:gd name="T110" fmla="*/ 240 w 306"/>
              <a:gd name="T111" fmla="*/ 609 h 764"/>
              <a:gd name="T112" fmla="*/ 182 w 306"/>
              <a:gd name="T113" fmla="*/ 592 h 764"/>
              <a:gd name="T114" fmla="*/ 161 w 306"/>
              <a:gd name="T115" fmla="*/ 316 h 764"/>
              <a:gd name="T116" fmla="*/ 290 w 306"/>
              <a:gd name="T117" fmla="*/ 394 h 764"/>
              <a:gd name="T118" fmla="*/ 249 w 306"/>
              <a:gd name="T119" fmla="*/ 523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 h="764">
                <a:moveTo>
                  <a:pt x="197" y="248"/>
                </a:moveTo>
                <a:cubicBezTo>
                  <a:pt x="233" y="231"/>
                  <a:pt x="258" y="195"/>
                  <a:pt x="258" y="153"/>
                </a:cubicBezTo>
                <a:cubicBezTo>
                  <a:pt x="258" y="128"/>
                  <a:pt x="258" y="128"/>
                  <a:pt x="258" y="128"/>
                </a:cubicBezTo>
                <a:cubicBezTo>
                  <a:pt x="258" y="120"/>
                  <a:pt x="258" y="120"/>
                  <a:pt x="258" y="120"/>
                </a:cubicBezTo>
                <a:cubicBezTo>
                  <a:pt x="258" y="88"/>
                  <a:pt x="258" y="88"/>
                  <a:pt x="258" y="88"/>
                </a:cubicBezTo>
                <a:cubicBezTo>
                  <a:pt x="258" y="55"/>
                  <a:pt x="233" y="28"/>
                  <a:pt x="201" y="24"/>
                </a:cubicBezTo>
                <a:cubicBezTo>
                  <a:pt x="200" y="10"/>
                  <a:pt x="188" y="0"/>
                  <a:pt x="173" y="0"/>
                </a:cubicBezTo>
                <a:cubicBezTo>
                  <a:pt x="153" y="0"/>
                  <a:pt x="153" y="0"/>
                  <a:pt x="153" y="0"/>
                </a:cubicBezTo>
                <a:cubicBezTo>
                  <a:pt x="96" y="0"/>
                  <a:pt x="49" y="46"/>
                  <a:pt x="49" y="104"/>
                </a:cubicBezTo>
                <a:cubicBezTo>
                  <a:pt x="49" y="136"/>
                  <a:pt x="49" y="136"/>
                  <a:pt x="49" y="136"/>
                </a:cubicBezTo>
                <a:cubicBezTo>
                  <a:pt x="49" y="153"/>
                  <a:pt x="49" y="153"/>
                  <a:pt x="49" y="153"/>
                </a:cubicBezTo>
                <a:cubicBezTo>
                  <a:pt x="49" y="283"/>
                  <a:pt x="49" y="283"/>
                  <a:pt x="49" y="283"/>
                </a:cubicBezTo>
                <a:cubicBezTo>
                  <a:pt x="18" y="312"/>
                  <a:pt x="0" y="352"/>
                  <a:pt x="0" y="394"/>
                </a:cubicBezTo>
                <a:cubicBezTo>
                  <a:pt x="0" y="579"/>
                  <a:pt x="0" y="579"/>
                  <a:pt x="0" y="579"/>
                </a:cubicBezTo>
                <a:cubicBezTo>
                  <a:pt x="16" y="579"/>
                  <a:pt x="16" y="579"/>
                  <a:pt x="16" y="579"/>
                </a:cubicBezTo>
                <a:cubicBezTo>
                  <a:pt x="16" y="539"/>
                  <a:pt x="16" y="539"/>
                  <a:pt x="16" y="539"/>
                </a:cubicBezTo>
                <a:cubicBezTo>
                  <a:pt x="57" y="539"/>
                  <a:pt x="57" y="539"/>
                  <a:pt x="57" y="539"/>
                </a:cubicBezTo>
                <a:cubicBezTo>
                  <a:pt x="51" y="601"/>
                  <a:pt x="51" y="601"/>
                  <a:pt x="51" y="601"/>
                </a:cubicBezTo>
                <a:cubicBezTo>
                  <a:pt x="49" y="615"/>
                  <a:pt x="54" y="628"/>
                  <a:pt x="64" y="638"/>
                </a:cubicBezTo>
                <a:cubicBezTo>
                  <a:pt x="89" y="663"/>
                  <a:pt x="89" y="663"/>
                  <a:pt x="89" y="663"/>
                </a:cubicBezTo>
                <a:cubicBezTo>
                  <a:pt x="89" y="764"/>
                  <a:pt x="89" y="764"/>
                  <a:pt x="89" y="764"/>
                </a:cubicBezTo>
                <a:cubicBezTo>
                  <a:pt x="105" y="764"/>
                  <a:pt x="105" y="764"/>
                  <a:pt x="105" y="764"/>
                </a:cubicBezTo>
                <a:cubicBezTo>
                  <a:pt x="105" y="671"/>
                  <a:pt x="105" y="671"/>
                  <a:pt x="105" y="671"/>
                </a:cubicBezTo>
                <a:cubicBezTo>
                  <a:pt x="202" y="671"/>
                  <a:pt x="202" y="671"/>
                  <a:pt x="202" y="671"/>
                </a:cubicBezTo>
                <a:cubicBezTo>
                  <a:pt x="202" y="764"/>
                  <a:pt x="202" y="764"/>
                  <a:pt x="202" y="764"/>
                </a:cubicBezTo>
                <a:cubicBezTo>
                  <a:pt x="218" y="764"/>
                  <a:pt x="218" y="764"/>
                  <a:pt x="218" y="764"/>
                </a:cubicBezTo>
                <a:cubicBezTo>
                  <a:pt x="218" y="663"/>
                  <a:pt x="218" y="663"/>
                  <a:pt x="218" y="663"/>
                </a:cubicBezTo>
                <a:cubicBezTo>
                  <a:pt x="243" y="638"/>
                  <a:pt x="243" y="638"/>
                  <a:pt x="243" y="638"/>
                </a:cubicBezTo>
                <a:cubicBezTo>
                  <a:pt x="253" y="628"/>
                  <a:pt x="258" y="615"/>
                  <a:pt x="256" y="601"/>
                </a:cubicBezTo>
                <a:cubicBezTo>
                  <a:pt x="251" y="539"/>
                  <a:pt x="251" y="539"/>
                  <a:pt x="251" y="539"/>
                </a:cubicBezTo>
                <a:cubicBezTo>
                  <a:pt x="290" y="539"/>
                  <a:pt x="290" y="539"/>
                  <a:pt x="290" y="539"/>
                </a:cubicBezTo>
                <a:cubicBezTo>
                  <a:pt x="290" y="579"/>
                  <a:pt x="290" y="579"/>
                  <a:pt x="290" y="579"/>
                </a:cubicBezTo>
                <a:cubicBezTo>
                  <a:pt x="306" y="579"/>
                  <a:pt x="306" y="579"/>
                  <a:pt x="306" y="579"/>
                </a:cubicBezTo>
                <a:cubicBezTo>
                  <a:pt x="306" y="394"/>
                  <a:pt x="306" y="394"/>
                  <a:pt x="306" y="394"/>
                </a:cubicBezTo>
                <a:cubicBezTo>
                  <a:pt x="306" y="325"/>
                  <a:pt x="260" y="266"/>
                  <a:pt x="197" y="248"/>
                </a:cubicBezTo>
                <a:close/>
                <a:moveTo>
                  <a:pt x="182" y="260"/>
                </a:moveTo>
                <a:cubicBezTo>
                  <a:pt x="151" y="303"/>
                  <a:pt x="151" y="303"/>
                  <a:pt x="151" y="303"/>
                </a:cubicBezTo>
                <a:cubicBezTo>
                  <a:pt x="129" y="271"/>
                  <a:pt x="129" y="271"/>
                  <a:pt x="129" y="271"/>
                </a:cubicBezTo>
                <a:cubicBezTo>
                  <a:pt x="129" y="260"/>
                  <a:pt x="129" y="260"/>
                  <a:pt x="129" y="260"/>
                </a:cubicBezTo>
                <a:cubicBezTo>
                  <a:pt x="137" y="258"/>
                  <a:pt x="145" y="257"/>
                  <a:pt x="153" y="257"/>
                </a:cubicBezTo>
                <a:cubicBezTo>
                  <a:pt x="163" y="257"/>
                  <a:pt x="172" y="258"/>
                  <a:pt x="182" y="260"/>
                </a:cubicBezTo>
                <a:close/>
                <a:moveTo>
                  <a:pt x="67" y="611"/>
                </a:moveTo>
                <a:cubicBezTo>
                  <a:pt x="67" y="609"/>
                  <a:pt x="66" y="606"/>
                  <a:pt x="67" y="603"/>
                </a:cubicBezTo>
                <a:cubicBezTo>
                  <a:pt x="82" y="451"/>
                  <a:pt x="82" y="451"/>
                  <a:pt x="82" y="451"/>
                </a:cubicBezTo>
                <a:cubicBezTo>
                  <a:pt x="110" y="438"/>
                  <a:pt x="129" y="410"/>
                  <a:pt x="129" y="378"/>
                </a:cubicBezTo>
                <a:cubicBezTo>
                  <a:pt x="129" y="300"/>
                  <a:pt x="129" y="300"/>
                  <a:pt x="129" y="300"/>
                </a:cubicBezTo>
                <a:cubicBezTo>
                  <a:pt x="145" y="324"/>
                  <a:pt x="145" y="324"/>
                  <a:pt x="145" y="324"/>
                </a:cubicBezTo>
                <a:cubicBezTo>
                  <a:pt x="145" y="450"/>
                  <a:pt x="145" y="450"/>
                  <a:pt x="145" y="450"/>
                </a:cubicBezTo>
                <a:cubicBezTo>
                  <a:pt x="118" y="596"/>
                  <a:pt x="118" y="596"/>
                  <a:pt x="118" y="596"/>
                </a:cubicBezTo>
                <a:cubicBezTo>
                  <a:pt x="116" y="605"/>
                  <a:pt x="108" y="611"/>
                  <a:pt x="98" y="611"/>
                </a:cubicBezTo>
                <a:lnTo>
                  <a:pt x="67" y="611"/>
                </a:lnTo>
                <a:close/>
                <a:moveTo>
                  <a:pt x="153" y="241"/>
                </a:moveTo>
                <a:cubicBezTo>
                  <a:pt x="145" y="241"/>
                  <a:pt x="137" y="242"/>
                  <a:pt x="129" y="243"/>
                </a:cubicBezTo>
                <a:cubicBezTo>
                  <a:pt x="129" y="207"/>
                  <a:pt x="129" y="207"/>
                  <a:pt x="129" y="207"/>
                </a:cubicBezTo>
                <a:cubicBezTo>
                  <a:pt x="129" y="207"/>
                  <a:pt x="129" y="207"/>
                  <a:pt x="129" y="207"/>
                </a:cubicBezTo>
                <a:cubicBezTo>
                  <a:pt x="135" y="213"/>
                  <a:pt x="144" y="218"/>
                  <a:pt x="153" y="218"/>
                </a:cubicBezTo>
                <a:cubicBezTo>
                  <a:pt x="168" y="218"/>
                  <a:pt x="181" y="207"/>
                  <a:pt x="184" y="193"/>
                </a:cubicBezTo>
                <a:cubicBezTo>
                  <a:pt x="130" y="193"/>
                  <a:pt x="130" y="193"/>
                  <a:pt x="130" y="193"/>
                </a:cubicBezTo>
                <a:cubicBezTo>
                  <a:pt x="133" y="162"/>
                  <a:pt x="148" y="133"/>
                  <a:pt x="172" y="112"/>
                </a:cubicBezTo>
                <a:cubicBezTo>
                  <a:pt x="186" y="112"/>
                  <a:pt x="186" y="112"/>
                  <a:pt x="186" y="112"/>
                </a:cubicBezTo>
                <a:cubicBezTo>
                  <a:pt x="190" y="141"/>
                  <a:pt x="212" y="163"/>
                  <a:pt x="241" y="166"/>
                </a:cubicBezTo>
                <a:cubicBezTo>
                  <a:pt x="234" y="209"/>
                  <a:pt x="198" y="241"/>
                  <a:pt x="153" y="241"/>
                </a:cubicBezTo>
                <a:close/>
                <a:moveTo>
                  <a:pt x="65" y="136"/>
                </a:moveTo>
                <a:cubicBezTo>
                  <a:pt x="65" y="104"/>
                  <a:pt x="65" y="104"/>
                  <a:pt x="65" y="104"/>
                </a:cubicBezTo>
                <a:cubicBezTo>
                  <a:pt x="65" y="55"/>
                  <a:pt x="105" y="16"/>
                  <a:pt x="153" y="16"/>
                </a:cubicBezTo>
                <a:cubicBezTo>
                  <a:pt x="173" y="16"/>
                  <a:pt x="173" y="16"/>
                  <a:pt x="173" y="16"/>
                </a:cubicBezTo>
                <a:cubicBezTo>
                  <a:pt x="180" y="16"/>
                  <a:pt x="186" y="21"/>
                  <a:pt x="186" y="28"/>
                </a:cubicBezTo>
                <a:cubicBezTo>
                  <a:pt x="186" y="40"/>
                  <a:pt x="186" y="40"/>
                  <a:pt x="186" y="40"/>
                </a:cubicBezTo>
                <a:cubicBezTo>
                  <a:pt x="194" y="40"/>
                  <a:pt x="194" y="40"/>
                  <a:pt x="194" y="40"/>
                </a:cubicBezTo>
                <a:cubicBezTo>
                  <a:pt x="220" y="40"/>
                  <a:pt x="242" y="61"/>
                  <a:pt x="242" y="88"/>
                </a:cubicBezTo>
                <a:cubicBezTo>
                  <a:pt x="242" y="120"/>
                  <a:pt x="242" y="120"/>
                  <a:pt x="242" y="120"/>
                </a:cubicBezTo>
                <a:cubicBezTo>
                  <a:pt x="242" y="128"/>
                  <a:pt x="242" y="128"/>
                  <a:pt x="242" y="128"/>
                </a:cubicBezTo>
                <a:cubicBezTo>
                  <a:pt x="242" y="150"/>
                  <a:pt x="242" y="150"/>
                  <a:pt x="242" y="150"/>
                </a:cubicBezTo>
                <a:cubicBezTo>
                  <a:pt x="219" y="147"/>
                  <a:pt x="202" y="128"/>
                  <a:pt x="202" y="104"/>
                </a:cubicBezTo>
                <a:cubicBezTo>
                  <a:pt x="202" y="96"/>
                  <a:pt x="202" y="96"/>
                  <a:pt x="202" y="96"/>
                </a:cubicBezTo>
                <a:cubicBezTo>
                  <a:pt x="167" y="96"/>
                  <a:pt x="167" y="96"/>
                  <a:pt x="167" y="96"/>
                </a:cubicBezTo>
                <a:cubicBezTo>
                  <a:pt x="164" y="98"/>
                  <a:pt x="164" y="98"/>
                  <a:pt x="164" y="98"/>
                </a:cubicBezTo>
                <a:cubicBezTo>
                  <a:pt x="132" y="125"/>
                  <a:pt x="113" y="165"/>
                  <a:pt x="113" y="207"/>
                </a:cubicBezTo>
                <a:cubicBezTo>
                  <a:pt x="113" y="378"/>
                  <a:pt x="113" y="378"/>
                  <a:pt x="113" y="378"/>
                </a:cubicBezTo>
                <a:cubicBezTo>
                  <a:pt x="113" y="414"/>
                  <a:pt x="84" y="442"/>
                  <a:pt x="49" y="442"/>
                </a:cubicBezTo>
                <a:cubicBezTo>
                  <a:pt x="42" y="442"/>
                  <a:pt x="37" y="439"/>
                  <a:pt x="34" y="433"/>
                </a:cubicBezTo>
                <a:cubicBezTo>
                  <a:pt x="52" y="429"/>
                  <a:pt x="65" y="413"/>
                  <a:pt x="65" y="394"/>
                </a:cubicBezTo>
                <a:cubicBezTo>
                  <a:pt x="65" y="153"/>
                  <a:pt x="65" y="153"/>
                  <a:pt x="65" y="153"/>
                </a:cubicBezTo>
                <a:lnTo>
                  <a:pt x="65" y="136"/>
                </a:lnTo>
                <a:close/>
                <a:moveTo>
                  <a:pt x="16" y="394"/>
                </a:moveTo>
                <a:cubicBezTo>
                  <a:pt x="16" y="362"/>
                  <a:pt x="28" y="331"/>
                  <a:pt x="49" y="306"/>
                </a:cubicBezTo>
                <a:cubicBezTo>
                  <a:pt x="49" y="394"/>
                  <a:pt x="49" y="394"/>
                  <a:pt x="49" y="394"/>
                </a:cubicBezTo>
                <a:cubicBezTo>
                  <a:pt x="49" y="407"/>
                  <a:pt x="38" y="418"/>
                  <a:pt x="25" y="418"/>
                </a:cubicBezTo>
                <a:cubicBezTo>
                  <a:pt x="16" y="418"/>
                  <a:pt x="16" y="418"/>
                  <a:pt x="16" y="418"/>
                </a:cubicBezTo>
                <a:lnTo>
                  <a:pt x="16" y="394"/>
                </a:lnTo>
                <a:close/>
                <a:moveTo>
                  <a:pt x="16" y="523"/>
                </a:moveTo>
                <a:cubicBezTo>
                  <a:pt x="16" y="426"/>
                  <a:pt x="16" y="426"/>
                  <a:pt x="16" y="426"/>
                </a:cubicBezTo>
                <a:cubicBezTo>
                  <a:pt x="16" y="444"/>
                  <a:pt x="31" y="458"/>
                  <a:pt x="49" y="458"/>
                </a:cubicBezTo>
                <a:cubicBezTo>
                  <a:pt x="54" y="458"/>
                  <a:pt x="60" y="458"/>
                  <a:pt x="65" y="457"/>
                </a:cubicBezTo>
                <a:cubicBezTo>
                  <a:pt x="58" y="523"/>
                  <a:pt x="58" y="523"/>
                  <a:pt x="58" y="523"/>
                </a:cubicBezTo>
                <a:lnTo>
                  <a:pt x="16" y="523"/>
                </a:lnTo>
                <a:close/>
                <a:moveTo>
                  <a:pt x="204" y="654"/>
                </a:moveTo>
                <a:cubicBezTo>
                  <a:pt x="103" y="654"/>
                  <a:pt x="103" y="654"/>
                  <a:pt x="103" y="654"/>
                </a:cubicBezTo>
                <a:cubicBezTo>
                  <a:pt x="76" y="628"/>
                  <a:pt x="76" y="628"/>
                  <a:pt x="76" y="628"/>
                </a:cubicBezTo>
                <a:cubicBezTo>
                  <a:pt x="98" y="628"/>
                  <a:pt x="98" y="628"/>
                  <a:pt x="98" y="628"/>
                </a:cubicBezTo>
                <a:cubicBezTo>
                  <a:pt x="115" y="628"/>
                  <a:pt x="130" y="615"/>
                  <a:pt x="133" y="599"/>
                </a:cubicBezTo>
                <a:cubicBezTo>
                  <a:pt x="152" y="499"/>
                  <a:pt x="152" y="499"/>
                  <a:pt x="152" y="499"/>
                </a:cubicBezTo>
                <a:cubicBezTo>
                  <a:pt x="166" y="594"/>
                  <a:pt x="166" y="594"/>
                  <a:pt x="166" y="594"/>
                </a:cubicBezTo>
                <a:cubicBezTo>
                  <a:pt x="169" y="612"/>
                  <a:pt x="184" y="625"/>
                  <a:pt x="201" y="625"/>
                </a:cubicBezTo>
                <a:cubicBezTo>
                  <a:pt x="233" y="625"/>
                  <a:pt x="233" y="625"/>
                  <a:pt x="233" y="625"/>
                </a:cubicBezTo>
                <a:cubicBezTo>
                  <a:pt x="233" y="625"/>
                  <a:pt x="232" y="626"/>
                  <a:pt x="232" y="626"/>
                </a:cubicBezTo>
                <a:lnTo>
                  <a:pt x="204" y="654"/>
                </a:lnTo>
                <a:close/>
                <a:moveTo>
                  <a:pt x="249" y="523"/>
                </a:moveTo>
                <a:cubicBezTo>
                  <a:pt x="234" y="353"/>
                  <a:pt x="234" y="353"/>
                  <a:pt x="234" y="353"/>
                </a:cubicBezTo>
                <a:cubicBezTo>
                  <a:pt x="218" y="355"/>
                  <a:pt x="218" y="355"/>
                  <a:pt x="218" y="355"/>
                </a:cubicBezTo>
                <a:cubicBezTo>
                  <a:pt x="240" y="603"/>
                  <a:pt x="240" y="603"/>
                  <a:pt x="240" y="603"/>
                </a:cubicBezTo>
                <a:cubicBezTo>
                  <a:pt x="241" y="605"/>
                  <a:pt x="240" y="607"/>
                  <a:pt x="240" y="609"/>
                </a:cubicBezTo>
                <a:cubicBezTo>
                  <a:pt x="201" y="609"/>
                  <a:pt x="201" y="609"/>
                  <a:pt x="201" y="609"/>
                </a:cubicBezTo>
                <a:cubicBezTo>
                  <a:pt x="192" y="609"/>
                  <a:pt x="183" y="602"/>
                  <a:pt x="182" y="592"/>
                </a:cubicBezTo>
                <a:cubicBezTo>
                  <a:pt x="161" y="450"/>
                  <a:pt x="161" y="450"/>
                  <a:pt x="161" y="450"/>
                </a:cubicBezTo>
                <a:cubicBezTo>
                  <a:pt x="161" y="316"/>
                  <a:pt x="161" y="316"/>
                  <a:pt x="161" y="316"/>
                </a:cubicBezTo>
                <a:cubicBezTo>
                  <a:pt x="198" y="265"/>
                  <a:pt x="198" y="265"/>
                  <a:pt x="198" y="265"/>
                </a:cubicBezTo>
                <a:cubicBezTo>
                  <a:pt x="252" y="283"/>
                  <a:pt x="290" y="334"/>
                  <a:pt x="290" y="394"/>
                </a:cubicBezTo>
                <a:cubicBezTo>
                  <a:pt x="290" y="523"/>
                  <a:pt x="290" y="523"/>
                  <a:pt x="290" y="523"/>
                </a:cubicBezTo>
                <a:lnTo>
                  <a:pt x="249" y="5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22">
            <a:extLst>
              <a:ext uri="{FF2B5EF4-FFF2-40B4-BE49-F238E27FC236}">
                <a16:creationId xmlns:a16="http://schemas.microsoft.com/office/drawing/2014/main" id="{622757A8-91C2-4A9C-A203-0D540B4C9C04}"/>
              </a:ext>
              <a:ext uri="{C183D7F6-B498-43B3-948B-1728B52AA6E4}">
                <adec:decorative xmlns:adec="http://schemas.microsoft.com/office/drawing/2017/decorative" val="1"/>
              </a:ext>
            </a:extLst>
          </p:cNvPr>
          <p:cNvSpPr>
            <a:spLocks noChangeAspect="1" noEditPoints="1"/>
          </p:cNvSpPr>
          <p:nvPr/>
        </p:nvSpPr>
        <p:spPr bwMode="auto">
          <a:xfrm flipH="1">
            <a:off x="6961483" y="5679457"/>
            <a:ext cx="375783" cy="922305"/>
          </a:xfrm>
          <a:custGeom>
            <a:avLst/>
            <a:gdLst>
              <a:gd name="T0" fmla="*/ 161 w 322"/>
              <a:gd name="T1" fmla="*/ 241 h 790"/>
              <a:gd name="T2" fmla="*/ 193 w 322"/>
              <a:gd name="T3" fmla="*/ 218 h 790"/>
              <a:gd name="T4" fmla="*/ 169 w 322"/>
              <a:gd name="T5" fmla="*/ 411 h 790"/>
              <a:gd name="T6" fmla="*/ 161 w 322"/>
              <a:gd name="T7" fmla="*/ 347 h 790"/>
              <a:gd name="T8" fmla="*/ 153 w 322"/>
              <a:gd name="T9" fmla="*/ 411 h 790"/>
              <a:gd name="T10" fmla="*/ 314 w 322"/>
              <a:gd name="T11" fmla="*/ 419 h 790"/>
              <a:gd name="T12" fmla="*/ 298 w 322"/>
              <a:gd name="T13" fmla="*/ 604 h 790"/>
              <a:gd name="T14" fmla="*/ 242 w 322"/>
              <a:gd name="T15" fmla="*/ 506 h 790"/>
              <a:gd name="T16" fmla="*/ 241 w 322"/>
              <a:gd name="T17" fmla="*/ 790 h 790"/>
              <a:gd name="T18" fmla="*/ 225 w 322"/>
              <a:gd name="T19" fmla="*/ 741 h 790"/>
              <a:gd name="T20" fmla="*/ 225 w 322"/>
              <a:gd name="T21" fmla="*/ 709 h 790"/>
              <a:gd name="T22" fmla="*/ 106 w 322"/>
              <a:gd name="T23" fmla="*/ 683 h 790"/>
              <a:gd name="T24" fmla="*/ 96 w 322"/>
              <a:gd name="T25" fmla="*/ 790 h 790"/>
              <a:gd name="T26" fmla="*/ 80 w 322"/>
              <a:gd name="T27" fmla="*/ 629 h 790"/>
              <a:gd name="T28" fmla="*/ 80 w 322"/>
              <a:gd name="T29" fmla="*/ 621 h 790"/>
              <a:gd name="T30" fmla="*/ 24 w 322"/>
              <a:gd name="T31" fmla="*/ 508 h 790"/>
              <a:gd name="T32" fmla="*/ 8 w 322"/>
              <a:gd name="T33" fmla="*/ 604 h 790"/>
              <a:gd name="T34" fmla="*/ 109 w 322"/>
              <a:gd name="T35" fmla="*/ 275 h 790"/>
              <a:gd name="T36" fmla="*/ 161 w 322"/>
              <a:gd name="T37" fmla="*/ 0 h 790"/>
              <a:gd name="T38" fmla="*/ 210 w 322"/>
              <a:gd name="T39" fmla="*/ 275 h 790"/>
              <a:gd name="T40" fmla="*/ 223 w 322"/>
              <a:gd name="T41" fmla="*/ 241 h 790"/>
              <a:gd name="T42" fmla="*/ 250 w 322"/>
              <a:gd name="T43" fmla="*/ 153 h 790"/>
              <a:gd name="T44" fmla="*/ 159 w 322"/>
              <a:gd name="T45" fmla="*/ 97 h 790"/>
              <a:gd name="T46" fmla="*/ 73 w 322"/>
              <a:gd name="T47" fmla="*/ 153 h 790"/>
              <a:gd name="T48" fmla="*/ 161 w 322"/>
              <a:gd name="T49" fmla="*/ 266 h 790"/>
              <a:gd name="T50" fmla="*/ 170 w 322"/>
              <a:gd name="T51" fmla="*/ 266 h 790"/>
              <a:gd name="T52" fmla="*/ 153 w 322"/>
              <a:gd name="T53" fmla="*/ 282 h 790"/>
              <a:gd name="T54" fmla="*/ 161 w 322"/>
              <a:gd name="T55" fmla="*/ 331 h 790"/>
              <a:gd name="T56" fmla="*/ 153 w 322"/>
              <a:gd name="T57" fmla="*/ 282 h 790"/>
              <a:gd name="T58" fmla="*/ 56 w 322"/>
              <a:gd name="T59" fmla="*/ 178 h 790"/>
              <a:gd name="T60" fmla="*/ 75 w 322"/>
              <a:gd name="T61" fmla="*/ 105 h 790"/>
              <a:gd name="T62" fmla="*/ 266 w 322"/>
              <a:gd name="T63" fmla="*/ 153 h 790"/>
              <a:gd name="T64" fmla="*/ 242 w 322"/>
              <a:gd name="T65" fmla="*/ 245 h 790"/>
              <a:gd name="T66" fmla="*/ 161 w 322"/>
              <a:gd name="T67" fmla="*/ 17 h 790"/>
              <a:gd name="T68" fmla="*/ 82 w 322"/>
              <a:gd name="T69" fmla="*/ 246 h 790"/>
              <a:gd name="T70" fmla="*/ 97 w 322"/>
              <a:gd name="T71" fmla="*/ 548 h 790"/>
              <a:gd name="T72" fmla="*/ 225 w 322"/>
              <a:gd name="T73" fmla="*/ 564 h 790"/>
              <a:gd name="T74" fmla="*/ 225 w 322"/>
              <a:gd name="T75" fmla="*/ 693 h 790"/>
              <a:gd name="T76" fmla="*/ 97 w 322"/>
              <a:gd name="T77" fmla="*/ 580 h 790"/>
              <a:gd name="T78" fmla="*/ 117 w 322"/>
              <a:gd name="T79" fmla="*/ 672 h 790"/>
              <a:gd name="T80" fmla="*/ 225 w 322"/>
              <a:gd name="T81" fmla="*/ 693 h 790"/>
              <a:gd name="T82" fmla="*/ 256 w 322"/>
              <a:gd name="T83" fmla="*/ 322 h 790"/>
              <a:gd name="T84" fmla="*/ 161 w 322"/>
              <a:gd name="T85" fmla="*/ 347 h 790"/>
              <a:gd name="T86" fmla="*/ 24 w 322"/>
              <a:gd name="T87" fmla="*/ 423 h 790"/>
              <a:gd name="T88" fmla="*/ 81 w 322"/>
              <a:gd name="T89" fmla="*/ 492 h 790"/>
              <a:gd name="T90" fmla="*/ 73 w 322"/>
              <a:gd name="T91" fmla="*/ 390 h 790"/>
              <a:gd name="T92" fmla="*/ 97 w 322"/>
              <a:gd name="T93" fmla="*/ 410 h 790"/>
              <a:gd name="T94" fmla="*/ 225 w 322"/>
              <a:gd name="T95" fmla="*/ 532 h 790"/>
              <a:gd name="T96" fmla="*/ 234 w 322"/>
              <a:gd name="T97" fmla="*/ 385 h 790"/>
              <a:gd name="T98" fmla="*/ 242 w 322"/>
              <a:gd name="T99" fmla="*/ 412 h 790"/>
              <a:gd name="T100" fmla="*/ 298 w 322"/>
              <a:gd name="T101" fmla="*/ 49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2" h="790">
                <a:moveTo>
                  <a:pt x="193" y="218"/>
                </a:moveTo>
                <a:cubicBezTo>
                  <a:pt x="189" y="231"/>
                  <a:pt x="176" y="241"/>
                  <a:pt x="161" y="241"/>
                </a:cubicBezTo>
                <a:cubicBezTo>
                  <a:pt x="146" y="241"/>
                  <a:pt x="134" y="231"/>
                  <a:pt x="129" y="218"/>
                </a:cubicBezTo>
                <a:lnTo>
                  <a:pt x="193" y="218"/>
                </a:lnTo>
                <a:close/>
                <a:moveTo>
                  <a:pt x="153" y="411"/>
                </a:moveTo>
                <a:cubicBezTo>
                  <a:pt x="169" y="411"/>
                  <a:pt x="169" y="411"/>
                  <a:pt x="169" y="411"/>
                </a:cubicBezTo>
                <a:cubicBezTo>
                  <a:pt x="169" y="347"/>
                  <a:pt x="169" y="347"/>
                  <a:pt x="169" y="347"/>
                </a:cubicBezTo>
                <a:cubicBezTo>
                  <a:pt x="161" y="347"/>
                  <a:pt x="161" y="347"/>
                  <a:pt x="161" y="347"/>
                </a:cubicBezTo>
                <a:cubicBezTo>
                  <a:pt x="153" y="347"/>
                  <a:pt x="153" y="347"/>
                  <a:pt x="153" y="347"/>
                </a:cubicBezTo>
                <a:lnTo>
                  <a:pt x="153" y="411"/>
                </a:lnTo>
                <a:close/>
                <a:moveTo>
                  <a:pt x="267" y="311"/>
                </a:moveTo>
                <a:cubicBezTo>
                  <a:pt x="298" y="340"/>
                  <a:pt x="314" y="378"/>
                  <a:pt x="314" y="419"/>
                </a:cubicBezTo>
                <a:cubicBezTo>
                  <a:pt x="314" y="604"/>
                  <a:pt x="314" y="604"/>
                  <a:pt x="314" y="604"/>
                </a:cubicBezTo>
                <a:cubicBezTo>
                  <a:pt x="298" y="604"/>
                  <a:pt x="298" y="604"/>
                  <a:pt x="298" y="604"/>
                </a:cubicBezTo>
                <a:cubicBezTo>
                  <a:pt x="298" y="506"/>
                  <a:pt x="298" y="506"/>
                  <a:pt x="298" y="506"/>
                </a:cubicBezTo>
                <a:cubicBezTo>
                  <a:pt x="242" y="506"/>
                  <a:pt x="242" y="506"/>
                  <a:pt x="242" y="506"/>
                </a:cubicBezTo>
                <a:cubicBezTo>
                  <a:pt x="241" y="748"/>
                  <a:pt x="241" y="748"/>
                  <a:pt x="241" y="748"/>
                </a:cubicBezTo>
                <a:cubicBezTo>
                  <a:pt x="241" y="790"/>
                  <a:pt x="241" y="790"/>
                  <a:pt x="241" y="790"/>
                </a:cubicBezTo>
                <a:cubicBezTo>
                  <a:pt x="225" y="790"/>
                  <a:pt x="225" y="790"/>
                  <a:pt x="225" y="790"/>
                </a:cubicBezTo>
                <a:cubicBezTo>
                  <a:pt x="225" y="741"/>
                  <a:pt x="225" y="741"/>
                  <a:pt x="225" y="741"/>
                </a:cubicBezTo>
                <a:cubicBezTo>
                  <a:pt x="225" y="741"/>
                  <a:pt x="225" y="741"/>
                  <a:pt x="225" y="741"/>
                </a:cubicBezTo>
                <a:cubicBezTo>
                  <a:pt x="225" y="709"/>
                  <a:pt x="225" y="709"/>
                  <a:pt x="225" y="709"/>
                </a:cubicBezTo>
                <a:cubicBezTo>
                  <a:pt x="168" y="709"/>
                  <a:pt x="168" y="709"/>
                  <a:pt x="168" y="709"/>
                </a:cubicBezTo>
                <a:cubicBezTo>
                  <a:pt x="145" y="709"/>
                  <a:pt x="123" y="700"/>
                  <a:pt x="106" y="683"/>
                </a:cubicBezTo>
                <a:cubicBezTo>
                  <a:pt x="102" y="680"/>
                  <a:pt x="99" y="676"/>
                  <a:pt x="96" y="672"/>
                </a:cubicBezTo>
                <a:cubicBezTo>
                  <a:pt x="96" y="790"/>
                  <a:pt x="96" y="790"/>
                  <a:pt x="96" y="790"/>
                </a:cubicBezTo>
                <a:cubicBezTo>
                  <a:pt x="80" y="790"/>
                  <a:pt x="80" y="790"/>
                  <a:pt x="80" y="790"/>
                </a:cubicBezTo>
                <a:cubicBezTo>
                  <a:pt x="80" y="629"/>
                  <a:pt x="80" y="629"/>
                  <a:pt x="80" y="629"/>
                </a:cubicBezTo>
                <a:cubicBezTo>
                  <a:pt x="81" y="629"/>
                  <a:pt x="81" y="629"/>
                  <a:pt x="81" y="629"/>
                </a:cubicBezTo>
                <a:cubicBezTo>
                  <a:pt x="81" y="626"/>
                  <a:pt x="80" y="624"/>
                  <a:pt x="80" y="621"/>
                </a:cubicBezTo>
                <a:cubicBezTo>
                  <a:pt x="80" y="508"/>
                  <a:pt x="80" y="508"/>
                  <a:pt x="80" y="508"/>
                </a:cubicBezTo>
                <a:cubicBezTo>
                  <a:pt x="24" y="508"/>
                  <a:pt x="24" y="508"/>
                  <a:pt x="24" y="508"/>
                </a:cubicBezTo>
                <a:cubicBezTo>
                  <a:pt x="24" y="604"/>
                  <a:pt x="24" y="604"/>
                  <a:pt x="24" y="604"/>
                </a:cubicBezTo>
                <a:cubicBezTo>
                  <a:pt x="8" y="604"/>
                  <a:pt x="8" y="604"/>
                  <a:pt x="8" y="604"/>
                </a:cubicBezTo>
                <a:cubicBezTo>
                  <a:pt x="8" y="423"/>
                  <a:pt x="8" y="423"/>
                  <a:pt x="8" y="423"/>
                </a:cubicBezTo>
                <a:cubicBezTo>
                  <a:pt x="8" y="354"/>
                  <a:pt x="50" y="296"/>
                  <a:pt x="109" y="275"/>
                </a:cubicBezTo>
                <a:cubicBezTo>
                  <a:pt x="45" y="256"/>
                  <a:pt x="0" y="203"/>
                  <a:pt x="0" y="141"/>
                </a:cubicBezTo>
                <a:cubicBezTo>
                  <a:pt x="0" y="64"/>
                  <a:pt x="72" y="0"/>
                  <a:pt x="161" y="0"/>
                </a:cubicBezTo>
                <a:cubicBezTo>
                  <a:pt x="250" y="0"/>
                  <a:pt x="322" y="64"/>
                  <a:pt x="322" y="141"/>
                </a:cubicBezTo>
                <a:cubicBezTo>
                  <a:pt x="322" y="204"/>
                  <a:pt x="275" y="257"/>
                  <a:pt x="210" y="275"/>
                </a:cubicBezTo>
                <a:cubicBezTo>
                  <a:pt x="232" y="283"/>
                  <a:pt x="251" y="295"/>
                  <a:pt x="267" y="311"/>
                </a:cubicBezTo>
                <a:close/>
                <a:moveTo>
                  <a:pt x="223" y="241"/>
                </a:moveTo>
                <a:cubicBezTo>
                  <a:pt x="240" y="224"/>
                  <a:pt x="250" y="202"/>
                  <a:pt x="250" y="178"/>
                </a:cubicBezTo>
                <a:cubicBezTo>
                  <a:pt x="250" y="153"/>
                  <a:pt x="250" y="153"/>
                  <a:pt x="250" y="153"/>
                </a:cubicBezTo>
                <a:cubicBezTo>
                  <a:pt x="250" y="113"/>
                  <a:pt x="226" y="98"/>
                  <a:pt x="164" y="97"/>
                </a:cubicBezTo>
                <a:cubicBezTo>
                  <a:pt x="162" y="97"/>
                  <a:pt x="160" y="97"/>
                  <a:pt x="159" y="97"/>
                </a:cubicBezTo>
                <a:cubicBezTo>
                  <a:pt x="123" y="97"/>
                  <a:pt x="99" y="103"/>
                  <a:pt x="86" y="116"/>
                </a:cubicBezTo>
                <a:cubicBezTo>
                  <a:pt x="77" y="125"/>
                  <a:pt x="73" y="137"/>
                  <a:pt x="73" y="153"/>
                </a:cubicBezTo>
                <a:cubicBezTo>
                  <a:pt x="73" y="178"/>
                  <a:pt x="73" y="178"/>
                  <a:pt x="73" y="178"/>
                </a:cubicBezTo>
                <a:cubicBezTo>
                  <a:pt x="73" y="226"/>
                  <a:pt x="111" y="265"/>
                  <a:pt x="161" y="266"/>
                </a:cubicBezTo>
                <a:cubicBezTo>
                  <a:pt x="161" y="266"/>
                  <a:pt x="162" y="266"/>
                  <a:pt x="163" y="266"/>
                </a:cubicBezTo>
                <a:cubicBezTo>
                  <a:pt x="165" y="266"/>
                  <a:pt x="168" y="266"/>
                  <a:pt x="170" y="266"/>
                </a:cubicBezTo>
                <a:cubicBezTo>
                  <a:pt x="190" y="264"/>
                  <a:pt x="209" y="255"/>
                  <a:pt x="223" y="241"/>
                </a:cubicBezTo>
                <a:close/>
                <a:moveTo>
                  <a:pt x="153" y="282"/>
                </a:moveTo>
                <a:cubicBezTo>
                  <a:pt x="139" y="283"/>
                  <a:pt x="126" y="285"/>
                  <a:pt x="114" y="290"/>
                </a:cubicBezTo>
                <a:cubicBezTo>
                  <a:pt x="117" y="313"/>
                  <a:pt x="137" y="331"/>
                  <a:pt x="161" y="331"/>
                </a:cubicBezTo>
                <a:cubicBezTo>
                  <a:pt x="185" y="331"/>
                  <a:pt x="204" y="314"/>
                  <a:pt x="209" y="292"/>
                </a:cubicBezTo>
                <a:cubicBezTo>
                  <a:pt x="191" y="285"/>
                  <a:pt x="172" y="282"/>
                  <a:pt x="153" y="282"/>
                </a:cubicBezTo>
                <a:close/>
                <a:moveTo>
                  <a:pt x="82" y="246"/>
                </a:moveTo>
                <a:cubicBezTo>
                  <a:pt x="66" y="228"/>
                  <a:pt x="56" y="204"/>
                  <a:pt x="56" y="178"/>
                </a:cubicBezTo>
                <a:cubicBezTo>
                  <a:pt x="56" y="153"/>
                  <a:pt x="56" y="153"/>
                  <a:pt x="56" y="153"/>
                </a:cubicBezTo>
                <a:cubicBezTo>
                  <a:pt x="56" y="133"/>
                  <a:pt x="63" y="117"/>
                  <a:pt x="75" y="105"/>
                </a:cubicBezTo>
                <a:cubicBezTo>
                  <a:pt x="92" y="88"/>
                  <a:pt x="120" y="80"/>
                  <a:pt x="164" y="81"/>
                </a:cubicBezTo>
                <a:cubicBezTo>
                  <a:pt x="214" y="82"/>
                  <a:pt x="266" y="91"/>
                  <a:pt x="266" y="153"/>
                </a:cubicBezTo>
                <a:cubicBezTo>
                  <a:pt x="266" y="178"/>
                  <a:pt x="266" y="178"/>
                  <a:pt x="266" y="178"/>
                </a:cubicBezTo>
                <a:cubicBezTo>
                  <a:pt x="266" y="203"/>
                  <a:pt x="257" y="226"/>
                  <a:pt x="242" y="245"/>
                </a:cubicBezTo>
                <a:cubicBezTo>
                  <a:pt x="280" y="222"/>
                  <a:pt x="306" y="184"/>
                  <a:pt x="306" y="141"/>
                </a:cubicBezTo>
                <a:cubicBezTo>
                  <a:pt x="306" y="73"/>
                  <a:pt x="241" y="17"/>
                  <a:pt x="161" y="17"/>
                </a:cubicBezTo>
                <a:cubicBezTo>
                  <a:pt x="81" y="17"/>
                  <a:pt x="16" y="73"/>
                  <a:pt x="16" y="141"/>
                </a:cubicBezTo>
                <a:cubicBezTo>
                  <a:pt x="16" y="185"/>
                  <a:pt x="42" y="224"/>
                  <a:pt x="82" y="246"/>
                </a:cubicBezTo>
                <a:close/>
                <a:moveTo>
                  <a:pt x="225" y="548"/>
                </a:moveTo>
                <a:cubicBezTo>
                  <a:pt x="97" y="548"/>
                  <a:pt x="97" y="548"/>
                  <a:pt x="97" y="548"/>
                </a:cubicBezTo>
                <a:cubicBezTo>
                  <a:pt x="97" y="564"/>
                  <a:pt x="97" y="564"/>
                  <a:pt x="97" y="564"/>
                </a:cubicBezTo>
                <a:cubicBezTo>
                  <a:pt x="225" y="564"/>
                  <a:pt x="225" y="564"/>
                  <a:pt x="225" y="564"/>
                </a:cubicBezTo>
                <a:lnTo>
                  <a:pt x="225" y="548"/>
                </a:lnTo>
                <a:close/>
                <a:moveTo>
                  <a:pt x="225" y="693"/>
                </a:moveTo>
                <a:cubicBezTo>
                  <a:pt x="225" y="580"/>
                  <a:pt x="225" y="580"/>
                  <a:pt x="225" y="580"/>
                </a:cubicBezTo>
                <a:cubicBezTo>
                  <a:pt x="97" y="580"/>
                  <a:pt x="97" y="580"/>
                  <a:pt x="97" y="580"/>
                </a:cubicBezTo>
                <a:cubicBezTo>
                  <a:pt x="96" y="621"/>
                  <a:pt x="96" y="621"/>
                  <a:pt x="96" y="621"/>
                </a:cubicBezTo>
                <a:cubicBezTo>
                  <a:pt x="96" y="640"/>
                  <a:pt x="104" y="658"/>
                  <a:pt x="117" y="672"/>
                </a:cubicBezTo>
                <a:cubicBezTo>
                  <a:pt x="131" y="685"/>
                  <a:pt x="149" y="693"/>
                  <a:pt x="168" y="693"/>
                </a:cubicBezTo>
                <a:lnTo>
                  <a:pt x="225" y="693"/>
                </a:lnTo>
                <a:close/>
                <a:moveTo>
                  <a:pt x="298" y="419"/>
                </a:moveTo>
                <a:cubicBezTo>
                  <a:pt x="298" y="383"/>
                  <a:pt x="283" y="348"/>
                  <a:pt x="256" y="322"/>
                </a:cubicBezTo>
                <a:cubicBezTo>
                  <a:pt x="246" y="313"/>
                  <a:pt x="235" y="305"/>
                  <a:pt x="223" y="299"/>
                </a:cubicBezTo>
                <a:cubicBezTo>
                  <a:pt x="216" y="326"/>
                  <a:pt x="191" y="347"/>
                  <a:pt x="161" y="347"/>
                </a:cubicBezTo>
                <a:cubicBezTo>
                  <a:pt x="131" y="347"/>
                  <a:pt x="105" y="325"/>
                  <a:pt x="98" y="297"/>
                </a:cubicBezTo>
                <a:cubicBezTo>
                  <a:pt x="54" y="320"/>
                  <a:pt x="24" y="367"/>
                  <a:pt x="24" y="423"/>
                </a:cubicBezTo>
                <a:cubicBezTo>
                  <a:pt x="24" y="492"/>
                  <a:pt x="24" y="492"/>
                  <a:pt x="24" y="492"/>
                </a:cubicBezTo>
                <a:cubicBezTo>
                  <a:pt x="81" y="492"/>
                  <a:pt x="81" y="492"/>
                  <a:pt x="81" y="492"/>
                </a:cubicBezTo>
                <a:cubicBezTo>
                  <a:pt x="81" y="412"/>
                  <a:pt x="81" y="412"/>
                  <a:pt x="81" y="412"/>
                </a:cubicBezTo>
                <a:cubicBezTo>
                  <a:pt x="73" y="390"/>
                  <a:pt x="73" y="390"/>
                  <a:pt x="73" y="390"/>
                </a:cubicBezTo>
                <a:cubicBezTo>
                  <a:pt x="88" y="384"/>
                  <a:pt x="88" y="384"/>
                  <a:pt x="88" y="384"/>
                </a:cubicBezTo>
                <a:cubicBezTo>
                  <a:pt x="97" y="410"/>
                  <a:pt x="97" y="410"/>
                  <a:pt x="97" y="410"/>
                </a:cubicBezTo>
                <a:cubicBezTo>
                  <a:pt x="97" y="532"/>
                  <a:pt x="97" y="532"/>
                  <a:pt x="97" y="532"/>
                </a:cubicBezTo>
                <a:cubicBezTo>
                  <a:pt x="225" y="532"/>
                  <a:pt x="225" y="532"/>
                  <a:pt x="225" y="532"/>
                </a:cubicBezTo>
                <a:cubicBezTo>
                  <a:pt x="226" y="410"/>
                  <a:pt x="226" y="410"/>
                  <a:pt x="226" y="410"/>
                </a:cubicBezTo>
                <a:cubicBezTo>
                  <a:pt x="234" y="385"/>
                  <a:pt x="234" y="385"/>
                  <a:pt x="234" y="385"/>
                </a:cubicBezTo>
                <a:cubicBezTo>
                  <a:pt x="249" y="389"/>
                  <a:pt x="249" y="389"/>
                  <a:pt x="249" y="389"/>
                </a:cubicBezTo>
                <a:cubicBezTo>
                  <a:pt x="242" y="412"/>
                  <a:pt x="242" y="412"/>
                  <a:pt x="242" y="412"/>
                </a:cubicBezTo>
                <a:cubicBezTo>
                  <a:pt x="242" y="490"/>
                  <a:pt x="242" y="490"/>
                  <a:pt x="242" y="490"/>
                </a:cubicBezTo>
                <a:cubicBezTo>
                  <a:pt x="298" y="490"/>
                  <a:pt x="298" y="490"/>
                  <a:pt x="298" y="490"/>
                </a:cubicBezTo>
                <a:lnTo>
                  <a:pt x="298" y="4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27">
            <a:extLst>
              <a:ext uri="{FF2B5EF4-FFF2-40B4-BE49-F238E27FC236}">
                <a16:creationId xmlns:a16="http://schemas.microsoft.com/office/drawing/2014/main" id="{4287323F-1D22-426D-93D3-B0508CBCCB86}"/>
              </a:ext>
              <a:ext uri="{C183D7F6-B498-43B3-948B-1728B52AA6E4}">
                <adec:decorative xmlns:adec="http://schemas.microsoft.com/office/drawing/2017/decorative" val="1"/>
              </a:ext>
            </a:extLst>
          </p:cNvPr>
          <p:cNvSpPr>
            <a:spLocks noChangeAspect="1" noEditPoints="1"/>
          </p:cNvSpPr>
          <p:nvPr/>
        </p:nvSpPr>
        <p:spPr bwMode="auto">
          <a:xfrm flipH="1">
            <a:off x="11489526" y="5711371"/>
            <a:ext cx="383762" cy="890392"/>
          </a:xfrm>
          <a:custGeom>
            <a:avLst/>
            <a:gdLst>
              <a:gd name="T0" fmla="*/ 224 w 329"/>
              <a:gd name="T1" fmla="*/ 243 h 763"/>
              <a:gd name="T2" fmla="*/ 280 w 329"/>
              <a:gd name="T3" fmla="*/ 154 h 763"/>
              <a:gd name="T4" fmla="*/ 280 w 329"/>
              <a:gd name="T5" fmla="*/ 121 h 763"/>
              <a:gd name="T6" fmla="*/ 69 w 329"/>
              <a:gd name="T7" fmla="*/ 105 h 763"/>
              <a:gd name="T8" fmla="*/ 69 w 329"/>
              <a:gd name="T9" fmla="*/ 154 h 763"/>
              <a:gd name="T10" fmla="*/ 21 w 329"/>
              <a:gd name="T11" fmla="*/ 389 h 763"/>
              <a:gd name="T12" fmla="*/ 94 w 329"/>
              <a:gd name="T13" fmla="*/ 479 h 763"/>
              <a:gd name="T14" fmla="*/ 58 w 329"/>
              <a:gd name="T15" fmla="*/ 653 h 763"/>
              <a:gd name="T16" fmla="*/ 27 w 329"/>
              <a:gd name="T17" fmla="*/ 674 h 763"/>
              <a:gd name="T18" fmla="*/ 139 w 329"/>
              <a:gd name="T19" fmla="*/ 763 h 763"/>
              <a:gd name="T20" fmla="*/ 110 w 329"/>
              <a:gd name="T21" fmla="*/ 601 h 763"/>
              <a:gd name="T22" fmla="*/ 256 w 329"/>
              <a:gd name="T23" fmla="*/ 763 h 763"/>
              <a:gd name="T24" fmla="*/ 313 w 329"/>
              <a:gd name="T25" fmla="*/ 576 h 763"/>
              <a:gd name="T26" fmla="*/ 282 w 329"/>
              <a:gd name="T27" fmla="*/ 279 h 763"/>
              <a:gd name="T28" fmla="*/ 22 w 329"/>
              <a:gd name="T29" fmla="*/ 728 h 763"/>
              <a:gd name="T30" fmla="*/ 58 w 329"/>
              <a:gd name="T31" fmla="*/ 747 h 763"/>
              <a:gd name="T32" fmla="*/ 240 w 329"/>
              <a:gd name="T33" fmla="*/ 48 h 763"/>
              <a:gd name="T34" fmla="*/ 86 w 329"/>
              <a:gd name="T35" fmla="*/ 103 h 763"/>
              <a:gd name="T36" fmla="*/ 87 w 329"/>
              <a:gd name="T37" fmla="*/ 123 h 763"/>
              <a:gd name="T38" fmla="*/ 254 w 329"/>
              <a:gd name="T39" fmla="*/ 63 h 763"/>
              <a:gd name="T40" fmla="*/ 264 w 329"/>
              <a:gd name="T41" fmla="*/ 138 h 763"/>
              <a:gd name="T42" fmla="*/ 226 w 329"/>
              <a:gd name="T43" fmla="*/ 178 h 763"/>
              <a:gd name="T44" fmla="*/ 120 w 329"/>
              <a:gd name="T45" fmla="*/ 178 h 763"/>
              <a:gd name="T46" fmla="*/ 86 w 329"/>
              <a:gd name="T47" fmla="*/ 125 h 763"/>
              <a:gd name="T48" fmla="*/ 116 w 329"/>
              <a:gd name="T49" fmla="*/ 194 h 763"/>
              <a:gd name="T50" fmla="*/ 175 w 329"/>
              <a:gd name="T51" fmla="*/ 170 h 763"/>
              <a:gd name="T52" fmla="*/ 234 w 329"/>
              <a:gd name="T53" fmla="*/ 194 h 763"/>
              <a:gd name="T54" fmla="*/ 175 w 329"/>
              <a:gd name="T55" fmla="*/ 235 h 763"/>
              <a:gd name="T56" fmla="*/ 207 w 329"/>
              <a:gd name="T57" fmla="*/ 463 h 763"/>
              <a:gd name="T58" fmla="*/ 207 w 329"/>
              <a:gd name="T59" fmla="*/ 255 h 763"/>
              <a:gd name="T60" fmla="*/ 129 w 329"/>
              <a:gd name="T61" fmla="*/ 388 h 763"/>
              <a:gd name="T62" fmla="*/ 65 w 329"/>
              <a:gd name="T63" fmla="*/ 463 h 763"/>
              <a:gd name="T64" fmla="*/ 122 w 329"/>
              <a:gd name="T65" fmla="*/ 404 h 763"/>
              <a:gd name="T66" fmla="*/ 74 w 329"/>
              <a:gd name="T67" fmla="*/ 747 h 763"/>
              <a:gd name="T68" fmla="*/ 74 w 329"/>
              <a:gd name="T69" fmla="*/ 747 h 763"/>
              <a:gd name="T70" fmla="*/ 74 w 329"/>
              <a:gd name="T71" fmla="*/ 648 h 763"/>
              <a:gd name="T72" fmla="*/ 123 w 329"/>
              <a:gd name="T73" fmla="*/ 633 h 763"/>
              <a:gd name="T74" fmla="*/ 123 w 329"/>
              <a:gd name="T75" fmla="*/ 633 h 763"/>
              <a:gd name="T76" fmla="*/ 240 w 329"/>
              <a:gd name="T77" fmla="*/ 544 h 763"/>
              <a:gd name="T78" fmla="*/ 110 w 329"/>
              <a:gd name="T79" fmla="*/ 479 h 763"/>
              <a:gd name="T80" fmla="*/ 110 w 329"/>
              <a:gd name="T81" fmla="*/ 584 h 763"/>
              <a:gd name="T82" fmla="*/ 248 w 329"/>
              <a:gd name="T83" fmla="*/ 355 h 763"/>
              <a:gd name="T84" fmla="*/ 224 w 329"/>
              <a:gd name="T85" fmla="*/ 463 h 763"/>
              <a:gd name="T86" fmla="*/ 313 w 329"/>
              <a:gd name="T87" fmla="*/ 388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763">
                <a:moveTo>
                  <a:pt x="282" y="279"/>
                </a:moveTo>
                <a:cubicBezTo>
                  <a:pt x="265" y="263"/>
                  <a:pt x="245" y="251"/>
                  <a:pt x="224" y="244"/>
                </a:cubicBezTo>
                <a:cubicBezTo>
                  <a:pt x="224" y="243"/>
                  <a:pt x="224" y="243"/>
                  <a:pt x="224" y="243"/>
                </a:cubicBezTo>
                <a:cubicBezTo>
                  <a:pt x="223" y="243"/>
                  <a:pt x="223" y="243"/>
                  <a:pt x="223" y="243"/>
                </a:cubicBezTo>
                <a:cubicBezTo>
                  <a:pt x="221" y="243"/>
                  <a:pt x="220" y="242"/>
                  <a:pt x="218" y="242"/>
                </a:cubicBezTo>
                <a:cubicBezTo>
                  <a:pt x="253" y="226"/>
                  <a:pt x="277" y="193"/>
                  <a:pt x="280" y="154"/>
                </a:cubicBezTo>
                <a:cubicBezTo>
                  <a:pt x="280" y="154"/>
                  <a:pt x="280" y="154"/>
                  <a:pt x="280" y="154"/>
                </a:cubicBezTo>
                <a:cubicBezTo>
                  <a:pt x="280" y="146"/>
                  <a:pt x="280" y="146"/>
                  <a:pt x="280" y="146"/>
                </a:cubicBezTo>
                <a:cubicBezTo>
                  <a:pt x="280" y="121"/>
                  <a:pt x="280" y="121"/>
                  <a:pt x="280" y="121"/>
                </a:cubicBezTo>
                <a:cubicBezTo>
                  <a:pt x="280" y="105"/>
                  <a:pt x="280" y="105"/>
                  <a:pt x="280" y="105"/>
                </a:cubicBezTo>
                <a:cubicBezTo>
                  <a:pt x="280" y="47"/>
                  <a:pt x="233" y="0"/>
                  <a:pt x="175" y="0"/>
                </a:cubicBezTo>
                <a:cubicBezTo>
                  <a:pt x="117" y="0"/>
                  <a:pt x="69" y="47"/>
                  <a:pt x="69" y="105"/>
                </a:cubicBezTo>
                <a:cubicBezTo>
                  <a:pt x="69" y="121"/>
                  <a:pt x="69" y="121"/>
                  <a:pt x="69" y="121"/>
                </a:cubicBezTo>
                <a:cubicBezTo>
                  <a:pt x="69" y="146"/>
                  <a:pt x="69" y="146"/>
                  <a:pt x="69" y="146"/>
                </a:cubicBezTo>
                <a:cubicBezTo>
                  <a:pt x="69" y="154"/>
                  <a:pt x="69" y="154"/>
                  <a:pt x="69" y="154"/>
                </a:cubicBezTo>
                <a:cubicBezTo>
                  <a:pt x="70" y="154"/>
                  <a:pt x="70" y="154"/>
                  <a:pt x="70" y="154"/>
                </a:cubicBezTo>
                <a:cubicBezTo>
                  <a:pt x="73" y="193"/>
                  <a:pt x="97" y="226"/>
                  <a:pt x="131" y="242"/>
                </a:cubicBezTo>
                <a:cubicBezTo>
                  <a:pt x="68" y="261"/>
                  <a:pt x="21" y="320"/>
                  <a:pt x="21" y="389"/>
                </a:cubicBezTo>
                <a:cubicBezTo>
                  <a:pt x="21" y="435"/>
                  <a:pt x="21" y="435"/>
                  <a:pt x="21" y="435"/>
                </a:cubicBezTo>
                <a:cubicBezTo>
                  <a:pt x="21" y="459"/>
                  <a:pt x="41" y="479"/>
                  <a:pt x="65" y="479"/>
                </a:cubicBezTo>
                <a:cubicBezTo>
                  <a:pt x="94" y="479"/>
                  <a:pt x="94" y="479"/>
                  <a:pt x="94" y="479"/>
                </a:cubicBezTo>
                <a:cubicBezTo>
                  <a:pt x="94" y="617"/>
                  <a:pt x="94" y="617"/>
                  <a:pt x="94" y="617"/>
                </a:cubicBezTo>
                <a:cubicBezTo>
                  <a:pt x="58" y="617"/>
                  <a:pt x="58" y="617"/>
                  <a:pt x="58" y="617"/>
                </a:cubicBezTo>
                <a:cubicBezTo>
                  <a:pt x="58" y="653"/>
                  <a:pt x="58" y="653"/>
                  <a:pt x="58" y="653"/>
                </a:cubicBezTo>
                <a:cubicBezTo>
                  <a:pt x="58" y="672"/>
                  <a:pt x="58" y="672"/>
                  <a:pt x="58" y="672"/>
                </a:cubicBezTo>
                <a:cubicBezTo>
                  <a:pt x="29" y="672"/>
                  <a:pt x="29" y="672"/>
                  <a:pt x="29" y="672"/>
                </a:cubicBezTo>
                <a:cubicBezTo>
                  <a:pt x="27" y="674"/>
                  <a:pt x="27" y="674"/>
                  <a:pt x="27" y="674"/>
                </a:cubicBezTo>
                <a:cubicBezTo>
                  <a:pt x="7" y="692"/>
                  <a:pt x="0" y="714"/>
                  <a:pt x="7" y="734"/>
                </a:cubicBezTo>
                <a:cubicBezTo>
                  <a:pt x="14" y="751"/>
                  <a:pt x="31" y="763"/>
                  <a:pt x="50" y="763"/>
                </a:cubicBezTo>
                <a:cubicBezTo>
                  <a:pt x="139" y="763"/>
                  <a:pt x="139" y="763"/>
                  <a:pt x="139" y="763"/>
                </a:cubicBezTo>
                <a:cubicBezTo>
                  <a:pt x="139" y="617"/>
                  <a:pt x="139" y="617"/>
                  <a:pt x="139" y="617"/>
                </a:cubicBezTo>
                <a:cubicBezTo>
                  <a:pt x="110" y="617"/>
                  <a:pt x="110" y="617"/>
                  <a:pt x="110" y="617"/>
                </a:cubicBezTo>
                <a:cubicBezTo>
                  <a:pt x="110" y="601"/>
                  <a:pt x="110" y="601"/>
                  <a:pt x="110" y="601"/>
                </a:cubicBezTo>
                <a:cubicBezTo>
                  <a:pt x="240" y="601"/>
                  <a:pt x="240" y="601"/>
                  <a:pt x="240" y="601"/>
                </a:cubicBezTo>
                <a:cubicBezTo>
                  <a:pt x="240" y="763"/>
                  <a:pt x="240" y="763"/>
                  <a:pt x="240" y="763"/>
                </a:cubicBezTo>
                <a:cubicBezTo>
                  <a:pt x="256" y="763"/>
                  <a:pt x="256" y="763"/>
                  <a:pt x="256" y="763"/>
                </a:cubicBezTo>
                <a:cubicBezTo>
                  <a:pt x="256" y="404"/>
                  <a:pt x="256" y="404"/>
                  <a:pt x="256" y="404"/>
                </a:cubicBezTo>
                <a:cubicBezTo>
                  <a:pt x="313" y="404"/>
                  <a:pt x="313" y="404"/>
                  <a:pt x="313" y="404"/>
                </a:cubicBezTo>
                <a:cubicBezTo>
                  <a:pt x="313" y="576"/>
                  <a:pt x="313" y="576"/>
                  <a:pt x="313" y="576"/>
                </a:cubicBezTo>
                <a:cubicBezTo>
                  <a:pt x="329" y="576"/>
                  <a:pt x="329" y="576"/>
                  <a:pt x="329" y="576"/>
                </a:cubicBezTo>
                <a:cubicBezTo>
                  <a:pt x="329" y="392"/>
                  <a:pt x="329" y="392"/>
                  <a:pt x="329" y="392"/>
                </a:cubicBezTo>
                <a:cubicBezTo>
                  <a:pt x="329" y="350"/>
                  <a:pt x="312" y="309"/>
                  <a:pt x="282" y="279"/>
                </a:cubicBezTo>
                <a:close/>
                <a:moveTo>
                  <a:pt x="58" y="747"/>
                </a:moveTo>
                <a:cubicBezTo>
                  <a:pt x="50" y="747"/>
                  <a:pt x="50" y="747"/>
                  <a:pt x="50" y="747"/>
                </a:cubicBezTo>
                <a:cubicBezTo>
                  <a:pt x="38" y="747"/>
                  <a:pt x="27" y="739"/>
                  <a:pt x="22" y="728"/>
                </a:cubicBezTo>
                <a:cubicBezTo>
                  <a:pt x="18" y="715"/>
                  <a:pt x="22" y="701"/>
                  <a:pt x="35" y="689"/>
                </a:cubicBezTo>
                <a:cubicBezTo>
                  <a:pt x="58" y="689"/>
                  <a:pt x="58" y="689"/>
                  <a:pt x="58" y="689"/>
                </a:cubicBezTo>
                <a:lnTo>
                  <a:pt x="58" y="747"/>
                </a:lnTo>
                <a:close/>
                <a:moveTo>
                  <a:pt x="175" y="16"/>
                </a:moveTo>
                <a:cubicBezTo>
                  <a:pt x="201" y="16"/>
                  <a:pt x="224" y="27"/>
                  <a:pt x="240" y="44"/>
                </a:cubicBezTo>
                <a:cubicBezTo>
                  <a:pt x="240" y="48"/>
                  <a:pt x="240" y="48"/>
                  <a:pt x="240" y="48"/>
                </a:cubicBezTo>
                <a:cubicBezTo>
                  <a:pt x="240" y="66"/>
                  <a:pt x="225" y="81"/>
                  <a:pt x="207" y="81"/>
                </a:cubicBezTo>
                <a:cubicBezTo>
                  <a:pt x="150" y="81"/>
                  <a:pt x="150" y="81"/>
                  <a:pt x="150" y="81"/>
                </a:cubicBezTo>
                <a:cubicBezTo>
                  <a:pt x="126" y="81"/>
                  <a:pt x="104" y="89"/>
                  <a:pt x="86" y="103"/>
                </a:cubicBezTo>
                <a:cubicBezTo>
                  <a:pt x="87" y="55"/>
                  <a:pt x="126" y="16"/>
                  <a:pt x="175" y="16"/>
                </a:cubicBezTo>
                <a:close/>
                <a:moveTo>
                  <a:pt x="86" y="125"/>
                </a:moveTo>
                <a:cubicBezTo>
                  <a:pt x="87" y="123"/>
                  <a:pt x="87" y="123"/>
                  <a:pt x="87" y="123"/>
                </a:cubicBezTo>
                <a:cubicBezTo>
                  <a:pt x="104" y="106"/>
                  <a:pt x="126" y="97"/>
                  <a:pt x="150" y="97"/>
                </a:cubicBezTo>
                <a:cubicBezTo>
                  <a:pt x="207" y="97"/>
                  <a:pt x="207" y="97"/>
                  <a:pt x="207" y="97"/>
                </a:cubicBezTo>
                <a:cubicBezTo>
                  <a:pt x="229" y="97"/>
                  <a:pt x="248" y="83"/>
                  <a:pt x="254" y="63"/>
                </a:cubicBezTo>
                <a:cubicBezTo>
                  <a:pt x="261" y="76"/>
                  <a:pt x="264" y="90"/>
                  <a:pt x="264" y="105"/>
                </a:cubicBezTo>
                <a:cubicBezTo>
                  <a:pt x="264" y="121"/>
                  <a:pt x="264" y="121"/>
                  <a:pt x="264" y="121"/>
                </a:cubicBezTo>
                <a:cubicBezTo>
                  <a:pt x="264" y="138"/>
                  <a:pt x="264" y="138"/>
                  <a:pt x="264" y="138"/>
                </a:cubicBezTo>
                <a:cubicBezTo>
                  <a:pt x="264" y="150"/>
                  <a:pt x="258" y="161"/>
                  <a:pt x="247" y="168"/>
                </a:cubicBezTo>
                <a:cubicBezTo>
                  <a:pt x="230" y="178"/>
                  <a:pt x="230" y="178"/>
                  <a:pt x="230" y="178"/>
                </a:cubicBezTo>
                <a:cubicBezTo>
                  <a:pt x="226" y="178"/>
                  <a:pt x="226" y="178"/>
                  <a:pt x="226" y="178"/>
                </a:cubicBezTo>
                <a:cubicBezTo>
                  <a:pt x="213" y="163"/>
                  <a:pt x="195" y="154"/>
                  <a:pt x="175" y="154"/>
                </a:cubicBezTo>
                <a:cubicBezTo>
                  <a:pt x="155" y="154"/>
                  <a:pt x="137" y="163"/>
                  <a:pt x="124" y="178"/>
                </a:cubicBezTo>
                <a:cubicBezTo>
                  <a:pt x="120" y="178"/>
                  <a:pt x="120" y="178"/>
                  <a:pt x="120" y="178"/>
                </a:cubicBezTo>
                <a:cubicBezTo>
                  <a:pt x="103" y="168"/>
                  <a:pt x="103" y="168"/>
                  <a:pt x="103" y="168"/>
                </a:cubicBezTo>
                <a:cubicBezTo>
                  <a:pt x="92" y="161"/>
                  <a:pt x="86" y="150"/>
                  <a:pt x="86" y="138"/>
                </a:cubicBezTo>
                <a:lnTo>
                  <a:pt x="86" y="125"/>
                </a:lnTo>
                <a:close/>
                <a:moveTo>
                  <a:pt x="92" y="180"/>
                </a:moveTo>
                <a:cubicBezTo>
                  <a:pt x="93" y="181"/>
                  <a:pt x="94" y="181"/>
                  <a:pt x="94" y="182"/>
                </a:cubicBezTo>
                <a:cubicBezTo>
                  <a:pt x="116" y="194"/>
                  <a:pt x="116" y="194"/>
                  <a:pt x="116" y="194"/>
                </a:cubicBezTo>
                <a:cubicBezTo>
                  <a:pt x="132" y="194"/>
                  <a:pt x="132" y="194"/>
                  <a:pt x="132" y="194"/>
                </a:cubicBezTo>
                <a:cubicBezTo>
                  <a:pt x="135" y="191"/>
                  <a:pt x="135" y="191"/>
                  <a:pt x="135" y="191"/>
                </a:cubicBezTo>
                <a:cubicBezTo>
                  <a:pt x="144" y="178"/>
                  <a:pt x="159" y="170"/>
                  <a:pt x="175" y="170"/>
                </a:cubicBezTo>
                <a:cubicBezTo>
                  <a:pt x="191" y="170"/>
                  <a:pt x="206" y="178"/>
                  <a:pt x="215" y="191"/>
                </a:cubicBezTo>
                <a:cubicBezTo>
                  <a:pt x="217" y="194"/>
                  <a:pt x="217" y="194"/>
                  <a:pt x="217" y="194"/>
                </a:cubicBezTo>
                <a:cubicBezTo>
                  <a:pt x="234" y="194"/>
                  <a:pt x="234" y="194"/>
                  <a:pt x="234" y="194"/>
                </a:cubicBezTo>
                <a:cubicBezTo>
                  <a:pt x="256" y="182"/>
                  <a:pt x="256" y="182"/>
                  <a:pt x="256" y="182"/>
                </a:cubicBezTo>
                <a:cubicBezTo>
                  <a:pt x="256" y="181"/>
                  <a:pt x="257" y="181"/>
                  <a:pt x="257" y="180"/>
                </a:cubicBezTo>
                <a:cubicBezTo>
                  <a:pt x="244" y="213"/>
                  <a:pt x="212" y="235"/>
                  <a:pt x="175" y="235"/>
                </a:cubicBezTo>
                <a:cubicBezTo>
                  <a:pt x="138" y="235"/>
                  <a:pt x="106" y="213"/>
                  <a:pt x="92" y="180"/>
                </a:cubicBezTo>
                <a:close/>
                <a:moveTo>
                  <a:pt x="207" y="255"/>
                </a:moveTo>
                <a:cubicBezTo>
                  <a:pt x="207" y="463"/>
                  <a:pt x="207" y="463"/>
                  <a:pt x="207" y="463"/>
                </a:cubicBezTo>
                <a:cubicBezTo>
                  <a:pt x="114" y="463"/>
                  <a:pt x="114" y="463"/>
                  <a:pt x="114" y="463"/>
                </a:cubicBezTo>
                <a:cubicBezTo>
                  <a:pt x="205" y="255"/>
                  <a:pt x="205" y="255"/>
                  <a:pt x="205" y="255"/>
                </a:cubicBezTo>
                <a:cubicBezTo>
                  <a:pt x="206" y="255"/>
                  <a:pt x="207" y="255"/>
                  <a:pt x="207" y="255"/>
                </a:cubicBezTo>
                <a:close/>
                <a:moveTo>
                  <a:pt x="172" y="251"/>
                </a:moveTo>
                <a:cubicBezTo>
                  <a:pt x="178" y="251"/>
                  <a:pt x="183" y="252"/>
                  <a:pt x="188" y="252"/>
                </a:cubicBezTo>
                <a:cubicBezTo>
                  <a:pt x="129" y="388"/>
                  <a:pt x="129" y="388"/>
                  <a:pt x="129" y="388"/>
                </a:cubicBezTo>
                <a:cubicBezTo>
                  <a:pt x="37" y="388"/>
                  <a:pt x="37" y="388"/>
                  <a:pt x="37" y="388"/>
                </a:cubicBezTo>
                <a:cubicBezTo>
                  <a:pt x="38" y="314"/>
                  <a:pt x="98" y="253"/>
                  <a:pt x="172" y="251"/>
                </a:cubicBezTo>
                <a:close/>
                <a:moveTo>
                  <a:pt x="65" y="463"/>
                </a:moveTo>
                <a:cubicBezTo>
                  <a:pt x="49" y="463"/>
                  <a:pt x="37" y="450"/>
                  <a:pt x="37" y="435"/>
                </a:cubicBezTo>
                <a:cubicBezTo>
                  <a:pt x="37" y="404"/>
                  <a:pt x="37" y="404"/>
                  <a:pt x="37" y="404"/>
                </a:cubicBezTo>
                <a:cubicBezTo>
                  <a:pt x="122" y="404"/>
                  <a:pt x="122" y="404"/>
                  <a:pt x="122" y="404"/>
                </a:cubicBezTo>
                <a:cubicBezTo>
                  <a:pt x="97" y="463"/>
                  <a:pt x="97" y="463"/>
                  <a:pt x="97" y="463"/>
                </a:cubicBezTo>
                <a:lnTo>
                  <a:pt x="65" y="463"/>
                </a:lnTo>
                <a:close/>
                <a:moveTo>
                  <a:pt x="74" y="747"/>
                </a:moveTo>
                <a:cubicBezTo>
                  <a:pt x="74" y="695"/>
                  <a:pt x="74" y="695"/>
                  <a:pt x="74" y="695"/>
                </a:cubicBezTo>
                <a:cubicBezTo>
                  <a:pt x="120" y="747"/>
                  <a:pt x="120" y="747"/>
                  <a:pt x="120" y="747"/>
                </a:cubicBezTo>
                <a:lnTo>
                  <a:pt x="74" y="747"/>
                </a:lnTo>
                <a:close/>
                <a:moveTo>
                  <a:pt x="123" y="726"/>
                </a:moveTo>
                <a:cubicBezTo>
                  <a:pt x="74" y="671"/>
                  <a:pt x="74" y="671"/>
                  <a:pt x="74" y="671"/>
                </a:cubicBezTo>
                <a:cubicBezTo>
                  <a:pt x="74" y="648"/>
                  <a:pt x="74" y="648"/>
                  <a:pt x="74" y="648"/>
                </a:cubicBezTo>
                <a:cubicBezTo>
                  <a:pt x="123" y="678"/>
                  <a:pt x="123" y="678"/>
                  <a:pt x="123" y="678"/>
                </a:cubicBezTo>
                <a:lnTo>
                  <a:pt x="123" y="726"/>
                </a:lnTo>
                <a:close/>
                <a:moveTo>
                  <a:pt x="123" y="633"/>
                </a:moveTo>
                <a:cubicBezTo>
                  <a:pt x="123" y="659"/>
                  <a:pt x="123" y="659"/>
                  <a:pt x="123" y="659"/>
                </a:cubicBezTo>
                <a:cubicBezTo>
                  <a:pt x="81" y="633"/>
                  <a:pt x="81" y="633"/>
                  <a:pt x="81" y="633"/>
                </a:cubicBezTo>
                <a:lnTo>
                  <a:pt x="123" y="633"/>
                </a:lnTo>
                <a:close/>
                <a:moveTo>
                  <a:pt x="110" y="584"/>
                </a:moveTo>
                <a:cubicBezTo>
                  <a:pt x="110" y="544"/>
                  <a:pt x="110" y="544"/>
                  <a:pt x="110" y="544"/>
                </a:cubicBezTo>
                <a:cubicBezTo>
                  <a:pt x="240" y="544"/>
                  <a:pt x="240" y="544"/>
                  <a:pt x="240" y="544"/>
                </a:cubicBezTo>
                <a:cubicBezTo>
                  <a:pt x="240" y="527"/>
                  <a:pt x="240" y="527"/>
                  <a:pt x="240" y="527"/>
                </a:cubicBezTo>
                <a:cubicBezTo>
                  <a:pt x="110" y="527"/>
                  <a:pt x="110" y="527"/>
                  <a:pt x="110" y="527"/>
                </a:cubicBezTo>
                <a:cubicBezTo>
                  <a:pt x="110" y="479"/>
                  <a:pt x="110" y="479"/>
                  <a:pt x="110" y="479"/>
                </a:cubicBezTo>
                <a:cubicBezTo>
                  <a:pt x="240" y="479"/>
                  <a:pt x="240" y="479"/>
                  <a:pt x="240" y="479"/>
                </a:cubicBezTo>
                <a:cubicBezTo>
                  <a:pt x="240" y="584"/>
                  <a:pt x="240" y="584"/>
                  <a:pt x="240" y="584"/>
                </a:cubicBezTo>
                <a:lnTo>
                  <a:pt x="110" y="584"/>
                </a:lnTo>
                <a:close/>
                <a:moveTo>
                  <a:pt x="257" y="388"/>
                </a:moveTo>
                <a:cubicBezTo>
                  <a:pt x="264" y="359"/>
                  <a:pt x="264" y="359"/>
                  <a:pt x="264" y="359"/>
                </a:cubicBezTo>
                <a:cubicBezTo>
                  <a:pt x="248" y="355"/>
                  <a:pt x="248" y="355"/>
                  <a:pt x="248" y="355"/>
                </a:cubicBezTo>
                <a:cubicBezTo>
                  <a:pt x="240" y="388"/>
                  <a:pt x="240" y="388"/>
                  <a:pt x="240" y="388"/>
                </a:cubicBezTo>
                <a:cubicBezTo>
                  <a:pt x="240" y="463"/>
                  <a:pt x="240" y="463"/>
                  <a:pt x="240" y="463"/>
                </a:cubicBezTo>
                <a:cubicBezTo>
                  <a:pt x="224" y="463"/>
                  <a:pt x="224" y="463"/>
                  <a:pt x="224" y="463"/>
                </a:cubicBezTo>
                <a:cubicBezTo>
                  <a:pt x="224" y="261"/>
                  <a:pt x="224" y="261"/>
                  <a:pt x="224" y="261"/>
                </a:cubicBezTo>
                <a:cubicBezTo>
                  <a:pt x="241" y="267"/>
                  <a:pt x="257" y="277"/>
                  <a:pt x="270" y="291"/>
                </a:cubicBezTo>
                <a:cubicBezTo>
                  <a:pt x="296" y="317"/>
                  <a:pt x="312" y="352"/>
                  <a:pt x="313" y="388"/>
                </a:cubicBezTo>
                <a:lnTo>
                  <a:pt x="257" y="3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33">
            <a:extLst>
              <a:ext uri="{FF2B5EF4-FFF2-40B4-BE49-F238E27FC236}">
                <a16:creationId xmlns:a16="http://schemas.microsoft.com/office/drawing/2014/main" id="{60F4EF8A-91E7-4822-B01D-34634E363C5F}"/>
              </a:ext>
              <a:ext uri="{C183D7F6-B498-43B3-948B-1728B52AA6E4}">
                <adec:decorative xmlns:adec="http://schemas.microsoft.com/office/drawing/2017/decorative" val="1"/>
              </a:ext>
            </a:extLst>
          </p:cNvPr>
          <p:cNvSpPr>
            <a:spLocks noChangeAspect="1" noEditPoints="1"/>
          </p:cNvSpPr>
          <p:nvPr/>
        </p:nvSpPr>
        <p:spPr bwMode="auto">
          <a:xfrm flipH="1">
            <a:off x="4729298" y="5688234"/>
            <a:ext cx="367007" cy="913529"/>
          </a:xfrm>
          <a:custGeom>
            <a:avLst/>
            <a:gdLst>
              <a:gd name="T0" fmla="*/ 195 w 315"/>
              <a:gd name="T1" fmla="*/ 212 h 782"/>
              <a:gd name="T2" fmla="*/ 82 w 315"/>
              <a:gd name="T3" fmla="*/ 371 h 782"/>
              <a:gd name="T4" fmla="*/ 250 w 315"/>
              <a:gd name="T5" fmla="*/ 478 h 782"/>
              <a:gd name="T6" fmla="*/ 238 w 315"/>
              <a:gd name="T7" fmla="*/ 594 h 782"/>
              <a:gd name="T8" fmla="*/ 98 w 315"/>
              <a:gd name="T9" fmla="*/ 637 h 782"/>
              <a:gd name="T10" fmla="*/ 61 w 315"/>
              <a:gd name="T11" fmla="*/ 555 h 782"/>
              <a:gd name="T12" fmla="*/ 92 w 315"/>
              <a:gd name="T13" fmla="*/ 581 h 782"/>
              <a:gd name="T14" fmla="*/ 256 w 315"/>
              <a:gd name="T15" fmla="*/ 532 h 782"/>
              <a:gd name="T16" fmla="*/ 98 w 315"/>
              <a:gd name="T17" fmla="*/ 597 h 782"/>
              <a:gd name="T18" fmla="*/ 315 w 315"/>
              <a:gd name="T19" fmla="*/ 435 h 782"/>
              <a:gd name="T20" fmla="*/ 226 w 315"/>
              <a:gd name="T21" fmla="*/ 510 h 782"/>
              <a:gd name="T22" fmla="*/ 174 w 315"/>
              <a:gd name="T23" fmla="*/ 499 h 782"/>
              <a:gd name="T24" fmla="*/ 155 w 315"/>
              <a:gd name="T25" fmla="*/ 499 h 782"/>
              <a:gd name="T26" fmla="*/ 93 w 315"/>
              <a:gd name="T27" fmla="*/ 512 h 782"/>
              <a:gd name="T28" fmla="*/ 10 w 315"/>
              <a:gd name="T29" fmla="*/ 435 h 782"/>
              <a:gd name="T30" fmla="*/ 67 w 315"/>
              <a:gd name="T31" fmla="*/ 214 h 782"/>
              <a:gd name="T32" fmla="*/ 0 w 315"/>
              <a:gd name="T33" fmla="*/ 139 h 782"/>
              <a:gd name="T34" fmla="*/ 185 w 315"/>
              <a:gd name="T35" fmla="*/ 37 h 782"/>
              <a:gd name="T36" fmla="*/ 278 w 315"/>
              <a:gd name="T37" fmla="*/ 148 h 782"/>
              <a:gd name="T38" fmla="*/ 267 w 315"/>
              <a:gd name="T39" fmla="*/ 163 h 782"/>
              <a:gd name="T40" fmla="*/ 283 w 315"/>
              <a:gd name="T41" fmla="*/ 319 h 782"/>
              <a:gd name="T42" fmla="*/ 211 w 315"/>
              <a:gd name="T43" fmla="*/ 263 h 782"/>
              <a:gd name="T44" fmla="*/ 272 w 315"/>
              <a:gd name="T45" fmla="*/ 308 h 782"/>
              <a:gd name="T46" fmla="*/ 162 w 315"/>
              <a:gd name="T47" fmla="*/ 292 h 782"/>
              <a:gd name="T48" fmla="*/ 163 w 315"/>
              <a:gd name="T49" fmla="*/ 259 h 782"/>
              <a:gd name="T50" fmla="*/ 251 w 315"/>
              <a:gd name="T51" fmla="*/ 155 h 782"/>
              <a:gd name="T52" fmla="*/ 74 w 315"/>
              <a:gd name="T53" fmla="*/ 160 h 782"/>
              <a:gd name="T54" fmla="*/ 140 w 315"/>
              <a:gd name="T55" fmla="*/ 75 h 782"/>
              <a:gd name="T56" fmla="*/ 56 w 315"/>
              <a:gd name="T57" fmla="*/ 150 h 782"/>
              <a:gd name="T58" fmla="*/ 60 w 315"/>
              <a:gd name="T59" fmla="*/ 151 h 782"/>
              <a:gd name="T60" fmla="*/ 66 w 315"/>
              <a:gd name="T61" fmla="*/ 50 h 782"/>
              <a:gd name="T62" fmla="*/ 47 w 315"/>
              <a:gd name="T63" fmla="*/ 123 h 782"/>
              <a:gd name="T64" fmla="*/ 262 w 315"/>
              <a:gd name="T65" fmla="*/ 135 h 782"/>
              <a:gd name="T66" fmla="*/ 262 w 315"/>
              <a:gd name="T67" fmla="*/ 135 h 782"/>
              <a:gd name="T68" fmla="*/ 162 w 315"/>
              <a:gd name="T69" fmla="*/ 308 h 782"/>
              <a:gd name="T70" fmla="*/ 54 w 315"/>
              <a:gd name="T71" fmla="*/ 308 h 782"/>
              <a:gd name="T72" fmla="*/ 155 w 315"/>
              <a:gd name="T73" fmla="*/ 435 h 782"/>
              <a:gd name="T74" fmla="*/ 114 w 315"/>
              <a:gd name="T75" fmla="*/ 412 h 782"/>
              <a:gd name="T76" fmla="*/ 26 w 315"/>
              <a:gd name="T77" fmla="*/ 435 h 782"/>
              <a:gd name="T78" fmla="*/ 88 w 315"/>
              <a:gd name="T79" fmla="*/ 482 h 782"/>
              <a:gd name="T80" fmla="*/ 180 w 315"/>
              <a:gd name="T81" fmla="*/ 443 h 782"/>
              <a:gd name="T82" fmla="*/ 122 w 315"/>
              <a:gd name="T83" fmla="*/ 443 h 782"/>
              <a:gd name="T84" fmla="*/ 137 w 315"/>
              <a:gd name="T85" fmla="*/ 483 h 782"/>
              <a:gd name="T86" fmla="*/ 214 w 315"/>
              <a:gd name="T87" fmla="*/ 488 h 782"/>
              <a:gd name="T88" fmla="*/ 211 w 315"/>
              <a:gd name="T89" fmla="*/ 412 h 782"/>
              <a:gd name="T90" fmla="*/ 171 w 315"/>
              <a:gd name="T91" fmla="*/ 430 h 782"/>
              <a:gd name="T92" fmla="*/ 231 w 315"/>
              <a:gd name="T93" fmla="*/ 494 h 782"/>
              <a:gd name="T94" fmla="*/ 299 w 315"/>
              <a:gd name="T95" fmla="*/ 412 h 782"/>
              <a:gd name="T96" fmla="*/ 167 w 315"/>
              <a:gd name="T97" fmla="*/ 10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5" h="782">
                <a:moveTo>
                  <a:pt x="195" y="212"/>
                </a:moveTo>
                <a:cubicBezTo>
                  <a:pt x="190" y="226"/>
                  <a:pt x="178" y="235"/>
                  <a:pt x="163" y="235"/>
                </a:cubicBezTo>
                <a:cubicBezTo>
                  <a:pt x="148" y="235"/>
                  <a:pt x="135" y="226"/>
                  <a:pt x="130" y="212"/>
                </a:cubicBezTo>
                <a:lnTo>
                  <a:pt x="195" y="212"/>
                </a:lnTo>
                <a:close/>
                <a:moveTo>
                  <a:pt x="70" y="478"/>
                </a:moveTo>
                <a:cubicBezTo>
                  <a:pt x="86" y="480"/>
                  <a:pt x="86" y="480"/>
                  <a:pt x="86" y="480"/>
                </a:cubicBezTo>
                <a:cubicBezTo>
                  <a:pt x="98" y="373"/>
                  <a:pt x="98" y="373"/>
                  <a:pt x="98" y="373"/>
                </a:cubicBezTo>
                <a:cubicBezTo>
                  <a:pt x="82" y="371"/>
                  <a:pt x="82" y="371"/>
                  <a:pt x="82" y="371"/>
                </a:cubicBezTo>
                <a:lnTo>
                  <a:pt x="70" y="478"/>
                </a:lnTo>
                <a:close/>
                <a:moveTo>
                  <a:pt x="222" y="373"/>
                </a:moveTo>
                <a:cubicBezTo>
                  <a:pt x="234" y="480"/>
                  <a:pt x="234" y="480"/>
                  <a:pt x="234" y="480"/>
                </a:cubicBezTo>
                <a:cubicBezTo>
                  <a:pt x="250" y="478"/>
                  <a:pt x="250" y="478"/>
                  <a:pt x="250" y="478"/>
                </a:cubicBezTo>
                <a:cubicBezTo>
                  <a:pt x="238" y="371"/>
                  <a:pt x="238" y="371"/>
                  <a:pt x="238" y="371"/>
                </a:cubicBezTo>
                <a:lnTo>
                  <a:pt x="222" y="373"/>
                </a:lnTo>
                <a:close/>
                <a:moveTo>
                  <a:pt x="259" y="555"/>
                </a:moveTo>
                <a:cubicBezTo>
                  <a:pt x="261" y="571"/>
                  <a:pt x="252" y="587"/>
                  <a:pt x="238" y="594"/>
                </a:cubicBezTo>
                <a:cubicBezTo>
                  <a:pt x="238" y="782"/>
                  <a:pt x="238" y="782"/>
                  <a:pt x="238" y="782"/>
                </a:cubicBezTo>
                <a:cubicBezTo>
                  <a:pt x="222" y="782"/>
                  <a:pt x="222" y="782"/>
                  <a:pt x="222" y="782"/>
                </a:cubicBezTo>
                <a:cubicBezTo>
                  <a:pt x="222" y="637"/>
                  <a:pt x="222" y="637"/>
                  <a:pt x="222" y="637"/>
                </a:cubicBezTo>
                <a:cubicBezTo>
                  <a:pt x="98" y="637"/>
                  <a:pt x="98" y="637"/>
                  <a:pt x="98" y="637"/>
                </a:cubicBezTo>
                <a:cubicBezTo>
                  <a:pt x="98" y="782"/>
                  <a:pt x="98" y="782"/>
                  <a:pt x="98" y="782"/>
                </a:cubicBezTo>
                <a:cubicBezTo>
                  <a:pt x="82" y="782"/>
                  <a:pt x="82" y="782"/>
                  <a:pt x="82" y="782"/>
                </a:cubicBezTo>
                <a:cubicBezTo>
                  <a:pt x="82" y="594"/>
                  <a:pt x="82" y="594"/>
                  <a:pt x="82" y="594"/>
                </a:cubicBezTo>
                <a:cubicBezTo>
                  <a:pt x="68" y="587"/>
                  <a:pt x="59" y="571"/>
                  <a:pt x="61" y="555"/>
                </a:cubicBezTo>
                <a:cubicBezTo>
                  <a:pt x="64" y="529"/>
                  <a:pt x="64" y="529"/>
                  <a:pt x="64" y="529"/>
                </a:cubicBezTo>
                <a:cubicBezTo>
                  <a:pt x="80" y="531"/>
                  <a:pt x="80" y="531"/>
                  <a:pt x="80" y="531"/>
                </a:cubicBezTo>
                <a:cubicBezTo>
                  <a:pt x="77" y="557"/>
                  <a:pt x="77" y="557"/>
                  <a:pt x="77" y="557"/>
                </a:cubicBezTo>
                <a:cubicBezTo>
                  <a:pt x="76" y="567"/>
                  <a:pt x="82" y="578"/>
                  <a:pt x="92" y="581"/>
                </a:cubicBezTo>
                <a:cubicBezTo>
                  <a:pt x="228" y="581"/>
                  <a:pt x="228" y="581"/>
                  <a:pt x="228" y="581"/>
                </a:cubicBezTo>
                <a:cubicBezTo>
                  <a:pt x="238" y="578"/>
                  <a:pt x="244" y="567"/>
                  <a:pt x="243" y="557"/>
                </a:cubicBezTo>
                <a:cubicBezTo>
                  <a:pt x="240" y="533"/>
                  <a:pt x="240" y="533"/>
                  <a:pt x="240" y="533"/>
                </a:cubicBezTo>
                <a:cubicBezTo>
                  <a:pt x="256" y="532"/>
                  <a:pt x="256" y="532"/>
                  <a:pt x="256" y="532"/>
                </a:cubicBezTo>
                <a:lnTo>
                  <a:pt x="259" y="555"/>
                </a:lnTo>
                <a:close/>
                <a:moveTo>
                  <a:pt x="222" y="621"/>
                </a:moveTo>
                <a:cubicBezTo>
                  <a:pt x="222" y="597"/>
                  <a:pt x="222" y="597"/>
                  <a:pt x="222" y="597"/>
                </a:cubicBezTo>
                <a:cubicBezTo>
                  <a:pt x="98" y="597"/>
                  <a:pt x="98" y="597"/>
                  <a:pt x="98" y="597"/>
                </a:cubicBezTo>
                <a:cubicBezTo>
                  <a:pt x="98" y="621"/>
                  <a:pt x="98" y="621"/>
                  <a:pt x="98" y="621"/>
                </a:cubicBezTo>
                <a:lnTo>
                  <a:pt x="222" y="621"/>
                </a:lnTo>
                <a:close/>
                <a:moveTo>
                  <a:pt x="315" y="412"/>
                </a:moveTo>
                <a:cubicBezTo>
                  <a:pt x="315" y="435"/>
                  <a:pt x="315" y="435"/>
                  <a:pt x="315" y="435"/>
                </a:cubicBezTo>
                <a:cubicBezTo>
                  <a:pt x="315" y="501"/>
                  <a:pt x="315" y="501"/>
                  <a:pt x="315" y="501"/>
                </a:cubicBezTo>
                <a:cubicBezTo>
                  <a:pt x="315" y="531"/>
                  <a:pt x="315" y="531"/>
                  <a:pt x="315" y="531"/>
                </a:cubicBezTo>
                <a:cubicBezTo>
                  <a:pt x="297" y="531"/>
                  <a:pt x="297" y="531"/>
                  <a:pt x="297" y="531"/>
                </a:cubicBezTo>
                <a:cubicBezTo>
                  <a:pt x="226" y="510"/>
                  <a:pt x="226" y="510"/>
                  <a:pt x="226" y="510"/>
                </a:cubicBezTo>
                <a:cubicBezTo>
                  <a:pt x="226" y="510"/>
                  <a:pt x="226" y="510"/>
                  <a:pt x="226" y="510"/>
                </a:cubicBezTo>
                <a:cubicBezTo>
                  <a:pt x="220" y="518"/>
                  <a:pt x="211" y="523"/>
                  <a:pt x="201" y="523"/>
                </a:cubicBezTo>
                <a:cubicBezTo>
                  <a:pt x="198" y="523"/>
                  <a:pt x="198" y="523"/>
                  <a:pt x="198" y="523"/>
                </a:cubicBezTo>
                <a:cubicBezTo>
                  <a:pt x="174" y="499"/>
                  <a:pt x="174" y="499"/>
                  <a:pt x="174" y="499"/>
                </a:cubicBezTo>
                <a:cubicBezTo>
                  <a:pt x="171" y="499"/>
                  <a:pt x="171" y="499"/>
                  <a:pt x="171" y="499"/>
                </a:cubicBezTo>
                <a:cubicBezTo>
                  <a:pt x="171" y="581"/>
                  <a:pt x="171" y="581"/>
                  <a:pt x="171" y="581"/>
                </a:cubicBezTo>
                <a:cubicBezTo>
                  <a:pt x="155" y="581"/>
                  <a:pt x="155" y="581"/>
                  <a:pt x="155" y="581"/>
                </a:cubicBezTo>
                <a:cubicBezTo>
                  <a:pt x="155" y="499"/>
                  <a:pt x="155" y="499"/>
                  <a:pt x="155" y="499"/>
                </a:cubicBezTo>
                <a:cubicBezTo>
                  <a:pt x="144" y="499"/>
                  <a:pt x="144" y="499"/>
                  <a:pt x="144" y="499"/>
                </a:cubicBezTo>
                <a:cubicBezTo>
                  <a:pt x="119" y="523"/>
                  <a:pt x="119" y="523"/>
                  <a:pt x="119" y="523"/>
                </a:cubicBezTo>
                <a:cubicBezTo>
                  <a:pt x="116" y="523"/>
                  <a:pt x="116" y="523"/>
                  <a:pt x="116" y="523"/>
                </a:cubicBezTo>
                <a:cubicBezTo>
                  <a:pt x="107" y="523"/>
                  <a:pt x="98" y="519"/>
                  <a:pt x="93" y="512"/>
                </a:cubicBezTo>
                <a:cubicBezTo>
                  <a:pt x="27" y="531"/>
                  <a:pt x="27" y="531"/>
                  <a:pt x="27" y="531"/>
                </a:cubicBezTo>
                <a:cubicBezTo>
                  <a:pt x="10" y="531"/>
                  <a:pt x="10" y="531"/>
                  <a:pt x="10" y="531"/>
                </a:cubicBezTo>
                <a:cubicBezTo>
                  <a:pt x="10" y="501"/>
                  <a:pt x="10" y="501"/>
                  <a:pt x="10" y="501"/>
                </a:cubicBezTo>
                <a:cubicBezTo>
                  <a:pt x="10" y="435"/>
                  <a:pt x="10" y="435"/>
                  <a:pt x="10" y="435"/>
                </a:cubicBezTo>
                <a:cubicBezTo>
                  <a:pt x="10" y="412"/>
                  <a:pt x="10" y="412"/>
                  <a:pt x="10" y="412"/>
                </a:cubicBezTo>
                <a:cubicBezTo>
                  <a:pt x="10" y="378"/>
                  <a:pt x="21" y="345"/>
                  <a:pt x="42" y="319"/>
                </a:cubicBezTo>
                <a:cubicBezTo>
                  <a:pt x="26" y="302"/>
                  <a:pt x="20" y="285"/>
                  <a:pt x="23" y="268"/>
                </a:cubicBezTo>
                <a:cubicBezTo>
                  <a:pt x="27" y="239"/>
                  <a:pt x="58" y="219"/>
                  <a:pt x="67" y="214"/>
                </a:cubicBezTo>
                <a:cubicBezTo>
                  <a:pt x="65" y="208"/>
                  <a:pt x="63" y="202"/>
                  <a:pt x="61" y="195"/>
                </a:cubicBezTo>
                <a:cubicBezTo>
                  <a:pt x="54" y="183"/>
                  <a:pt x="54" y="183"/>
                  <a:pt x="54" y="183"/>
                </a:cubicBezTo>
                <a:cubicBezTo>
                  <a:pt x="53" y="182"/>
                  <a:pt x="39" y="158"/>
                  <a:pt x="35" y="139"/>
                </a:cubicBezTo>
                <a:cubicBezTo>
                  <a:pt x="0" y="139"/>
                  <a:pt x="0" y="139"/>
                  <a:pt x="0" y="139"/>
                </a:cubicBezTo>
                <a:cubicBezTo>
                  <a:pt x="2" y="129"/>
                  <a:pt x="2" y="129"/>
                  <a:pt x="2" y="129"/>
                </a:cubicBezTo>
                <a:cubicBezTo>
                  <a:pt x="9" y="90"/>
                  <a:pt x="17" y="59"/>
                  <a:pt x="50" y="45"/>
                </a:cubicBezTo>
                <a:cubicBezTo>
                  <a:pt x="53" y="26"/>
                  <a:pt x="67" y="10"/>
                  <a:pt x="86" y="7"/>
                </a:cubicBezTo>
                <a:cubicBezTo>
                  <a:pt x="124" y="0"/>
                  <a:pt x="168" y="13"/>
                  <a:pt x="185" y="37"/>
                </a:cubicBezTo>
                <a:cubicBezTo>
                  <a:pt x="211" y="43"/>
                  <a:pt x="235" y="58"/>
                  <a:pt x="250" y="81"/>
                </a:cubicBezTo>
                <a:cubicBezTo>
                  <a:pt x="257" y="82"/>
                  <a:pt x="265" y="84"/>
                  <a:pt x="272" y="86"/>
                </a:cubicBezTo>
                <a:cubicBezTo>
                  <a:pt x="278" y="87"/>
                  <a:pt x="278" y="87"/>
                  <a:pt x="278" y="87"/>
                </a:cubicBezTo>
                <a:cubicBezTo>
                  <a:pt x="278" y="148"/>
                  <a:pt x="278" y="148"/>
                  <a:pt x="278" y="148"/>
                </a:cubicBezTo>
                <a:cubicBezTo>
                  <a:pt x="272" y="149"/>
                  <a:pt x="272" y="149"/>
                  <a:pt x="272" y="149"/>
                </a:cubicBezTo>
                <a:cubicBezTo>
                  <a:pt x="271" y="150"/>
                  <a:pt x="269" y="150"/>
                  <a:pt x="267" y="150"/>
                </a:cubicBezTo>
                <a:cubicBezTo>
                  <a:pt x="267" y="163"/>
                  <a:pt x="267" y="163"/>
                  <a:pt x="267" y="163"/>
                </a:cubicBezTo>
                <a:cubicBezTo>
                  <a:pt x="267" y="163"/>
                  <a:pt x="267" y="163"/>
                  <a:pt x="267" y="163"/>
                </a:cubicBezTo>
                <a:cubicBezTo>
                  <a:pt x="267" y="172"/>
                  <a:pt x="267" y="172"/>
                  <a:pt x="267" y="172"/>
                </a:cubicBezTo>
                <a:cubicBezTo>
                  <a:pt x="267" y="186"/>
                  <a:pt x="264" y="201"/>
                  <a:pt x="258" y="214"/>
                </a:cubicBezTo>
                <a:cubicBezTo>
                  <a:pt x="268" y="220"/>
                  <a:pt x="298" y="239"/>
                  <a:pt x="303" y="268"/>
                </a:cubicBezTo>
                <a:cubicBezTo>
                  <a:pt x="305" y="285"/>
                  <a:pt x="299" y="302"/>
                  <a:pt x="283" y="319"/>
                </a:cubicBezTo>
                <a:cubicBezTo>
                  <a:pt x="304" y="345"/>
                  <a:pt x="315" y="378"/>
                  <a:pt x="315" y="412"/>
                </a:cubicBezTo>
                <a:close/>
                <a:moveTo>
                  <a:pt x="250" y="228"/>
                </a:moveTo>
                <a:cubicBezTo>
                  <a:pt x="247" y="234"/>
                  <a:pt x="242" y="239"/>
                  <a:pt x="237" y="244"/>
                </a:cubicBezTo>
                <a:cubicBezTo>
                  <a:pt x="229" y="252"/>
                  <a:pt x="220" y="258"/>
                  <a:pt x="211" y="263"/>
                </a:cubicBezTo>
                <a:cubicBezTo>
                  <a:pt x="208" y="288"/>
                  <a:pt x="187" y="308"/>
                  <a:pt x="162" y="308"/>
                </a:cubicBezTo>
                <a:cubicBezTo>
                  <a:pt x="171" y="308"/>
                  <a:pt x="171" y="308"/>
                  <a:pt x="171" y="308"/>
                </a:cubicBezTo>
                <a:cubicBezTo>
                  <a:pt x="171" y="340"/>
                  <a:pt x="171" y="340"/>
                  <a:pt x="171" y="340"/>
                </a:cubicBezTo>
                <a:cubicBezTo>
                  <a:pt x="199" y="316"/>
                  <a:pt x="256" y="309"/>
                  <a:pt x="272" y="308"/>
                </a:cubicBezTo>
                <a:cubicBezTo>
                  <a:pt x="284" y="295"/>
                  <a:pt x="289" y="283"/>
                  <a:pt x="287" y="270"/>
                </a:cubicBezTo>
                <a:cubicBezTo>
                  <a:pt x="283" y="249"/>
                  <a:pt x="259" y="233"/>
                  <a:pt x="250" y="228"/>
                </a:cubicBezTo>
                <a:close/>
                <a:moveTo>
                  <a:pt x="131" y="270"/>
                </a:moveTo>
                <a:cubicBezTo>
                  <a:pt x="136" y="283"/>
                  <a:pt x="148" y="292"/>
                  <a:pt x="162" y="292"/>
                </a:cubicBezTo>
                <a:cubicBezTo>
                  <a:pt x="176" y="292"/>
                  <a:pt x="188" y="283"/>
                  <a:pt x="192" y="271"/>
                </a:cubicBezTo>
                <a:cubicBezTo>
                  <a:pt x="183" y="273"/>
                  <a:pt x="173" y="275"/>
                  <a:pt x="163" y="275"/>
                </a:cubicBezTo>
                <a:cubicBezTo>
                  <a:pt x="152" y="275"/>
                  <a:pt x="141" y="273"/>
                  <a:pt x="131" y="270"/>
                </a:cubicBezTo>
                <a:close/>
                <a:moveTo>
                  <a:pt x="163" y="259"/>
                </a:moveTo>
                <a:cubicBezTo>
                  <a:pt x="187" y="259"/>
                  <a:pt x="209" y="250"/>
                  <a:pt x="226" y="233"/>
                </a:cubicBezTo>
                <a:cubicBezTo>
                  <a:pt x="242" y="216"/>
                  <a:pt x="251" y="195"/>
                  <a:pt x="251" y="172"/>
                </a:cubicBezTo>
                <a:cubicBezTo>
                  <a:pt x="251" y="155"/>
                  <a:pt x="251" y="155"/>
                  <a:pt x="251" y="155"/>
                </a:cubicBezTo>
                <a:cubicBezTo>
                  <a:pt x="251" y="155"/>
                  <a:pt x="251" y="155"/>
                  <a:pt x="251" y="155"/>
                </a:cubicBezTo>
                <a:cubicBezTo>
                  <a:pt x="251" y="154"/>
                  <a:pt x="251" y="154"/>
                  <a:pt x="251" y="154"/>
                </a:cubicBezTo>
                <a:cubicBezTo>
                  <a:pt x="223" y="159"/>
                  <a:pt x="194" y="160"/>
                  <a:pt x="168" y="160"/>
                </a:cubicBezTo>
                <a:cubicBezTo>
                  <a:pt x="130" y="160"/>
                  <a:pt x="97" y="157"/>
                  <a:pt x="77" y="153"/>
                </a:cubicBezTo>
                <a:cubicBezTo>
                  <a:pt x="76" y="156"/>
                  <a:pt x="75" y="158"/>
                  <a:pt x="74" y="160"/>
                </a:cubicBezTo>
                <a:cubicBezTo>
                  <a:pt x="74" y="171"/>
                  <a:pt x="74" y="171"/>
                  <a:pt x="74" y="171"/>
                </a:cubicBezTo>
                <a:cubicBezTo>
                  <a:pt x="74" y="219"/>
                  <a:pt x="114" y="259"/>
                  <a:pt x="163" y="259"/>
                </a:cubicBezTo>
                <a:close/>
                <a:moveTo>
                  <a:pt x="167" y="51"/>
                </a:moveTo>
                <a:cubicBezTo>
                  <a:pt x="152" y="53"/>
                  <a:pt x="144" y="65"/>
                  <a:pt x="140" y="75"/>
                </a:cubicBezTo>
                <a:cubicBezTo>
                  <a:pt x="166" y="74"/>
                  <a:pt x="196" y="74"/>
                  <a:pt x="227" y="78"/>
                </a:cubicBezTo>
                <a:cubicBezTo>
                  <a:pt x="211" y="62"/>
                  <a:pt x="190" y="52"/>
                  <a:pt x="167" y="51"/>
                </a:cubicBezTo>
                <a:close/>
                <a:moveTo>
                  <a:pt x="60" y="151"/>
                </a:moveTo>
                <a:cubicBezTo>
                  <a:pt x="58" y="150"/>
                  <a:pt x="57" y="150"/>
                  <a:pt x="56" y="150"/>
                </a:cubicBezTo>
                <a:cubicBezTo>
                  <a:pt x="56" y="152"/>
                  <a:pt x="57" y="154"/>
                  <a:pt x="58" y="156"/>
                </a:cubicBezTo>
                <a:cubicBezTo>
                  <a:pt x="58" y="155"/>
                  <a:pt x="58" y="155"/>
                  <a:pt x="58" y="155"/>
                </a:cubicBezTo>
                <a:cubicBezTo>
                  <a:pt x="59" y="155"/>
                  <a:pt x="59" y="155"/>
                  <a:pt x="59" y="155"/>
                </a:cubicBezTo>
                <a:cubicBezTo>
                  <a:pt x="60" y="154"/>
                  <a:pt x="60" y="152"/>
                  <a:pt x="60" y="151"/>
                </a:cubicBezTo>
                <a:close/>
                <a:moveTo>
                  <a:pt x="123" y="76"/>
                </a:moveTo>
                <a:cubicBezTo>
                  <a:pt x="130" y="54"/>
                  <a:pt x="143" y="40"/>
                  <a:pt x="160" y="35"/>
                </a:cubicBezTo>
                <a:cubicBezTo>
                  <a:pt x="142" y="24"/>
                  <a:pt x="114" y="18"/>
                  <a:pt x="89" y="23"/>
                </a:cubicBezTo>
                <a:cubicBezTo>
                  <a:pt x="76" y="25"/>
                  <a:pt x="66" y="37"/>
                  <a:pt x="66" y="50"/>
                </a:cubicBezTo>
                <a:cubicBezTo>
                  <a:pt x="66" y="56"/>
                  <a:pt x="66" y="56"/>
                  <a:pt x="66" y="56"/>
                </a:cubicBezTo>
                <a:cubicBezTo>
                  <a:pt x="61" y="58"/>
                  <a:pt x="61" y="58"/>
                  <a:pt x="61" y="58"/>
                </a:cubicBezTo>
                <a:cubicBezTo>
                  <a:pt x="36" y="67"/>
                  <a:pt x="27" y="85"/>
                  <a:pt x="20" y="123"/>
                </a:cubicBezTo>
                <a:cubicBezTo>
                  <a:pt x="47" y="123"/>
                  <a:pt x="47" y="123"/>
                  <a:pt x="47" y="123"/>
                </a:cubicBezTo>
                <a:cubicBezTo>
                  <a:pt x="47" y="87"/>
                  <a:pt x="47" y="87"/>
                  <a:pt x="47" y="87"/>
                </a:cubicBezTo>
                <a:cubicBezTo>
                  <a:pt x="53" y="86"/>
                  <a:pt x="53" y="86"/>
                  <a:pt x="53" y="86"/>
                </a:cubicBezTo>
                <a:cubicBezTo>
                  <a:pt x="56" y="85"/>
                  <a:pt x="83" y="79"/>
                  <a:pt x="123" y="76"/>
                </a:cubicBezTo>
                <a:close/>
                <a:moveTo>
                  <a:pt x="262" y="135"/>
                </a:moveTo>
                <a:cubicBezTo>
                  <a:pt x="262" y="100"/>
                  <a:pt x="262" y="100"/>
                  <a:pt x="262" y="100"/>
                </a:cubicBezTo>
                <a:cubicBezTo>
                  <a:pt x="178" y="82"/>
                  <a:pt x="87" y="96"/>
                  <a:pt x="63" y="100"/>
                </a:cubicBezTo>
                <a:cubicBezTo>
                  <a:pt x="63" y="135"/>
                  <a:pt x="63" y="135"/>
                  <a:pt x="63" y="135"/>
                </a:cubicBezTo>
                <a:cubicBezTo>
                  <a:pt x="87" y="139"/>
                  <a:pt x="178" y="153"/>
                  <a:pt x="262" y="135"/>
                </a:cubicBezTo>
                <a:close/>
                <a:moveTo>
                  <a:pt x="54" y="308"/>
                </a:moveTo>
                <a:cubicBezTo>
                  <a:pt x="70" y="309"/>
                  <a:pt x="126" y="316"/>
                  <a:pt x="155" y="340"/>
                </a:cubicBezTo>
                <a:cubicBezTo>
                  <a:pt x="155" y="308"/>
                  <a:pt x="155" y="308"/>
                  <a:pt x="155" y="308"/>
                </a:cubicBezTo>
                <a:cubicBezTo>
                  <a:pt x="162" y="308"/>
                  <a:pt x="162" y="308"/>
                  <a:pt x="162" y="308"/>
                </a:cubicBezTo>
                <a:cubicBezTo>
                  <a:pt x="136" y="308"/>
                  <a:pt x="115" y="288"/>
                  <a:pt x="113" y="263"/>
                </a:cubicBezTo>
                <a:cubicBezTo>
                  <a:pt x="98" y="254"/>
                  <a:pt x="85" y="242"/>
                  <a:pt x="75" y="228"/>
                </a:cubicBezTo>
                <a:cubicBezTo>
                  <a:pt x="67" y="232"/>
                  <a:pt x="42" y="248"/>
                  <a:pt x="39" y="270"/>
                </a:cubicBezTo>
                <a:cubicBezTo>
                  <a:pt x="37" y="283"/>
                  <a:pt x="42" y="295"/>
                  <a:pt x="54" y="308"/>
                </a:cubicBezTo>
                <a:close/>
                <a:moveTo>
                  <a:pt x="111" y="427"/>
                </a:moveTo>
                <a:cubicBezTo>
                  <a:pt x="144" y="427"/>
                  <a:pt x="144" y="427"/>
                  <a:pt x="144" y="427"/>
                </a:cubicBezTo>
                <a:cubicBezTo>
                  <a:pt x="152" y="435"/>
                  <a:pt x="152" y="435"/>
                  <a:pt x="152" y="435"/>
                </a:cubicBezTo>
                <a:cubicBezTo>
                  <a:pt x="155" y="435"/>
                  <a:pt x="155" y="435"/>
                  <a:pt x="155" y="435"/>
                </a:cubicBezTo>
                <a:cubicBezTo>
                  <a:pt x="155" y="372"/>
                  <a:pt x="155" y="372"/>
                  <a:pt x="155" y="372"/>
                </a:cubicBezTo>
                <a:cubicBezTo>
                  <a:pt x="155" y="360"/>
                  <a:pt x="145" y="351"/>
                  <a:pt x="131" y="344"/>
                </a:cubicBezTo>
                <a:cubicBezTo>
                  <a:pt x="131" y="412"/>
                  <a:pt x="131" y="412"/>
                  <a:pt x="131" y="412"/>
                </a:cubicBezTo>
                <a:cubicBezTo>
                  <a:pt x="114" y="412"/>
                  <a:pt x="114" y="412"/>
                  <a:pt x="114" y="412"/>
                </a:cubicBezTo>
                <a:cubicBezTo>
                  <a:pt x="114" y="337"/>
                  <a:pt x="114" y="337"/>
                  <a:pt x="114" y="337"/>
                </a:cubicBezTo>
                <a:cubicBezTo>
                  <a:pt x="95" y="330"/>
                  <a:pt x="73" y="326"/>
                  <a:pt x="58" y="325"/>
                </a:cubicBezTo>
                <a:cubicBezTo>
                  <a:pt x="37" y="349"/>
                  <a:pt x="26" y="380"/>
                  <a:pt x="26" y="412"/>
                </a:cubicBezTo>
                <a:cubicBezTo>
                  <a:pt x="26" y="435"/>
                  <a:pt x="26" y="435"/>
                  <a:pt x="26" y="435"/>
                </a:cubicBezTo>
                <a:cubicBezTo>
                  <a:pt x="26" y="501"/>
                  <a:pt x="26" y="501"/>
                  <a:pt x="26" y="501"/>
                </a:cubicBezTo>
                <a:cubicBezTo>
                  <a:pt x="26" y="515"/>
                  <a:pt x="26" y="515"/>
                  <a:pt x="26" y="515"/>
                </a:cubicBezTo>
                <a:cubicBezTo>
                  <a:pt x="86" y="497"/>
                  <a:pt x="86" y="497"/>
                  <a:pt x="86" y="497"/>
                </a:cubicBezTo>
                <a:cubicBezTo>
                  <a:pt x="86" y="492"/>
                  <a:pt x="87" y="487"/>
                  <a:pt x="88" y="482"/>
                </a:cubicBezTo>
                <a:lnTo>
                  <a:pt x="111" y="427"/>
                </a:lnTo>
                <a:close/>
                <a:moveTo>
                  <a:pt x="214" y="488"/>
                </a:moveTo>
                <a:cubicBezTo>
                  <a:pt x="196" y="443"/>
                  <a:pt x="196" y="443"/>
                  <a:pt x="196" y="443"/>
                </a:cubicBezTo>
                <a:cubicBezTo>
                  <a:pt x="180" y="443"/>
                  <a:pt x="180" y="443"/>
                  <a:pt x="180" y="443"/>
                </a:cubicBezTo>
                <a:cubicBezTo>
                  <a:pt x="172" y="451"/>
                  <a:pt x="172" y="451"/>
                  <a:pt x="172" y="451"/>
                </a:cubicBezTo>
                <a:cubicBezTo>
                  <a:pt x="145" y="451"/>
                  <a:pt x="145" y="451"/>
                  <a:pt x="145" y="451"/>
                </a:cubicBezTo>
                <a:cubicBezTo>
                  <a:pt x="137" y="443"/>
                  <a:pt x="137" y="443"/>
                  <a:pt x="137" y="443"/>
                </a:cubicBezTo>
                <a:cubicBezTo>
                  <a:pt x="122" y="443"/>
                  <a:pt x="122" y="443"/>
                  <a:pt x="122" y="443"/>
                </a:cubicBezTo>
                <a:cubicBezTo>
                  <a:pt x="103" y="488"/>
                  <a:pt x="103" y="488"/>
                  <a:pt x="103" y="488"/>
                </a:cubicBezTo>
                <a:cubicBezTo>
                  <a:pt x="102" y="493"/>
                  <a:pt x="102" y="497"/>
                  <a:pt x="105" y="501"/>
                </a:cubicBezTo>
                <a:cubicBezTo>
                  <a:pt x="107" y="504"/>
                  <a:pt x="110" y="506"/>
                  <a:pt x="113" y="507"/>
                </a:cubicBezTo>
                <a:cubicBezTo>
                  <a:pt x="137" y="483"/>
                  <a:pt x="137" y="483"/>
                  <a:pt x="137" y="483"/>
                </a:cubicBezTo>
                <a:cubicBezTo>
                  <a:pt x="180" y="483"/>
                  <a:pt x="180" y="483"/>
                  <a:pt x="180" y="483"/>
                </a:cubicBezTo>
                <a:cubicBezTo>
                  <a:pt x="204" y="507"/>
                  <a:pt x="204" y="507"/>
                  <a:pt x="204" y="507"/>
                </a:cubicBezTo>
                <a:cubicBezTo>
                  <a:pt x="208" y="506"/>
                  <a:pt x="211" y="504"/>
                  <a:pt x="213" y="501"/>
                </a:cubicBezTo>
                <a:cubicBezTo>
                  <a:pt x="215" y="497"/>
                  <a:pt x="216" y="493"/>
                  <a:pt x="214" y="488"/>
                </a:cubicBezTo>
                <a:close/>
                <a:moveTo>
                  <a:pt x="299" y="412"/>
                </a:moveTo>
                <a:cubicBezTo>
                  <a:pt x="299" y="380"/>
                  <a:pt x="288" y="349"/>
                  <a:pt x="267" y="325"/>
                </a:cubicBezTo>
                <a:cubicBezTo>
                  <a:pt x="252" y="326"/>
                  <a:pt x="230" y="330"/>
                  <a:pt x="211" y="337"/>
                </a:cubicBezTo>
                <a:cubicBezTo>
                  <a:pt x="211" y="412"/>
                  <a:pt x="211" y="412"/>
                  <a:pt x="211" y="412"/>
                </a:cubicBezTo>
                <a:cubicBezTo>
                  <a:pt x="195" y="412"/>
                  <a:pt x="195" y="412"/>
                  <a:pt x="195" y="412"/>
                </a:cubicBezTo>
                <a:cubicBezTo>
                  <a:pt x="195" y="344"/>
                  <a:pt x="195" y="344"/>
                  <a:pt x="195" y="344"/>
                </a:cubicBezTo>
                <a:cubicBezTo>
                  <a:pt x="181" y="351"/>
                  <a:pt x="171" y="360"/>
                  <a:pt x="171" y="372"/>
                </a:cubicBezTo>
                <a:cubicBezTo>
                  <a:pt x="171" y="430"/>
                  <a:pt x="171" y="430"/>
                  <a:pt x="171" y="430"/>
                </a:cubicBezTo>
                <a:cubicBezTo>
                  <a:pt x="174" y="427"/>
                  <a:pt x="174" y="427"/>
                  <a:pt x="174" y="427"/>
                </a:cubicBezTo>
                <a:cubicBezTo>
                  <a:pt x="207" y="427"/>
                  <a:pt x="207" y="427"/>
                  <a:pt x="207" y="427"/>
                </a:cubicBezTo>
                <a:cubicBezTo>
                  <a:pt x="229" y="482"/>
                  <a:pt x="229" y="482"/>
                  <a:pt x="229" y="482"/>
                </a:cubicBezTo>
                <a:cubicBezTo>
                  <a:pt x="231" y="486"/>
                  <a:pt x="231" y="490"/>
                  <a:pt x="231" y="494"/>
                </a:cubicBezTo>
                <a:cubicBezTo>
                  <a:pt x="299" y="515"/>
                  <a:pt x="299" y="515"/>
                  <a:pt x="299" y="515"/>
                </a:cubicBezTo>
                <a:cubicBezTo>
                  <a:pt x="299" y="501"/>
                  <a:pt x="299" y="501"/>
                  <a:pt x="299" y="501"/>
                </a:cubicBezTo>
                <a:cubicBezTo>
                  <a:pt x="299" y="435"/>
                  <a:pt x="299" y="435"/>
                  <a:pt x="299" y="435"/>
                </a:cubicBezTo>
                <a:lnTo>
                  <a:pt x="299" y="412"/>
                </a:lnTo>
                <a:close/>
                <a:moveTo>
                  <a:pt x="161" y="99"/>
                </a:moveTo>
                <a:cubicBezTo>
                  <a:pt x="158" y="99"/>
                  <a:pt x="155" y="101"/>
                  <a:pt x="155" y="105"/>
                </a:cubicBezTo>
                <a:cubicBezTo>
                  <a:pt x="155" y="108"/>
                  <a:pt x="158" y="111"/>
                  <a:pt x="161" y="111"/>
                </a:cubicBezTo>
                <a:cubicBezTo>
                  <a:pt x="164" y="111"/>
                  <a:pt x="167" y="108"/>
                  <a:pt x="167" y="105"/>
                </a:cubicBezTo>
                <a:cubicBezTo>
                  <a:pt x="167" y="101"/>
                  <a:pt x="164" y="99"/>
                  <a:pt x="161"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39">
            <a:extLst>
              <a:ext uri="{FF2B5EF4-FFF2-40B4-BE49-F238E27FC236}">
                <a16:creationId xmlns:a16="http://schemas.microsoft.com/office/drawing/2014/main" id="{E843EF63-4BE3-445A-97B7-0CB1A068D8EA}"/>
              </a:ext>
              <a:ext uri="{C183D7F6-B498-43B3-948B-1728B52AA6E4}">
                <adec:decorative xmlns:adec="http://schemas.microsoft.com/office/drawing/2017/decorative" val="1"/>
              </a:ext>
            </a:extLst>
          </p:cNvPr>
          <p:cNvSpPr>
            <a:spLocks noChangeAspect="1" noEditPoints="1"/>
          </p:cNvSpPr>
          <p:nvPr/>
        </p:nvSpPr>
        <p:spPr bwMode="auto">
          <a:xfrm flipH="1">
            <a:off x="10415352" y="5696211"/>
            <a:ext cx="367007" cy="905551"/>
          </a:xfrm>
          <a:custGeom>
            <a:avLst/>
            <a:gdLst>
              <a:gd name="T0" fmla="*/ 130 w 315"/>
              <a:gd name="T1" fmla="*/ 203 h 775"/>
              <a:gd name="T2" fmla="*/ 314 w 315"/>
              <a:gd name="T3" fmla="*/ 437 h 775"/>
              <a:gd name="T4" fmla="*/ 228 w 315"/>
              <a:gd name="T5" fmla="*/ 432 h 775"/>
              <a:gd name="T6" fmla="*/ 176 w 315"/>
              <a:gd name="T7" fmla="*/ 421 h 775"/>
              <a:gd name="T8" fmla="*/ 118 w 315"/>
              <a:gd name="T9" fmla="*/ 445 h 775"/>
              <a:gd name="T10" fmla="*/ 25 w 315"/>
              <a:gd name="T11" fmla="*/ 437 h 775"/>
              <a:gd name="T12" fmla="*/ 59 w 315"/>
              <a:gd name="T13" fmla="*/ 292 h 775"/>
              <a:gd name="T14" fmla="*/ 8 w 315"/>
              <a:gd name="T15" fmla="*/ 260 h 775"/>
              <a:gd name="T16" fmla="*/ 72 w 315"/>
              <a:gd name="T17" fmla="*/ 38 h 775"/>
              <a:gd name="T18" fmla="*/ 292 w 315"/>
              <a:gd name="T19" fmla="*/ 242 h 775"/>
              <a:gd name="T20" fmla="*/ 79 w 315"/>
              <a:gd name="T21" fmla="*/ 276 h 775"/>
              <a:gd name="T22" fmla="*/ 56 w 315"/>
              <a:gd name="T23" fmla="*/ 139 h 775"/>
              <a:gd name="T24" fmla="*/ 161 w 315"/>
              <a:gd name="T25" fmla="*/ 107 h 775"/>
              <a:gd name="T26" fmla="*/ 266 w 315"/>
              <a:gd name="T27" fmla="*/ 139 h 775"/>
              <a:gd name="T28" fmla="*/ 243 w 315"/>
              <a:gd name="T29" fmla="*/ 276 h 775"/>
              <a:gd name="T30" fmla="*/ 167 w 315"/>
              <a:gd name="T31" fmla="*/ 18 h 775"/>
              <a:gd name="T32" fmla="*/ 48 w 315"/>
              <a:gd name="T33" fmla="*/ 235 h 775"/>
              <a:gd name="T34" fmla="*/ 79 w 315"/>
              <a:gd name="T35" fmla="*/ 276 h 775"/>
              <a:gd name="T36" fmla="*/ 176 w 315"/>
              <a:gd name="T37" fmla="*/ 124 h 775"/>
              <a:gd name="T38" fmla="*/ 72 w 315"/>
              <a:gd name="T39" fmla="*/ 163 h 775"/>
              <a:gd name="T40" fmla="*/ 250 w 315"/>
              <a:gd name="T41" fmla="*/ 155 h 775"/>
              <a:gd name="T42" fmla="*/ 161 w 315"/>
              <a:gd name="T43" fmla="*/ 300 h 775"/>
              <a:gd name="T44" fmla="*/ 129 w 315"/>
              <a:gd name="T45" fmla="*/ 272 h 775"/>
              <a:gd name="T46" fmla="*/ 183 w 315"/>
              <a:gd name="T47" fmla="*/ 364 h 775"/>
              <a:gd name="T48" fmla="*/ 139 w 315"/>
              <a:gd name="T49" fmla="*/ 364 h 775"/>
              <a:gd name="T50" fmla="*/ 107 w 315"/>
              <a:gd name="T51" fmla="*/ 423 h 775"/>
              <a:gd name="T52" fmla="*/ 183 w 315"/>
              <a:gd name="T53" fmla="*/ 405 h 775"/>
              <a:gd name="T54" fmla="*/ 216 w 315"/>
              <a:gd name="T55" fmla="*/ 410 h 775"/>
              <a:gd name="T56" fmla="*/ 161 w 315"/>
              <a:gd name="T57" fmla="*/ 316 h 775"/>
              <a:gd name="T58" fmla="*/ 24 w 315"/>
              <a:gd name="T59" fmla="*/ 420 h 775"/>
              <a:gd name="T60" fmla="*/ 146 w 315"/>
              <a:gd name="T61" fmla="*/ 348 h 775"/>
              <a:gd name="T62" fmla="*/ 176 w 315"/>
              <a:gd name="T63" fmla="*/ 348 h 775"/>
              <a:gd name="T64" fmla="*/ 298 w 315"/>
              <a:gd name="T65" fmla="*/ 420 h 775"/>
              <a:gd name="T66" fmla="*/ 290 w 315"/>
              <a:gd name="T67" fmla="*/ 630 h 775"/>
              <a:gd name="T68" fmla="*/ 258 w 315"/>
              <a:gd name="T69" fmla="*/ 775 h 775"/>
              <a:gd name="T70" fmla="*/ 65 w 315"/>
              <a:gd name="T71" fmla="*/ 775 h 775"/>
              <a:gd name="T72" fmla="*/ 33 w 315"/>
              <a:gd name="T73" fmla="*/ 630 h 775"/>
              <a:gd name="T74" fmla="*/ 49 w 315"/>
              <a:gd name="T75" fmla="*/ 469 h 775"/>
              <a:gd name="T76" fmla="*/ 72 w 315"/>
              <a:gd name="T77" fmla="*/ 533 h 775"/>
              <a:gd name="T78" fmla="*/ 89 w 315"/>
              <a:gd name="T79" fmla="*/ 533 h 775"/>
              <a:gd name="T80" fmla="*/ 250 w 315"/>
              <a:gd name="T81" fmla="*/ 453 h 775"/>
              <a:gd name="T82" fmla="*/ 258 w 315"/>
              <a:gd name="T83" fmla="*/ 469 h 775"/>
              <a:gd name="T84" fmla="*/ 290 w 315"/>
              <a:gd name="T85" fmla="*/ 614 h 775"/>
              <a:gd name="T86" fmla="*/ 258 w 315"/>
              <a:gd name="T87" fmla="*/ 574 h 775"/>
              <a:gd name="T88" fmla="*/ 77 w 315"/>
              <a:gd name="T89" fmla="*/ 719 h 775"/>
              <a:gd name="T90" fmla="*/ 77 w 315"/>
              <a:gd name="T91" fmla="*/ 634 h 775"/>
              <a:gd name="T92" fmla="*/ 65 w 315"/>
              <a:gd name="T93" fmla="*/ 590 h 775"/>
              <a:gd name="T94" fmla="*/ 141 w 315"/>
              <a:gd name="T95" fmla="*/ 650 h 775"/>
              <a:gd name="T96" fmla="*/ 117 w 315"/>
              <a:gd name="T97" fmla="*/ 678 h 775"/>
              <a:gd name="T98" fmla="*/ 141 w 315"/>
              <a:gd name="T99" fmla="*/ 719 h 775"/>
              <a:gd name="T100" fmla="*/ 141 w 315"/>
              <a:gd name="T101" fmla="*/ 719 h 775"/>
              <a:gd name="T102" fmla="*/ 202 w 315"/>
              <a:gd name="T103" fmla="*/ 634 h 775"/>
              <a:gd name="T104" fmla="*/ 121 w 315"/>
              <a:gd name="T105" fmla="*/ 634 h 775"/>
              <a:gd name="T106" fmla="*/ 157 w 315"/>
              <a:gd name="T107" fmla="*/ 715 h 775"/>
              <a:gd name="T108" fmla="*/ 230 w 315"/>
              <a:gd name="T109" fmla="*/ 650 h 775"/>
              <a:gd name="T110" fmla="*/ 206 w 315"/>
              <a:gd name="T111" fmla="*/ 678 h 775"/>
              <a:gd name="T112" fmla="*/ 230 w 315"/>
              <a:gd name="T113" fmla="*/ 719 h 775"/>
              <a:gd name="T114" fmla="*/ 230 w 315"/>
              <a:gd name="T115" fmla="*/ 719 h 775"/>
              <a:gd name="T116" fmla="*/ 218 w 315"/>
              <a:gd name="T117" fmla="*/ 590 h 775"/>
              <a:gd name="T118" fmla="*/ 246 w 315"/>
              <a:gd name="T119" fmla="*/ 719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 h="775">
                <a:moveTo>
                  <a:pt x="192" y="203"/>
                </a:moveTo>
                <a:cubicBezTo>
                  <a:pt x="188" y="217"/>
                  <a:pt x="176" y="227"/>
                  <a:pt x="161" y="227"/>
                </a:cubicBezTo>
                <a:cubicBezTo>
                  <a:pt x="146" y="227"/>
                  <a:pt x="133" y="217"/>
                  <a:pt x="130" y="203"/>
                </a:cubicBezTo>
                <a:lnTo>
                  <a:pt x="192" y="203"/>
                </a:lnTo>
                <a:close/>
                <a:moveTo>
                  <a:pt x="315" y="405"/>
                </a:moveTo>
                <a:cubicBezTo>
                  <a:pt x="314" y="437"/>
                  <a:pt x="314" y="437"/>
                  <a:pt x="314" y="437"/>
                </a:cubicBezTo>
                <a:cubicBezTo>
                  <a:pt x="297" y="437"/>
                  <a:pt x="297" y="437"/>
                  <a:pt x="297" y="437"/>
                </a:cubicBezTo>
                <a:cubicBezTo>
                  <a:pt x="233" y="416"/>
                  <a:pt x="233" y="416"/>
                  <a:pt x="233" y="416"/>
                </a:cubicBezTo>
                <a:cubicBezTo>
                  <a:pt x="233" y="421"/>
                  <a:pt x="232" y="427"/>
                  <a:pt x="228" y="432"/>
                </a:cubicBezTo>
                <a:cubicBezTo>
                  <a:pt x="223" y="440"/>
                  <a:pt x="213" y="445"/>
                  <a:pt x="204" y="445"/>
                </a:cubicBezTo>
                <a:cubicBezTo>
                  <a:pt x="200" y="445"/>
                  <a:pt x="200" y="445"/>
                  <a:pt x="200" y="445"/>
                </a:cubicBezTo>
                <a:cubicBezTo>
                  <a:pt x="176" y="421"/>
                  <a:pt x="176" y="421"/>
                  <a:pt x="176" y="421"/>
                </a:cubicBezTo>
                <a:cubicBezTo>
                  <a:pt x="146" y="421"/>
                  <a:pt x="146" y="421"/>
                  <a:pt x="146" y="421"/>
                </a:cubicBezTo>
                <a:cubicBezTo>
                  <a:pt x="122" y="445"/>
                  <a:pt x="122" y="445"/>
                  <a:pt x="122" y="445"/>
                </a:cubicBezTo>
                <a:cubicBezTo>
                  <a:pt x="118" y="445"/>
                  <a:pt x="118" y="445"/>
                  <a:pt x="118" y="445"/>
                </a:cubicBezTo>
                <a:cubicBezTo>
                  <a:pt x="108" y="445"/>
                  <a:pt x="99" y="440"/>
                  <a:pt x="94" y="432"/>
                </a:cubicBezTo>
                <a:cubicBezTo>
                  <a:pt x="90" y="427"/>
                  <a:pt x="89" y="421"/>
                  <a:pt x="89" y="416"/>
                </a:cubicBezTo>
                <a:cubicBezTo>
                  <a:pt x="25" y="437"/>
                  <a:pt x="25" y="437"/>
                  <a:pt x="25" y="437"/>
                </a:cubicBezTo>
                <a:cubicBezTo>
                  <a:pt x="8" y="437"/>
                  <a:pt x="8" y="437"/>
                  <a:pt x="8" y="437"/>
                </a:cubicBezTo>
                <a:cubicBezTo>
                  <a:pt x="9" y="404"/>
                  <a:pt x="9" y="404"/>
                  <a:pt x="9" y="404"/>
                </a:cubicBezTo>
                <a:cubicBezTo>
                  <a:pt x="9" y="360"/>
                  <a:pt x="28" y="320"/>
                  <a:pt x="59" y="292"/>
                </a:cubicBezTo>
                <a:cubicBezTo>
                  <a:pt x="0" y="292"/>
                  <a:pt x="0" y="292"/>
                  <a:pt x="0" y="292"/>
                </a:cubicBezTo>
                <a:cubicBezTo>
                  <a:pt x="0" y="260"/>
                  <a:pt x="0" y="260"/>
                  <a:pt x="0" y="260"/>
                </a:cubicBezTo>
                <a:cubicBezTo>
                  <a:pt x="8" y="260"/>
                  <a:pt x="8" y="260"/>
                  <a:pt x="8" y="260"/>
                </a:cubicBezTo>
                <a:cubicBezTo>
                  <a:pt x="21" y="260"/>
                  <a:pt x="32" y="249"/>
                  <a:pt x="32" y="235"/>
                </a:cubicBezTo>
                <a:cubicBezTo>
                  <a:pt x="32" y="132"/>
                  <a:pt x="32" y="132"/>
                  <a:pt x="32" y="132"/>
                </a:cubicBezTo>
                <a:cubicBezTo>
                  <a:pt x="32" y="96"/>
                  <a:pt x="46" y="63"/>
                  <a:pt x="72" y="38"/>
                </a:cubicBezTo>
                <a:cubicBezTo>
                  <a:pt x="98" y="13"/>
                  <a:pt x="132" y="0"/>
                  <a:pt x="168" y="2"/>
                </a:cubicBezTo>
                <a:cubicBezTo>
                  <a:pt x="237" y="5"/>
                  <a:pt x="292" y="64"/>
                  <a:pt x="292" y="135"/>
                </a:cubicBezTo>
                <a:cubicBezTo>
                  <a:pt x="292" y="242"/>
                  <a:pt x="292" y="242"/>
                  <a:pt x="292" y="242"/>
                </a:cubicBezTo>
                <a:cubicBezTo>
                  <a:pt x="292" y="263"/>
                  <a:pt x="279" y="281"/>
                  <a:pt x="261" y="288"/>
                </a:cubicBezTo>
                <a:cubicBezTo>
                  <a:pt x="294" y="316"/>
                  <a:pt x="315" y="358"/>
                  <a:pt x="315" y="405"/>
                </a:cubicBezTo>
                <a:close/>
                <a:moveTo>
                  <a:pt x="79" y="276"/>
                </a:moveTo>
                <a:cubicBezTo>
                  <a:pt x="91" y="268"/>
                  <a:pt x="104" y="262"/>
                  <a:pt x="118" y="258"/>
                </a:cubicBezTo>
                <a:cubicBezTo>
                  <a:pt x="81" y="242"/>
                  <a:pt x="56" y="205"/>
                  <a:pt x="56" y="163"/>
                </a:cubicBezTo>
                <a:cubicBezTo>
                  <a:pt x="56" y="139"/>
                  <a:pt x="56" y="139"/>
                  <a:pt x="56" y="139"/>
                </a:cubicBezTo>
                <a:cubicBezTo>
                  <a:pt x="137" y="139"/>
                  <a:pt x="137" y="139"/>
                  <a:pt x="137" y="139"/>
                </a:cubicBezTo>
                <a:cubicBezTo>
                  <a:pt x="150" y="139"/>
                  <a:pt x="161" y="128"/>
                  <a:pt x="161" y="115"/>
                </a:cubicBezTo>
                <a:cubicBezTo>
                  <a:pt x="161" y="107"/>
                  <a:pt x="161" y="107"/>
                  <a:pt x="161" y="107"/>
                </a:cubicBezTo>
                <a:cubicBezTo>
                  <a:pt x="169" y="107"/>
                  <a:pt x="169" y="107"/>
                  <a:pt x="169" y="107"/>
                </a:cubicBezTo>
                <a:cubicBezTo>
                  <a:pt x="187" y="107"/>
                  <a:pt x="201" y="121"/>
                  <a:pt x="201" y="139"/>
                </a:cubicBezTo>
                <a:cubicBezTo>
                  <a:pt x="266" y="139"/>
                  <a:pt x="266" y="139"/>
                  <a:pt x="266" y="139"/>
                </a:cubicBezTo>
                <a:cubicBezTo>
                  <a:pt x="266" y="163"/>
                  <a:pt x="266" y="163"/>
                  <a:pt x="266" y="163"/>
                </a:cubicBezTo>
                <a:cubicBezTo>
                  <a:pt x="266" y="205"/>
                  <a:pt x="241" y="241"/>
                  <a:pt x="205" y="258"/>
                </a:cubicBezTo>
                <a:cubicBezTo>
                  <a:pt x="219" y="262"/>
                  <a:pt x="232" y="268"/>
                  <a:pt x="243" y="276"/>
                </a:cubicBezTo>
                <a:cubicBezTo>
                  <a:pt x="261" y="275"/>
                  <a:pt x="276" y="260"/>
                  <a:pt x="276" y="242"/>
                </a:cubicBezTo>
                <a:cubicBezTo>
                  <a:pt x="276" y="135"/>
                  <a:pt x="276" y="135"/>
                  <a:pt x="276" y="135"/>
                </a:cubicBezTo>
                <a:cubicBezTo>
                  <a:pt x="276" y="72"/>
                  <a:pt x="228" y="21"/>
                  <a:pt x="167" y="18"/>
                </a:cubicBezTo>
                <a:cubicBezTo>
                  <a:pt x="136" y="17"/>
                  <a:pt x="106" y="28"/>
                  <a:pt x="83" y="50"/>
                </a:cubicBezTo>
                <a:cubicBezTo>
                  <a:pt x="61" y="71"/>
                  <a:pt x="48" y="100"/>
                  <a:pt x="48" y="132"/>
                </a:cubicBezTo>
                <a:cubicBezTo>
                  <a:pt x="48" y="235"/>
                  <a:pt x="48" y="235"/>
                  <a:pt x="48" y="235"/>
                </a:cubicBezTo>
                <a:cubicBezTo>
                  <a:pt x="48" y="255"/>
                  <a:pt x="34" y="271"/>
                  <a:pt x="16" y="275"/>
                </a:cubicBezTo>
                <a:cubicBezTo>
                  <a:pt x="16" y="276"/>
                  <a:pt x="16" y="276"/>
                  <a:pt x="16" y="276"/>
                </a:cubicBezTo>
                <a:lnTo>
                  <a:pt x="79" y="276"/>
                </a:lnTo>
                <a:close/>
                <a:moveTo>
                  <a:pt x="185" y="155"/>
                </a:moveTo>
                <a:cubicBezTo>
                  <a:pt x="185" y="139"/>
                  <a:pt x="185" y="139"/>
                  <a:pt x="185" y="139"/>
                </a:cubicBezTo>
                <a:cubicBezTo>
                  <a:pt x="185" y="132"/>
                  <a:pt x="181" y="127"/>
                  <a:pt x="176" y="124"/>
                </a:cubicBezTo>
                <a:cubicBezTo>
                  <a:pt x="172" y="142"/>
                  <a:pt x="156" y="155"/>
                  <a:pt x="137" y="155"/>
                </a:cubicBezTo>
                <a:cubicBezTo>
                  <a:pt x="72" y="155"/>
                  <a:pt x="72" y="155"/>
                  <a:pt x="72" y="155"/>
                </a:cubicBezTo>
                <a:cubicBezTo>
                  <a:pt x="72" y="163"/>
                  <a:pt x="72" y="163"/>
                  <a:pt x="72" y="163"/>
                </a:cubicBezTo>
                <a:cubicBezTo>
                  <a:pt x="72" y="212"/>
                  <a:pt x="112" y="252"/>
                  <a:pt x="161" y="252"/>
                </a:cubicBezTo>
                <a:cubicBezTo>
                  <a:pt x="210" y="252"/>
                  <a:pt x="250" y="212"/>
                  <a:pt x="250" y="163"/>
                </a:cubicBezTo>
                <a:cubicBezTo>
                  <a:pt x="250" y="155"/>
                  <a:pt x="250" y="155"/>
                  <a:pt x="250" y="155"/>
                </a:cubicBezTo>
                <a:lnTo>
                  <a:pt x="185" y="155"/>
                </a:lnTo>
                <a:close/>
                <a:moveTo>
                  <a:pt x="129" y="272"/>
                </a:moveTo>
                <a:cubicBezTo>
                  <a:pt x="131" y="288"/>
                  <a:pt x="145" y="300"/>
                  <a:pt x="161" y="300"/>
                </a:cubicBezTo>
                <a:cubicBezTo>
                  <a:pt x="178" y="300"/>
                  <a:pt x="191" y="288"/>
                  <a:pt x="193" y="272"/>
                </a:cubicBezTo>
                <a:cubicBezTo>
                  <a:pt x="183" y="269"/>
                  <a:pt x="173" y="268"/>
                  <a:pt x="162" y="268"/>
                </a:cubicBezTo>
                <a:cubicBezTo>
                  <a:pt x="150" y="268"/>
                  <a:pt x="139" y="269"/>
                  <a:pt x="129" y="272"/>
                </a:cubicBezTo>
                <a:close/>
                <a:moveTo>
                  <a:pt x="216" y="410"/>
                </a:moveTo>
                <a:cubicBezTo>
                  <a:pt x="198" y="364"/>
                  <a:pt x="198" y="364"/>
                  <a:pt x="198" y="364"/>
                </a:cubicBezTo>
                <a:cubicBezTo>
                  <a:pt x="183" y="364"/>
                  <a:pt x="183" y="364"/>
                  <a:pt x="183" y="364"/>
                </a:cubicBezTo>
                <a:cubicBezTo>
                  <a:pt x="175" y="372"/>
                  <a:pt x="175" y="372"/>
                  <a:pt x="175" y="372"/>
                </a:cubicBezTo>
                <a:cubicBezTo>
                  <a:pt x="147" y="372"/>
                  <a:pt x="147" y="372"/>
                  <a:pt x="147" y="372"/>
                </a:cubicBezTo>
                <a:cubicBezTo>
                  <a:pt x="139" y="364"/>
                  <a:pt x="139" y="364"/>
                  <a:pt x="139" y="364"/>
                </a:cubicBezTo>
                <a:cubicBezTo>
                  <a:pt x="124" y="364"/>
                  <a:pt x="124" y="364"/>
                  <a:pt x="124" y="364"/>
                </a:cubicBezTo>
                <a:cubicBezTo>
                  <a:pt x="106" y="410"/>
                  <a:pt x="106" y="410"/>
                  <a:pt x="106" y="410"/>
                </a:cubicBezTo>
                <a:cubicBezTo>
                  <a:pt x="104" y="414"/>
                  <a:pt x="104" y="419"/>
                  <a:pt x="107" y="423"/>
                </a:cubicBezTo>
                <a:cubicBezTo>
                  <a:pt x="109" y="426"/>
                  <a:pt x="112" y="428"/>
                  <a:pt x="115" y="428"/>
                </a:cubicBezTo>
                <a:cubicBezTo>
                  <a:pt x="139" y="405"/>
                  <a:pt x="139" y="405"/>
                  <a:pt x="139" y="405"/>
                </a:cubicBezTo>
                <a:cubicBezTo>
                  <a:pt x="183" y="405"/>
                  <a:pt x="183" y="405"/>
                  <a:pt x="183" y="405"/>
                </a:cubicBezTo>
                <a:cubicBezTo>
                  <a:pt x="207" y="428"/>
                  <a:pt x="207" y="428"/>
                  <a:pt x="207" y="428"/>
                </a:cubicBezTo>
                <a:cubicBezTo>
                  <a:pt x="210" y="428"/>
                  <a:pt x="213" y="426"/>
                  <a:pt x="215" y="423"/>
                </a:cubicBezTo>
                <a:cubicBezTo>
                  <a:pt x="218" y="419"/>
                  <a:pt x="218" y="414"/>
                  <a:pt x="216" y="410"/>
                </a:cubicBezTo>
                <a:close/>
                <a:moveTo>
                  <a:pt x="298" y="404"/>
                </a:moveTo>
                <a:cubicBezTo>
                  <a:pt x="298" y="346"/>
                  <a:pt x="261" y="296"/>
                  <a:pt x="209" y="276"/>
                </a:cubicBezTo>
                <a:cubicBezTo>
                  <a:pt x="205" y="299"/>
                  <a:pt x="185" y="316"/>
                  <a:pt x="161" y="316"/>
                </a:cubicBezTo>
                <a:cubicBezTo>
                  <a:pt x="137" y="316"/>
                  <a:pt x="118" y="299"/>
                  <a:pt x="113" y="277"/>
                </a:cubicBezTo>
                <a:cubicBezTo>
                  <a:pt x="61" y="296"/>
                  <a:pt x="25" y="346"/>
                  <a:pt x="25" y="405"/>
                </a:cubicBezTo>
                <a:cubicBezTo>
                  <a:pt x="24" y="420"/>
                  <a:pt x="24" y="420"/>
                  <a:pt x="24" y="420"/>
                </a:cubicBezTo>
                <a:cubicBezTo>
                  <a:pt x="93" y="397"/>
                  <a:pt x="93" y="397"/>
                  <a:pt x="93" y="397"/>
                </a:cubicBezTo>
                <a:cubicBezTo>
                  <a:pt x="113" y="348"/>
                  <a:pt x="113" y="348"/>
                  <a:pt x="113" y="348"/>
                </a:cubicBezTo>
                <a:cubicBezTo>
                  <a:pt x="146" y="348"/>
                  <a:pt x="146" y="348"/>
                  <a:pt x="146" y="348"/>
                </a:cubicBezTo>
                <a:cubicBezTo>
                  <a:pt x="154" y="356"/>
                  <a:pt x="154" y="356"/>
                  <a:pt x="154" y="356"/>
                </a:cubicBezTo>
                <a:cubicBezTo>
                  <a:pt x="168" y="356"/>
                  <a:pt x="168" y="356"/>
                  <a:pt x="168" y="356"/>
                </a:cubicBezTo>
                <a:cubicBezTo>
                  <a:pt x="176" y="348"/>
                  <a:pt x="176" y="348"/>
                  <a:pt x="176" y="348"/>
                </a:cubicBezTo>
                <a:cubicBezTo>
                  <a:pt x="209" y="348"/>
                  <a:pt x="209" y="348"/>
                  <a:pt x="209" y="348"/>
                </a:cubicBezTo>
                <a:cubicBezTo>
                  <a:pt x="229" y="397"/>
                  <a:pt x="229" y="397"/>
                  <a:pt x="229" y="397"/>
                </a:cubicBezTo>
                <a:cubicBezTo>
                  <a:pt x="298" y="420"/>
                  <a:pt x="298" y="420"/>
                  <a:pt x="298" y="420"/>
                </a:cubicBezTo>
                <a:lnTo>
                  <a:pt x="298" y="404"/>
                </a:lnTo>
                <a:close/>
                <a:moveTo>
                  <a:pt x="290" y="614"/>
                </a:moveTo>
                <a:cubicBezTo>
                  <a:pt x="290" y="630"/>
                  <a:pt x="290" y="630"/>
                  <a:pt x="290" y="630"/>
                </a:cubicBezTo>
                <a:cubicBezTo>
                  <a:pt x="274" y="630"/>
                  <a:pt x="274" y="630"/>
                  <a:pt x="274" y="630"/>
                </a:cubicBezTo>
                <a:cubicBezTo>
                  <a:pt x="274" y="775"/>
                  <a:pt x="274" y="775"/>
                  <a:pt x="274" y="775"/>
                </a:cubicBezTo>
                <a:cubicBezTo>
                  <a:pt x="258" y="775"/>
                  <a:pt x="258" y="775"/>
                  <a:pt x="258" y="775"/>
                </a:cubicBezTo>
                <a:cubicBezTo>
                  <a:pt x="258" y="735"/>
                  <a:pt x="258" y="735"/>
                  <a:pt x="258" y="735"/>
                </a:cubicBezTo>
                <a:cubicBezTo>
                  <a:pt x="65" y="735"/>
                  <a:pt x="65" y="735"/>
                  <a:pt x="65" y="735"/>
                </a:cubicBezTo>
                <a:cubicBezTo>
                  <a:pt x="65" y="775"/>
                  <a:pt x="65" y="775"/>
                  <a:pt x="65" y="775"/>
                </a:cubicBezTo>
                <a:cubicBezTo>
                  <a:pt x="49" y="775"/>
                  <a:pt x="49" y="775"/>
                  <a:pt x="49" y="775"/>
                </a:cubicBezTo>
                <a:cubicBezTo>
                  <a:pt x="49" y="630"/>
                  <a:pt x="49" y="630"/>
                  <a:pt x="49" y="630"/>
                </a:cubicBezTo>
                <a:cubicBezTo>
                  <a:pt x="33" y="630"/>
                  <a:pt x="33" y="630"/>
                  <a:pt x="33" y="630"/>
                </a:cubicBezTo>
                <a:cubicBezTo>
                  <a:pt x="33" y="614"/>
                  <a:pt x="33" y="614"/>
                  <a:pt x="33" y="614"/>
                </a:cubicBezTo>
                <a:cubicBezTo>
                  <a:pt x="49" y="614"/>
                  <a:pt x="49" y="614"/>
                  <a:pt x="49" y="614"/>
                </a:cubicBezTo>
                <a:cubicBezTo>
                  <a:pt x="49" y="469"/>
                  <a:pt x="49" y="469"/>
                  <a:pt x="49" y="469"/>
                </a:cubicBezTo>
                <a:cubicBezTo>
                  <a:pt x="65" y="469"/>
                  <a:pt x="65" y="469"/>
                  <a:pt x="65" y="469"/>
                </a:cubicBezTo>
                <a:cubicBezTo>
                  <a:pt x="65" y="533"/>
                  <a:pt x="65" y="533"/>
                  <a:pt x="65" y="533"/>
                </a:cubicBezTo>
                <a:cubicBezTo>
                  <a:pt x="72" y="533"/>
                  <a:pt x="72" y="533"/>
                  <a:pt x="72" y="533"/>
                </a:cubicBezTo>
                <a:cubicBezTo>
                  <a:pt x="72" y="453"/>
                  <a:pt x="72" y="453"/>
                  <a:pt x="72" y="453"/>
                </a:cubicBezTo>
                <a:cubicBezTo>
                  <a:pt x="89" y="453"/>
                  <a:pt x="89" y="453"/>
                  <a:pt x="89" y="453"/>
                </a:cubicBezTo>
                <a:cubicBezTo>
                  <a:pt x="89" y="533"/>
                  <a:pt x="89" y="533"/>
                  <a:pt x="89" y="533"/>
                </a:cubicBezTo>
                <a:cubicBezTo>
                  <a:pt x="233" y="533"/>
                  <a:pt x="233" y="533"/>
                  <a:pt x="233" y="533"/>
                </a:cubicBezTo>
                <a:cubicBezTo>
                  <a:pt x="233" y="453"/>
                  <a:pt x="233" y="453"/>
                  <a:pt x="233" y="453"/>
                </a:cubicBezTo>
                <a:cubicBezTo>
                  <a:pt x="250" y="453"/>
                  <a:pt x="250" y="453"/>
                  <a:pt x="250" y="453"/>
                </a:cubicBezTo>
                <a:cubicBezTo>
                  <a:pt x="250" y="533"/>
                  <a:pt x="250" y="533"/>
                  <a:pt x="250" y="533"/>
                </a:cubicBezTo>
                <a:cubicBezTo>
                  <a:pt x="258" y="533"/>
                  <a:pt x="258" y="533"/>
                  <a:pt x="258" y="533"/>
                </a:cubicBezTo>
                <a:cubicBezTo>
                  <a:pt x="258" y="469"/>
                  <a:pt x="258" y="469"/>
                  <a:pt x="258" y="469"/>
                </a:cubicBezTo>
                <a:cubicBezTo>
                  <a:pt x="274" y="469"/>
                  <a:pt x="274" y="469"/>
                  <a:pt x="274" y="469"/>
                </a:cubicBezTo>
                <a:cubicBezTo>
                  <a:pt x="274" y="614"/>
                  <a:pt x="274" y="614"/>
                  <a:pt x="274" y="614"/>
                </a:cubicBezTo>
                <a:lnTo>
                  <a:pt x="290" y="614"/>
                </a:lnTo>
                <a:close/>
                <a:moveTo>
                  <a:pt x="65" y="550"/>
                </a:moveTo>
                <a:cubicBezTo>
                  <a:pt x="65" y="574"/>
                  <a:pt x="65" y="574"/>
                  <a:pt x="65" y="574"/>
                </a:cubicBezTo>
                <a:cubicBezTo>
                  <a:pt x="258" y="574"/>
                  <a:pt x="258" y="574"/>
                  <a:pt x="258" y="574"/>
                </a:cubicBezTo>
                <a:cubicBezTo>
                  <a:pt x="258" y="550"/>
                  <a:pt x="258" y="550"/>
                  <a:pt x="258" y="550"/>
                </a:cubicBezTo>
                <a:lnTo>
                  <a:pt x="65" y="550"/>
                </a:lnTo>
                <a:close/>
                <a:moveTo>
                  <a:pt x="77" y="719"/>
                </a:moveTo>
                <a:cubicBezTo>
                  <a:pt x="77" y="717"/>
                  <a:pt x="77" y="716"/>
                  <a:pt x="77" y="715"/>
                </a:cubicBezTo>
                <a:cubicBezTo>
                  <a:pt x="77" y="715"/>
                  <a:pt x="77" y="715"/>
                  <a:pt x="77" y="715"/>
                </a:cubicBezTo>
                <a:cubicBezTo>
                  <a:pt x="77" y="634"/>
                  <a:pt x="77" y="634"/>
                  <a:pt x="77" y="634"/>
                </a:cubicBezTo>
                <a:cubicBezTo>
                  <a:pt x="105" y="634"/>
                  <a:pt x="105" y="634"/>
                  <a:pt x="105" y="634"/>
                </a:cubicBezTo>
                <a:cubicBezTo>
                  <a:pt x="105" y="590"/>
                  <a:pt x="105" y="590"/>
                  <a:pt x="105" y="590"/>
                </a:cubicBezTo>
                <a:cubicBezTo>
                  <a:pt x="65" y="590"/>
                  <a:pt x="65" y="590"/>
                  <a:pt x="65" y="590"/>
                </a:cubicBezTo>
                <a:cubicBezTo>
                  <a:pt x="65" y="719"/>
                  <a:pt x="65" y="719"/>
                  <a:pt x="65" y="719"/>
                </a:cubicBezTo>
                <a:lnTo>
                  <a:pt x="77" y="719"/>
                </a:lnTo>
                <a:close/>
                <a:moveTo>
                  <a:pt x="141" y="650"/>
                </a:moveTo>
                <a:cubicBezTo>
                  <a:pt x="93" y="650"/>
                  <a:pt x="93" y="650"/>
                  <a:pt x="93" y="650"/>
                </a:cubicBezTo>
                <a:cubicBezTo>
                  <a:pt x="93" y="687"/>
                  <a:pt x="93" y="687"/>
                  <a:pt x="93" y="687"/>
                </a:cubicBezTo>
                <a:cubicBezTo>
                  <a:pt x="100" y="681"/>
                  <a:pt x="108" y="678"/>
                  <a:pt x="117" y="678"/>
                </a:cubicBezTo>
                <a:cubicBezTo>
                  <a:pt x="126" y="678"/>
                  <a:pt x="135" y="681"/>
                  <a:pt x="141" y="687"/>
                </a:cubicBezTo>
                <a:lnTo>
                  <a:pt x="141" y="650"/>
                </a:lnTo>
                <a:close/>
                <a:moveTo>
                  <a:pt x="141" y="719"/>
                </a:moveTo>
                <a:cubicBezTo>
                  <a:pt x="141" y="705"/>
                  <a:pt x="131" y="694"/>
                  <a:pt x="117" y="694"/>
                </a:cubicBezTo>
                <a:cubicBezTo>
                  <a:pt x="104" y="694"/>
                  <a:pt x="93" y="705"/>
                  <a:pt x="93" y="719"/>
                </a:cubicBezTo>
                <a:lnTo>
                  <a:pt x="141" y="719"/>
                </a:lnTo>
                <a:close/>
                <a:moveTo>
                  <a:pt x="166" y="719"/>
                </a:moveTo>
                <a:cubicBezTo>
                  <a:pt x="166" y="634"/>
                  <a:pt x="166" y="634"/>
                  <a:pt x="166" y="634"/>
                </a:cubicBezTo>
                <a:cubicBezTo>
                  <a:pt x="202" y="634"/>
                  <a:pt x="202" y="634"/>
                  <a:pt x="202" y="634"/>
                </a:cubicBezTo>
                <a:cubicBezTo>
                  <a:pt x="202" y="590"/>
                  <a:pt x="202" y="590"/>
                  <a:pt x="202" y="590"/>
                </a:cubicBezTo>
                <a:cubicBezTo>
                  <a:pt x="121" y="590"/>
                  <a:pt x="121" y="590"/>
                  <a:pt x="121" y="590"/>
                </a:cubicBezTo>
                <a:cubicBezTo>
                  <a:pt x="121" y="634"/>
                  <a:pt x="121" y="634"/>
                  <a:pt x="121" y="634"/>
                </a:cubicBezTo>
                <a:cubicBezTo>
                  <a:pt x="158" y="634"/>
                  <a:pt x="158" y="634"/>
                  <a:pt x="158" y="634"/>
                </a:cubicBezTo>
                <a:cubicBezTo>
                  <a:pt x="158" y="715"/>
                  <a:pt x="158" y="715"/>
                  <a:pt x="158" y="715"/>
                </a:cubicBezTo>
                <a:cubicBezTo>
                  <a:pt x="157" y="715"/>
                  <a:pt x="157" y="715"/>
                  <a:pt x="157" y="715"/>
                </a:cubicBezTo>
                <a:cubicBezTo>
                  <a:pt x="157" y="716"/>
                  <a:pt x="158" y="717"/>
                  <a:pt x="158" y="719"/>
                </a:cubicBezTo>
                <a:lnTo>
                  <a:pt x="166" y="719"/>
                </a:lnTo>
                <a:close/>
                <a:moveTo>
                  <a:pt x="230" y="650"/>
                </a:moveTo>
                <a:cubicBezTo>
                  <a:pt x="182" y="650"/>
                  <a:pt x="182" y="650"/>
                  <a:pt x="182" y="650"/>
                </a:cubicBezTo>
                <a:cubicBezTo>
                  <a:pt x="182" y="687"/>
                  <a:pt x="182" y="687"/>
                  <a:pt x="182" y="687"/>
                </a:cubicBezTo>
                <a:cubicBezTo>
                  <a:pt x="188" y="681"/>
                  <a:pt x="197" y="678"/>
                  <a:pt x="206" y="678"/>
                </a:cubicBezTo>
                <a:cubicBezTo>
                  <a:pt x="215" y="678"/>
                  <a:pt x="223" y="681"/>
                  <a:pt x="230" y="687"/>
                </a:cubicBezTo>
                <a:lnTo>
                  <a:pt x="230" y="650"/>
                </a:lnTo>
                <a:close/>
                <a:moveTo>
                  <a:pt x="230" y="719"/>
                </a:moveTo>
                <a:cubicBezTo>
                  <a:pt x="230" y="705"/>
                  <a:pt x="219" y="694"/>
                  <a:pt x="206" y="694"/>
                </a:cubicBezTo>
                <a:cubicBezTo>
                  <a:pt x="193" y="694"/>
                  <a:pt x="182" y="705"/>
                  <a:pt x="182" y="719"/>
                </a:cubicBezTo>
                <a:lnTo>
                  <a:pt x="230" y="719"/>
                </a:lnTo>
                <a:close/>
                <a:moveTo>
                  <a:pt x="258" y="719"/>
                </a:moveTo>
                <a:cubicBezTo>
                  <a:pt x="258" y="590"/>
                  <a:pt x="258" y="590"/>
                  <a:pt x="258" y="590"/>
                </a:cubicBezTo>
                <a:cubicBezTo>
                  <a:pt x="218" y="590"/>
                  <a:pt x="218" y="590"/>
                  <a:pt x="218" y="590"/>
                </a:cubicBezTo>
                <a:cubicBezTo>
                  <a:pt x="218" y="634"/>
                  <a:pt x="218" y="634"/>
                  <a:pt x="218" y="634"/>
                </a:cubicBezTo>
                <a:cubicBezTo>
                  <a:pt x="246" y="634"/>
                  <a:pt x="246" y="634"/>
                  <a:pt x="246" y="634"/>
                </a:cubicBezTo>
                <a:cubicBezTo>
                  <a:pt x="246" y="719"/>
                  <a:pt x="246" y="719"/>
                  <a:pt x="246" y="719"/>
                </a:cubicBezTo>
                <a:lnTo>
                  <a:pt x="258" y="7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40">
            <a:extLst>
              <a:ext uri="{FF2B5EF4-FFF2-40B4-BE49-F238E27FC236}">
                <a16:creationId xmlns:a16="http://schemas.microsoft.com/office/drawing/2014/main" id="{89ACB9BD-C823-46BA-99F6-83B02A03DF60}"/>
              </a:ext>
              <a:ext uri="{C183D7F6-B498-43B3-948B-1728B52AA6E4}">
                <adec:decorative xmlns:adec="http://schemas.microsoft.com/office/drawing/2017/decorative" val="1"/>
              </a:ext>
            </a:extLst>
          </p:cNvPr>
          <p:cNvSpPr>
            <a:spLocks noChangeAspect="1" noEditPoints="1"/>
          </p:cNvSpPr>
          <p:nvPr/>
        </p:nvSpPr>
        <p:spPr bwMode="auto">
          <a:xfrm flipH="1">
            <a:off x="8105274" y="5669883"/>
            <a:ext cx="386155" cy="931879"/>
          </a:xfrm>
          <a:custGeom>
            <a:avLst/>
            <a:gdLst>
              <a:gd name="T0" fmla="*/ 184 w 331"/>
              <a:gd name="T1" fmla="*/ 226 h 798"/>
              <a:gd name="T2" fmla="*/ 196 w 331"/>
              <a:gd name="T3" fmla="*/ 540 h 798"/>
              <a:gd name="T4" fmla="*/ 114 w 331"/>
              <a:gd name="T5" fmla="*/ 540 h 798"/>
              <a:gd name="T6" fmla="*/ 16 w 331"/>
              <a:gd name="T7" fmla="*/ 524 h 798"/>
              <a:gd name="T8" fmla="*/ 49 w 331"/>
              <a:gd name="T9" fmla="*/ 193 h 798"/>
              <a:gd name="T10" fmla="*/ 41 w 331"/>
              <a:gd name="T11" fmla="*/ 47 h 798"/>
              <a:gd name="T12" fmla="*/ 165 w 331"/>
              <a:gd name="T13" fmla="*/ 17 h 798"/>
              <a:gd name="T14" fmla="*/ 276 w 331"/>
              <a:gd name="T15" fmla="*/ 119 h 798"/>
              <a:gd name="T16" fmla="*/ 198 w 331"/>
              <a:gd name="T17" fmla="*/ 280 h 798"/>
              <a:gd name="T18" fmla="*/ 105 w 331"/>
              <a:gd name="T19" fmla="*/ 346 h 798"/>
              <a:gd name="T20" fmla="*/ 105 w 331"/>
              <a:gd name="T21" fmla="*/ 346 h 798"/>
              <a:gd name="T22" fmla="*/ 201 w 331"/>
              <a:gd name="T23" fmla="*/ 299 h 798"/>
              <a:gd name="T24" fmla="*/ 64 w 331"/>
              <a:gd name="T25" fmla="*/ 183 h 798"/>
              <a:gd name="T26" fmla="*/ 102 w 331"/>
              <a:gd name="T27" fmla="*/ 186 h 798"/>
              <a:gd name="T28" fmla="*/ 156 w 331"/>
              <a:gd name="T29" fmla="*/ 179 h 798"/>
              <a:gd name="T30" fmla="*/ 209 w 331"/>
              <a:gd name="T31" fmla="*/ 145 h 798"/>
              <a:gd name="T32" fmla="*/ 274 w 331"/>
              <a:gd name="T33" fmla="*/ 153 h 798"/>
              <a:gd name="T34" fmla="*/ 266 w 331"/>
              <a:gd name="T35" fmla="*/ 97 h 798"/>
              <a:gd name="T36" fmla="*/ 193 w 331"/>
              <a:gd name="T37" fmla="*/ 24 h 798"/>
              <a:gd name="T38" fmla="*/ 129 w 331"/>
              <a:gd name="T39" fmla="*/ 16 h 798"/>
              <a:gd name="T40" fmla="*/ 84 w 331"/>
              <a:gd name="T41" fmla="*/ 24 h 798"/>
              <a:gd name="T42" fmla="*/ 32 w 331"/>
              <a:gd name="T43" fmla="*/ 89 h 798"/>
              <a:gd name="T44" fmla="*/ 24 w 331"/>
              <a:gd name="T45" fmla="*/ 145 h 798"/>
              <a:gd name="T46" fmla="*/ 160 w 331"/>
              <a:gd name="T47" fmla="*/ 274 h 798"/>
              <a:gd name="T48" fmla="*/ 215 w 331"/>
              <a:gd name="T49" fmla="*/ 161 h 798"/>
              <a:gd name="T50" fmla="*/ 103 w 331"/>
              <a:gd name="T51" fmla="*/ 207 h 798"/>
              <a:gd name="T52" fmla="*/ 88 w 331"/>
              <a:gd name="T53" fmla="*/ 486 h 798"/>
              <a:gd name="T54" fmla="*/ 160 w 331"/>
              <a:gd name="T55" fmla="*/ 452 h 798"/>
              <a:gd name="T56" fmla="*/ 290 w 331"/>
              <a:gd name="T57" fmla="*/ 508 h 798"/>
              <a:gd name="T58" fmla="*/ 243 w 331"/>
              <a:gd name="T59" fmla="*/ 399 h 798"/>
              <a:gd name="T60" fmla="*/ 290 w 331"/>
              <a:gd name="T61" fmla="*/ 427 h 798"/>
              <a:gd name="T62" fmla="*/ 161 w 331"/>
              <a:gd name="T63" fmla="*/ 318 h 798"/>
              <a:gd name="T64" fmla="*/ 117 w 331"/>
              <a:gd name="T65" fmla="*/ 362 h 798"/>
              <a:gd name="T66" fmla="*/ 16 w 331"/>
              <a:gd name="T67" fmla="*/ 468 h 798"/>
              <a:gd name="T68" fmla="*/ 81 w 331"/>
              <a:gd name="T69" fmla="*/ 476 h 798"/>
              <a:gd name="T70" fmla="*/ 88 w 331"/>
              <a:gd name="T71" fmla="*/ 486 h 798"/>
              <a:gd name="T72" fmla="*/ 167 w 331"/>
              <a:gd name="T73" fmla="*/ 468 h 798"/>
              <a:gd name="T74" fmla="*/ 98 w 331"/>
              <a:gd name="T75" fmla="*/ 505 h 798"/>
              <a:gd name="T76" fmla="*/ 175 w 331"/>
              <a:gd name="T77" fmla="*/ 500 h 798"/>
              <a:gd name="T78" fmla="*/ 234 w 331"/>
              <a:gd name="T79" fmla="*/ 548 h 798"/>
              <a:gd name="T80" fmla="*/ 193 w 331"/>
              <a:gd name="T81" fmla="*/ 798 h 798"/>
              <a:gd name="T82" fmla="*/ 89 w 331"/>
              <a:gd name="T83" fmla="*/ 636 h 798"/>
              <a:gd name="T84" fmla="*/ 89 w 331"/>
              <a:gd name="T85" fmla="*/ 556 h 798"/>
              <a:gd name="T86" fmla="*/ 242 w 331"/>
              <a:gd name="T87" fmla="*/ 556 h 798"/>
              <a:gd name="T88" fmla="*/ 274 w 331"/>
              <a:gd name="T89" fmla="*/ 708 h 798"/>
              <a:gd name="T90" fmla="*/ 226 w 331"/>
              <a:gd name="T91" fmla="*/ 620 h 798"/>
              <a:gd name="T92" fmla="*/ 226 w 331"/>
              <a:gd name="T93" fmla="*/ 620 h 798"/>
              <a:gd name="T94" fmla="*/ 258 w 331"/>
              <a:gd name="T95" fmla="*/ 730 h 798"/>
              <a:gd name="T96" fmla="*/ 209 w 331"/>
              <a:gd name="T97" fmla="*/ 760 h 798"/>
              <a:gd name="T98" fmla="*/ 250 w 331"/>
              <a:gd name="T99" fmla="*/ 669 h 798"/>
              <a:gd name="T100" fmla="*/ 274 w 331"/>
              <a:gd name="T101" fmla="*/ 782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1" h="798">
                <a:moveTo>
                  <a:pt x="184" y="226"/>
                </a:moveTo>
                <a:cubicBezTo>
                  <a:pt x="180" y="240"/>
                  <a:pt x="168" y="250"/>
                  <a:pt x="153" y="250"/>
                </a:cubicBezTo>
                <a:cubicBezTo>
                  <a:pt x="138" y="250"/>
                  <a:pt x="125" y="240"/>
                  <a:pt x="122" y="226"/>
                </a:cubicBezTo>
                <a:lnTo>
                  <a:pt x="184" y="226"/>
                </a:lnTo>
                <a:close/>
                <a:moveTo>
                  <a:pt x="288" y="524"/>
                </a:moveTo>
                <a:cubicBezTo>
                  <a:pt x="225" y="505"/>
                  <a:pt x="225" y="505"/>
                  <a:pt x="225" y="505"/>
                </a:cubicBezTo>
                <a:cubicBezTo>
                  <a:pt x="226" y="513"/>
                  <a:pt x="225" y="521"/>
                  <a:pt x="220" y="527"/>
                </a:cubicBezTo>
                <a:cubicBezTo>
                  <a:pt x="215" y="535"/>
                  <a:pt x="206" y="540"/>
                  <a:pt x="196" y="540"/>
                </a:cubicBezTo>
                <a:cubicBezTo>
                  <a:pt x="192" y="540"/>
                  <a:pt x="192" y="540"/>
                  <a:pt x="192" y="540"/>
                </a:cubicBezTo>
                <a:cubicBezTo>
                  <a:pt x="168" y="516"/>
                  <a:pt x="168" y="516"/>
                  <a:pt x="168" y="516"/>
                </a:cubicBezTo>
                <a:cubicBezTo>
                  <a:pt x="138" y="516"/>
                  <a:pt x="138" y="516"/>
                  <a:pt x="138" y="516"/>
                </a:cubicBezTo>
                <a:cubicBezTo>
                  <a:pt x="114" y="540"/>
                  <a:pt x="114" y="540"/>
                  <a:pt x="114" y="540"/>
                </a:cubicBezTo>
                <a:cubicBezTo>
                  <a:pt x="111" y="540"/>
                  <a:pt x="111" y="540"/>
                  <a:pt x="111" y="540"/>
                </a:cubicBezTo>
                <a:cubicBezTo>
                  <a:pt x="101" y="540"/>
                  <a:pt x="91" y="535"/>
                  <a:pt x="86" y="527"/>
                </a:cubicBezTo>
                <a:cubicBezTo>
                  <a:pt x="81" y="521"/>
                  <a:pt x="80" y="513"/>
                  <a:pt x="81" y="505"/>
                </a:cubicBezTo>
                <a:cubicBezTo>
                  <a:pt x="16" y="524"/>
                  <a:pt x="16" y="524"/>
                  <a:pt x="16" y="524"/>
                </a:cubicBezTo>
                <a:cubicBezTo>
                  <a:pt x="0" y="524"/>
                  <a:pt x="0" y="524"/>
                  <a:pt x="0" y="524"/>
                </a:cubicBezTo>
                <a:cubicBezTo>
                  <a:pt x="0" y="427"/>
                  <a:pt x="0" y="427"/>
                  <a:pt x="0" y="427"/>
                </a:cubicBezTo>
                <a:cubicBezTo>
                  <a:pt x="0" y="358"/>
                  <a:pt x="46" y="299"/>
                  <a:pt x="109" y="280"/>
                </a:cubicBezTo>
                <a:cubicBezTo>
                  <a:pt x="76" y="264"/>
                  <a:pt x="52" y="231"/>
                  <a:pt x="49" y="193"/>
                </a:cubicBezTo>
                <a:cubicBezTo>
                  <a:pt x="26" y="189"/>
                  <a:pt x="8" y="169"/>
                  <a:pt x="8" y="145"/>
                </a:cubicBezTo>
                <a:cubicBezTo>
                  <a:pt x="8" y="132"/>
                  <a:pt x="13" y="120"/>
                  <a:pt x="22" y="111"/>
                </a:cubicBezTo>
                <a:cubicBezTo>
                  <a:pt x="18" y="104"/>
                  <a:pt x="16" y="97"/>
                  <a:pt x="16" y="89"/>
                </a:cubicBezTo>
                <a:cubicBezTo>
                  <a:pt x="16" y="71"/>
                  <a:pt x="26" y="55"/>
                  <a:pt x="41" y="47"/>
                </a:cubicBezTo>
                <a:cubicBezTo>
                  <a:pt x="43" y="25"/>
                  <a:pt x="62" y="8"/>
                  <a:pt x="84" y="8"/>
                </a:cubicBezTo>
                <a:cubicBezTo>
                  <a:pt x="90" y="8"/>
                  <a:pt x="95" y="9"/>
                  <a:pt x="100" y="11"/>
                </a:cubicBezTo>
                <a:cubicBezTo>
                  <a:pt x="109" y="4"/>
                  <a:pt x="118" y="0"/>
                  <a:pt x="129" y="0"/>
                </a:cubicBezTo>
                <a:cubicBezTo>
                  <a:pt x="143" y="0"/>
                  <a:pt x="156" y="6"/>
                  <a:pt x="165" y="17"/>
                </a:cubicBezTo>
                <a:cubicBezTo>
                  <a:pt x="173" y="11"/>
                  <a:pt x="183" y="8"/>
                  <a:pt x="193" y="8"/>
                </a:cubicBezTo>
                <a:cubicBezTo>
                  <a:pt x="217" y="8"/>
                  <a:pt x="237" y="26"/>
                  <a:pt x="241" y="49"/>
                </a:cubicBezTo>
                <a:cubicBezTo>
                  <a:pt x="264" y="52"/>
                  <a:pt x="282" y="73"/>
                  <a:pt x="282" y="97"/>
                </a:cubicBezTo>
                <a:cubicBezTo>
                  <a:pt x="282" y="105"/>
                  <a:pt x="280" y="112"/>
                  <a:pt x="276" y="119"/>
                </a:cubicBezTo>
                <a:cubicBezTo>
                  <a:pt x="285" y="128"/>
                  <a:pt x="290" y="140"/>
                  <a:pt x="290" y="153"/>
                </a:cubicBezTo>
                <a:cubicBezTo>
                  <a:pt x="290" y="174"/>
                  <a:pt x="276" y="192"/>
                  <a:pt x="257" y="199"/>
                </a:cubicBezTo>
                <a:cubicBezTo>
                  <a:pt x="254" y="222"/>
                  <a:pt x="243" y="244"/>
                  <a:pt x="226" y="261"/>
                </a:cubicBezTo>
                <a:cubicBezTo>
                  <a:pt x="218" y="269"/>
                  <a:pt x="208" y="276"/>
                  <a:pt x="198" y="280"/>
                </a:cubicBezTo>
                <a:cubicBezTo>
                  <a:pt x="260" y="300"/>
                  <a:pt x="306" y="358"/>
                  <a:pt x="306" y="427"/>
                </a:cubicBezTo>
                <a:cubicBezTo>
                  <a:pt x="306" y="524"/>
                  <a:pt x="306" y="524"/>
                  <a:pt x="306" y="524"/>
                </a:cubicBezTo>
                <a:lnTo>
                  <a:pt x="288" y="524"/>
                </a:lnTo>
                <a:close/>
                <a:moveTo>
                  <a:pt x="105" y="346"/>
                </a:moveTo>
                <a:cubicBezTo>
                  <a:pt x="108" y="346"/>
                  <a:pt x="108" y="346"/>
                  <a:pt x="108" y="346"/>
                </a:cubicBezTo>
                <a:cubicBezTo>
                  <a:pt x="143" y="290"/>
                  <a:pt x="143" y="290"/>
                  <a:pt x="143" y="290"/>
                </a:cubicBezTo>
                <a:cubicBezTo>
                  <a:pt x="130" y="291"/>
                  <a:pt x="117" y="294"/>
                  <a:pt x="105" y="299"/>
                </a:cubicBezTo>
                <a:lnTo>
                  <a:pt x="105" y="346"/>
                </a:lnTo>
                <a:close/>
                <a:moveTo>
                  <a:pt x="163" y="290"/>
                </a:moveTo>
                <a:cubicBezTo>
                  <a:pt x="198" y="346"/>
                  <a:pt x="198" y="346"/>
                  <a:pt x="198" y="346"/>
                </a:cubicBezTo>
                <a:cubicBezTo>
                  <a:pt x="201" y="346"/>
                  <a:pt x="201" y="346"/>
                  <a:pt x="201" y="346"/>
                </a:cubicBezTo>
                <a:cubicBezTo>
                  <a:pt x="201" y="299"/>
                  <a:pt x="201" y="299"/>
                  <a:pt x="201" y="299"/>
                </a:cubicBezTo>
                <a:cubicBezTo>
                  <a:pt x="189" y="294"/>
                  <a:pt x="176" y="291"/>
                  <a:pt x="163" y="290"/>
                </a:cubicBezTo>
                <a:close/>
                <a:moveTo>
                  <a:pt x="56" y="177"/>
                </a:moveTo>
                <a:cubicBezTo>
                  <a:pt x="64" y="177"/>
                  <a:pt x="64" y="177"/>
                  <a:pt x="64" y="177"/>
                </a:cubicBezTo>
                <a:cubicBezTo>
                  <a:pt x="64" y="183"/>
                  <a:pt x="64" y="183"/>
                  <a:pt x="64" y="183"/>
                </a:cubicBezTo>
                <a:cubicBezTo>
                  <a:pt x="64" y="184"/>
                  <a:pt x="64" y="185"/>
                  <a:pt x="64" y="186"/>
                </a:cubicBezTo>
                <a:cubicBezTo>
                  <a:pt x="68" y="193"/>
                  <a:pt x="75" y="197"/>
                  <a:pt x="82" y="197"/>
                </a:cubicBezTo>
                <a:cubicBezTo>
                  <a:pt x="88" y="197"/>
                  <a:pt x="93" y="195"/>
                  <a:pt x="97" y="191"/>
                </a:cubicBezTo>
                <a:cubicBezTo>
                  <a:pt x="102" y="186"/>
                  <a:pt x="102" y="186"/>
                  <a:pt x="102" y="186"/>
                </a:cubicBezTo>
                <a:cubicBezTo>
                  <a:pt x="107" y="191"/>
                  <a:pt x="107" y="191"/>
                  <a:pt x="107" y="191"/>
                </a:cubicBezTo>
                <a:cubicBezTo>
                  <a:pt x="113" y="195"/>
                  <a:pt x="120" y="197"/>
                  <a:pt x="127" y="197"/>
                </a:cubicBezTo>
                <a:cubicBezTo>
                  <a:pt x="137" y="197"/>
                  <a:pt x="147" y="192"/>
                  <a:pt x="153" y="183"/>
                </a:cubicBezTo>
                <a:cubicBezTo>
                  <a:pt x="156" y="179"/>
                  <a:pt x="156" y="179"/>
                  <a:pt x="156" y="179"/>
                </a:cubicBezTo>
                <a:cubicBezTo>
                  <a:pt x="162" y="180"/>
                  <a:pt x="162" y="180"/>
                  <a:pt x="162" y="180"/>
                </a:cubicBezTo>
                <a:cubicBezTo>
                  <a:pt x="165" y="181"/>
                  <a:pt x="168" y="181"/>
                  <a:pt x="171" y="181"/>
                </a:cubicBezTo>
                <a:cubicBezTo>
                  <a:pt x="193" y="181"/>
                  <a:pt x="201" y="162"/>
                  <a:pt x="201" y="145"/>
                </a:cubicBezTo>
                <a:cubicBezTo>
                  <a:pt x="209" y="145"/>
                  <a:pt x="209" y="145"/>
                  <a:pt x="209" y="145"/>
                </a:cubicBezTo>
                <a:cubicBezTo>
                  <a:pt x="209" y="145"/>
                  <a:pt x="209" y="145"/>
                  <a:pt x="209" y="145"/>
                </a:cubicBezTo>
                <a:cubicBezTo>
                  <a:pt x="216" y="145"/>
                  <a:pt x="216" y="145"/>
                  <a:pt x="216" y="145"/>
                </a:cubicBezTo>
                <a:cubicBezTo>
                  <a:pt x="237" y="145"/>
                  <a:pt x="255" y="161"/>
                  <a:pt x="257" y="181"/>
                </a:cubicBezTo>
                <a:cubicBezTo>
                  <a:pt x="267" y="175"/>
                  <a:pt x="274" y="165"/>
                  <a:pt x="274" y="153"/>
                </a:cubicBezTo>
                <a:cubicBezTo>
                  <a:pt x="274" y="143"/>
                  <a:pt x="269" y="133"/>
                  <a:pt x="261" y="127"/>
                </a:cubicBezTo>
                <a:cubicBezTo>
                  <a:pt x="254" y="122"/>
                  <a:pt x="254" y="122"/>
                  <a:pt x="254" y="122"/>
                </a:cubicBezTo>
                <a:cubicBezTo>
                  <a:pt x="259" y="116"/>
                  <a:pt x="259" y="116"/>
                  <a:pt x="259" y="116"/>
                </a:cubicBezTo>
                <a:cubicBezTo>
                  <a:pt x="263" y="110"/>
                  <a:pt x="266" y="104"/>
                  <a:pt x="266" y="97"/>
                </a:cubicBezTo>
                <a:cubicBezTo>
                  <a:pt x="266" y="79"/>
                  <a:pt x="251" y="64"/>
                  <a:pt x="233" y="64"/>
                </a:cubicBezTo>
                <a:cubicBezTo>
                  <a:pt x="225" y="64"/>
                  <a:pt x="225" y="64"/>
                  <a:pt x="225" y="64"/>
                </a:cubicBezTo>
                <a:cubicBezTo>
                  <a:pt x="225" y="56"/>
                  <a:pt x="225" y="56"/>
                  <a:pt x="225" y="56"/>
                </a:cubicBezTo>
                <a:cubicBezTo>
                  <a:pt x="225" y="39"/>
                  <a:pt x="211" y="24"/>
                  <a:pt x="193" y="24"/>
                </a:cubicBezTo>
                <a:cubicBezTo>
                  <a:pt x="184" y="24"/>
                  <a:pt x="176" y="28"/>
                  <a:pt x="170" y="34"/>
                </a:cubicBezTo>
                <a:cubicBezTo>
                  <a:pt x="162" y="43"/>
                  <a:pt x="162" y="43"/>
                  <a:pt x="162" y="43"/>
                </a:cubicBezTo>
                <a:cubicBezTo>
                  <a:pt x="157" y="33"/>
                  <a:pt x="157" y="33"/>
                  <a:pt x="157" y="33"/>
                </a:cubicBezTo>
                <a:cubicBezTo>
                  <a:pt x="151" y="23"/>
                  <a:pt x="140" y="16"/>
                  <a:pt x="129" y="16"/>
                </a:cubicBezTo>
                <a:cubicBezTo>
                  <a:pt x="121" y="16"/>
                  <a:pt x="114" y="19"/>
                  <a:pt x="108" y="26"/>
                </a:cubicBezTo>
                <a:cubicBezTo>
                  <a:pt x="104" y="31"/>
                  <a:pt x="104" y="31"/>
                  <a:pt x="104" y="31"/>
                </a:cubicBezTo>
                <a:cubicBezTo>
                  <a:pt x="98" y="28"/>
                  <a:pt x="98" y="28"/>
                  <a:pt x="98" y="28"/>
                </a:cubicBezTo>
                <a:cubicBezTo>
                  <a:pt x="94" y="25"/>
                  <a:pt x="89" y="24"/>
                  <a:pt x="84" y="24"/>
                </a:cubicBezTo>
                <a:cubicBezTo>
                  <a:pt x="69" y="24"/>
                  <a:pt x="57" y="37"/>
                  <a:pt x="56" y="52"/>
                </a:cubicBezTo>
                <a:cubicBezTo>
                  <a:pt x="56" y="57"/>
                  <a:pt x="56" y="57"/>
                  <a:pt x="56" y="57"/>
                </a:cubicBezTo>
                <a:cubicBezTo>
                  <a:pt x="51" y="59"/>
                  <a:pt x="51" y="59"/>
                  <a:pt x="51" y="59"/>
                </a:cubicBezTo>
                <a:cubicBezTo>
                  <a:pt x="40" y="64"/>
                  <a:pt x="32" y="76"/>
                  <a:pt x="32" y="89"/>
                </a:cubicBezTo>
                <a:cubicBezTo>
                  <a:pt x="32" y="95"/>
                  <a:pt x="34" y="102"/>
                  <a:pt x="39" y="108"/>
                </a:cubicBezTo>
                <a:cubicBezTo>
                  <a:pt x="44" y="114"/>
                  <a:pt x="44" y="114"/>
                  <a:pt x="44" y="114"/>
                </a:cubicBezTo>
                <a:cubicBezTo>
                  <a:pt x="37" y="119"/>
                  <a:pt x="37" y="119"/>
                  <a:pt x="37" y="119"/>
                </a:cubicBezTo>
                <a:cubicBezTo>
                  <a:pt x="29" y="125"/>
                  <a:pt x="24" y="135"/>
                  <a:pt x="24" y="145"/>
                </a:cubicBezTo>
                <a:cubicBezTo>
                  <a:pt x="24" y="163"/>
                  <a:pt x="38" y="177"/>
                  <a:pt x="56" y="177"/>
                </a:cubicBezTo>
                <a:close/>
                <a:moveTo>
                  <a:pt x="146" y="274"/>
                </a:moveTo>
                <a:cubicBezTo>
                  <a:pt x="149" y="274"/>
                  <a:pt x="151" y="274"/>
                  <a:pt x="153" y="274"/>
                </a:cubicBezTo>
                <a:cubicBezTo>
                  <a:pt x="155" y="274"/>
                  <a:pt x="158" y="274"/>
                  <a:pt x="160" y="274"/>
                </a:cubicBezTo>
                <a:cubicBezTo>
                  <a:pt x="181" y="272"/>
                  <a:pt x="200" y="264"/>
                  <a:pt x="215" y="249"/>
                </a:cubicBezTo>
                <a:cubicBezTo>
                  <a:pt x="232" y="232"/>
                  <a:pt x="241" y="210"/>
                  <a:pt x="241" y="186"/>
                </a:cubicBezTo>
                <a:cubicBezTo>
                  <a:pt x="241" y="172"/>
                  <a:pt x="230" y="161"/>
                  <a:pt x="216" y="161"/>
                </a:cubicBezTo>
                <a:cubicBezTo>
                  <a:pt x="215" y="161"/>
                  <a:pt x="215" y="161"/>
                  <a:pt x="215" y="161"/>
                </a:cubicBezTo>
                <a:cubicBezTo>
                  <a:pt x="210" y="183"/>
                  <a:pt x="193" y="197"/>
                  <a:pt x="171" y="197"/>
                </a:cubicBezTo>
                <a:cubicBezTo>
                  <a:pt x="168" y="197"/>
                  <a:pt x="166" y="197"/>
                  <a:pt x="163" y="197"/>
                </a:cubicBezTo>
                <a:cubicBezTo>
                  <a:pt x="154" y="207"/>
                  <a:pt x="141" y="213"/>
                  <a:pt x="127" y="213"/>
                </a:cubicBezTo>
                <a:cubicBezTo>
                  <a:pt x="118" y="213"/>
                  <a:pt x="110" y="211"/>
                  <a:pt x="103" y="207"/>
                </a:cubicBezTo>
                <a:cubicBezTo>
                  <a:pt x="97" y="211"/>
                  <a:pt x="90" y="213"/>
                  <a:pt x="82" y="213"/>
                </a:cubicBezTo>
                <a:cubicBezTo>
                  <a:pt x="78" y="213"/>
                  <a:pt x="73" y="212"/>
                  <a:pt x="69" y="211"/>
                </a:cubicBezTo>
                <a:cubicBezTo>
                  <a:pt x="79" y="245"/>
                  <a:pt x="110" y="271"/>
                  <a:pt x="146" y="274"/>
                </a:cubicBezTo>
                <a:close/>
                <a:moveTo>
                  <a:pt x="88" y="486"/>
                </a:moveTo>
                <a:cubicBezTo>
                  <a:pt x="105" y="444"/>
                  <a:pt x="105" y="444"/>
                  <a:pt x="105" y="444"/>
                </a:cubicBezTo>
                <a:cubicBezTo>
                  <a:pt x="138" y="444"/>
                  <a:pt x="138" y="444"/>
                  <a:pt x="138" y="444"/>
                </a:cubicBezTo>
                <a:cubicBezTo>
                  <a:pt x="146" y="452"/>
                  <a:pt x="146" y="452"/>
                  <a:pt x="146" y="452"/>
                </a:cubicBezTo>
                <a:cubicBezTo>
                  <a:pt x="160" y="452"/>
                  <a:pt x="160" y="452"/>
                  <a:pt x="160" y="452"/>
                </a:cubicBezTo>
                <a:cubicBezTo>
                  <a:pt x="168" y="444"/>
                  <a:pt x="168" y="444"/>
                  <a:pt x="168" y="444"/>
                </a:cubicBezTo>
                <a:cubicBezTo>
                  <a:pt x="201" y="444"/>
                  <a:pt x="201" y="444"/>
                  <a:pt x="201" y="444"/>
                </a:cubicBezTo>
                <a:cubicBezTo>
                  <a:pt x="218" y="486"/>
                  <a:pt x="218" y="486"/>
                  <a:pt x="218" y="486"/>
                </a:cubicBezTo>
                <a:cubicBezTo>
                  <a:pt x="290" y="508"/>
                  <a:pt x="290" y="508"/>
                  <a:pt x="290" y="508"/>
                </a:cubicBezTo>
                <a:cubicBezTo>
                  <a:pt x="290" y="484"/>
                  <a:pt x="290" y="484"/>
                  <a:pt x="290" y="484"/>
                </a:cubicBezTo>
                <a:cubicBezTo>
                  <a:pt x="226" y="484"/>
                  <a:pt x="226" y="484"/>
                  <a:pt x="226" y="484"/>
                </a:cubicBezTo>
                <a:cubicBezTo>
                  <a:pt x="226" y="476"/>
                  <a:pt x="226" y="476"/>
                  <a:pt x="226" y="476"/>
                </a:cubicBezTo>
                <a:cubicBezTo>
                  <a:pt x="226" y="446"/>
                  <a:pt x="226" y="427"/>
                  <a:pt x="243" y="399"/>
                </a:cubicBezTo>
                <a:cubicBezTo>
                  <a:pt x="257" y="407"/>
                  <a:pt x="257" y="407"/>
                  <a:pt x="257" y="407"/>
                </a:cubicBezTo>
                <a:cubicBezTo>
                  <a:pt x="244" y="429"/>
                  <a:pt x="242" y="444"/>
                  <a:pt x="242" y="468"/>
                </a:cubicBezTo>
                <a:cubicBezTo>
                  <a:pt x="290" y="468"/>
                  <a:pt x="290" y="468"/>
                  <a:pt x="290" y="468"/>
                </a:cubicBezTo>
                <a:cubicBezTo>
                  <a:pt x="290" y="427"/>
                  <a:pt x="290" y="427"/>
                  <a:pt x="290" y="427"/>
                </a:cubicBezTo>
                <a:cubicBezTo>
                  <a:pt x="290" y="375"/>
                  <a:pt x="260" y="329"/>
                  <a:pt x="217" y="306"/>
                </a:cubicBezTo>
                <a:cubicBezTo>
                  <a:pt x="217" y="362"/>
                  <a:pt x="217" y="362"/>
                  <a:pt x="217" y="362"/>
                </a:cubicBezTo>
                <a:cubicBezTo>
                  <a:pt x="189" y="362"/>
                  <a:pt x="189" y="362"/>
                  <a:pt x="189" y="362"/>
                </a:cubicBezTo>
                <a:cubicBezTo>
                  <a:pt x="161" y="318"/>
                  <a:pt x="161" y="318"/>
                  <a:pt x="161" y="318"/>
                </a:cubicBezTo>
                <a:cubicBezTo>
                  <a:pt x="161" y="411"/>
                  <a:pt x="161" y="411"/>
                  <a:pt x="161" y="411"/>
                </a:cubicBezTo>
                <a:cubicBezTo>
                  <a:pt x="145" y="411"/>
                  <a:pt x="145" y="411"/>
                  <a:pt x="145" y="411"/>
                </a:cubicBezTo>
                <a:cubicBezTo>
                  <a:pt x="145" y="318"/>
                  <a:pt x="145" y="318"/>
                  <a:pt x="145" y="318"/>
                </a:cubicBezTo>
                <a:cubicBezTo>
                  <a:pt x="117" y="362"/>
                  <a:pt x="117" y="362"/>
                  <a:pt x="117" y="362"/>
                </a:cubicBezTo>
                <a:cubicBezTo>
                  <a:pt x="88" y="362"/>
                  <a:pt x="88" y="362"/>
                  <a:pt x="88" y="362"/>
                </a:cubicBezTo>
                <a:cubicBezTo>
                  <a:pt x="88" y="306"/>
                  <a:pt x="88" y="306"/>
                  <a:pt x="88" y="306"/>
                </a:cubicBezTo>
                <a:cubicBezTo>
                  <a:pt x="45" y="329"/>
                  <a:pt x="16" y="375"/>
                  <a:pt x="16" y="427"/>
                </a:cubicBezTo>
                <a:cubicBezTo>
                  <a:pt x="16" y="468"/>
                  <a:pt x="16" y="468"/>
                  <a:pt x="16" y="468"/>
                </a:cubicBezTo>
                <a:cubicBezTo>
                  <a:pt x="64" y="468"/>
                  <a:pt x="64" y="468"/>
                  <a:pt x="64" y="468"/>
                </a:cubicBezTo>
                <a:cubicBezTo>
                  <a:pt x="64" y="444"/>
                  <a:pt x="62" y="429"/>
                  <a:pt x="49" y="407"/>
                </a:cubicBezTo>
                <a:cubicBezTo>
                  <a:pt x="63" y="399"/>
                  <a:pt x="63" y="399"/>
                  <a:pt x="63" y="399"/>
                </a:cubicBezTo>
                <a:cubicBezTo>
                  <a:pt x="80" y="427"/>
                  <a:pt x="81" y="446"/>
                  <a:pt x="81" y="476"/>
                </a:cubicBezTo>
                <a:cubicBezTo>
                  <a:pt x="81" y="484"/>
                  <a:pt x="81" y="484"/>
                  <a:pt x="81" y="484"/>
                </a:cubicBezTo>
                <a:cubicBezTo>
                  <a:pt x="16" y="484"/>
                  <a:pt x="16" y="484"/>
                  <a:pt x="16" y="484"/>
                </a:cubicBezTo>
                <a:cubicBezTo>
                  <a:pt x="16" y="508"/>
                  <a:pt x="16" y="508"/>
                  <a:pt x="16" y="508"/>
                </a:cubicBezTo>
                <a:lnTo>
                  <a:pt x="88" y="486"/>
                </a:lnTo>
                <a:close/>
                <a:moveTo>
                  <a:pt x="208" y="505"/>
                </a:moveTo>
                <a:cubicBezTo>
                  <a:pt x="190" y="460"/>
                  <a:pt x="190" y="460"/>
                  <a:pt x="190" y="460"/>
                </a:cubicBezTo>
                <a:cubicBezTo>
                  <a:pt x="175" y="460"/>
                  <a:pt x="175" y="460"/>
                  <a:pt x="175" y="460"/>
                </a:cubicBezTo>
                <a:cubicBezTo>
                  <a:pt x="167" y="468"/>
                  <a:pt x="167" y="468"/>
                  <a:pt x="167" y="468"/>
                </a:cubicBezTo>
                <a:cubicBezTo>
                  <a:pt x="139" y="468"/>
                  <a:pt x="139" y="468"/>
                  <a:pt x="139" y="468"/>
                </a:cubicBezTo>
                <a:cubicBezTo>
                  <a:pt x="131" y="460"/>
                  <a:pt x="131" y="460"/>
                  <a:pt x="131" y="460"/>
                </a:cubicBezTo>
                <a:cubicBezTo>
                  <a:pt x="116" y="460"/>
                  <a:pt x="116" y="460"/>
                  <a:pt x="116" y="460"/>
                </a:cubicBezTo>
                <a:cubicBezTo>
                  <a:pt x="98" y="505"/>
                  <a:pt x="98" y="505"/>
                  <a:pt x="98" y="505"/>
                </a:cubicBezTo>
                <a:cubicBezTo>
                  <a:pt x="96" y="510"/>
                  <a:pt x="97" y="514"/>
                  <a:pt x="99" y="518"/>
                </a:cubicBezTo>
                <a:cubicBezTo>
                  <a:pt x="101" y="521"/>
                  <a:pt x="104" y="523"/>
                  <a:pt x="107" y="524"/>
                </a:cubicBezTo>
                <a:cubicBezTo>
                  <a:pt x="131" y="500"/>
                  <a:pt x="131" y="500"/>
                  <a:pt x="131" y="500"/>
                </a:cubicBezTo>
                <a:cubicBezTo>
                  <a:pt x="175" y="500"/>
                  <a:pt x="175" y="500"/>
                  <a:pt x="175" y="500"/>
                </a:cubicBezTo>
                <a:cubicBezTo>
                  <a:pt x="199" y="524"/>
                  <a:pt x="199" y="524"/>
                  <a:pt x="199" y="524"/>
                </a:cubicBezTo>
                <a:cubicBezTo>
                  <a:pt x="202" y="523"/>
                  <a:pt x="205" y="521"/>
                  <a:pt x="207" y="518"/>
                </a:cubicBezTo>
                <a:cubicBezTo>
                  <a:pt x="210" y="514"/>
                  <a:pt x="210" y="510"/>
                  <a:pt x="208" y="505"/>
                </a:cubicBezTo>
                <a:close/>
                <a:moveTo>
                  <a:pt x="234" y="548"/>
                </a:moveTo>
                <a:cubicBezTo>
                  <a:pt x="234" y="548"/>
                  <a:pt x="234" y="548"/>
                  <a:pt x="234" y="548"/>
                </a:cubicBezTo>
                <a:moveTo>
                  <a:pt x="324" y="769"/>
                </a:moveTo>
                <a:cubicBezTo>
                  <a:pt x="317" y="786"/>
                  <a:pt x="301" y="798"/>
                  <a:pt x="282" y="798"/>
                </a:cubicBezTo>
                <a:cubicBezTo>
                  <a:pt x="193" y="798"/>
                  <a:pt x="193" y="798"/>
                  <a:pt x="193" y="798"/>
                </a:cubicBezTo>
                <a:cubicBezTo>
                  <a:pt x="193" y="653"/>
                  <a:pt x="193" y="653"/>
                  <a:pt x="193" y="653"/>
                </a:cubicBezTo>
                <a:cubicBezTo>
                  <a:pt x="226" y="653"/>
                  <a:pt x="226" y="653"/>
                  <a:pt x="226" y="653"/>
                </a:cubicBezTo>
                <a:cubicBezTo>
                  <a:pt x="226" y="636"/>
                  <a:pt x="226" y="636"/>
                  <a:pt x="226" y="636"/>
                </a:cubicBezTo>
                <a:cubicBezTo>
                  <a:pt x="89" y="636"/>
                  <a:pt x="89" y="636"/>
                  <a:pt x="89" y="636"/>
                </a:cubicBezTo>
                <a:cubicBezTo>
                  <a:pt x="89" y="798"/>
                  <a:pt x="89" y="798"/>
                  <a:pt x="89" y="798"/>
                </a:cubicBezTo>
                <a:cubicBezTo>
                  <a:pt x="73" y="798"/>
                  <a:pt x="73" y="798"/>
                  <a:pt x="73" y="798"/>
                </a:cubicBezTo>
                <a:cubicBezTo>
                  <a:pt x="73" y="556"/>
                  <a:pt x="73" y="556"/>
                  <a:pt x="73" y="556"/>
                </a:cubicBezTo>
                <a:cubicBezTo>
                  <a:pt x="89" y="556"/>
                  <a:pt x="89" y="556"/>
                  <a:pt x="89" y="556"/>
                </a:cubicBezTo>
                <a:cubicBezTo>
                  <a:pt x="89" y="589"/>
                  <a:pt x="89" y="589"/>
                  <a:pt x="89" y="589"/>
                </a:cubicBezTo>
                <a:cubicBezTo>
                  <a:pt x="226" y="589"/>
                  <a:pt x="226" y="589"/>
                  <a:pt x="226" y="589"/>
                </a:cubicBezTo>
                <a:cubicBezTo>
                  <a:pt x="226" y="556"/>
                  <a:pt x="226" y="556"/>
                  <a:pt x="226" y="556"/>
                </a:cubicBezTo>
                <a:cubicBezTo>
                  <a:pt x="242" y="556"/>
                  <a:pt x="242" y="556"/>
                  <a:pt x="242" y="556"/>
                </a:cubicBezTo>
                <a:cubicBezTo>
                  <a:pt x="242" y="653"/>
                  <a:pt x="242" y="653"/>
                  <a:pt x="242" y="653"/>
                </a:cubicBezTo>
                <a:cubicBezTo>
                  <a:pt x="274" y="653"/>
                  <a:pt x="274" y="653"/>
                  <a:pt x="274" y="653"/>
                </a:cubicBezTo>
                <a:cubicBezTo>
                  <a:pt x="274" y="688"/>
                  <a:pt x="274" y="688"/>
                  <a:pt x="274" y="688"/>
                </a:cubicBezTo>
                <a:cubicBezTo>
                  <a:pt x="274" y="708"/>
                  <a:pt x="274" y="708"/>
                  <a:pt x="274" y="708"/>
                </a:cubicBezTo>
                <a:cubicBezTo>
                  <a:pt x="303" y="708"/>
                  <a:pt x="303" y="708"/>
                  <a:pt x="303" y="708"/>
                </a:cubicBezTo>
                <a:cubicBezTo>
                  <a:pt x="305" y="710"/>
                  <a:pt x="305" y="710"/>
                  <a:pt x="305" y="710"/>
                </a:cubicBezTo>
                <a:cubicBezTo>
                  <a:pt x="324" y="727"/>
                  <a:pt x="331" y="749"/>
                  <a:pt x="324" y="769"/>
                </a:cubicBezTo>
                <a:close/>
                <a:moveTo>
                  <a:pt x="226" y="620"/>
                </a:moveTo>
                <a:cubicBezTo>
                  <a:pt x="226" y="605"/>
                  <a:pt x="226" y="605"/>
                  <a:pt x="226" y="605"/>
                </a:cubicBezTo>
                <a:cubicBezTo>
                  <a:pt x="89" y="605"/>
                  <a:pt x="89" y="605"/>
                  <a:pt x="89" y="605"/>
                </a:cubicBezTo>
                <a:cubicBezTo>
                  <a:pt x="89" y="620"/>
                  <a:pt x="89" y="620"/>
                  <a:pt x="89" y="620"/>
                </a:cubicBezTo>
                <a:lnTo>
                  <a:pt x="226" y="620"/>
                </a:lnTo>
                <a:close/>
                <a:moveTo>
                  <a:pt x="258" y="730"/>
                </a:moveTo>
                <a:cubicBezTo>
                  <a:pt x="212" y="782"/>
                  <a:pt x="212" y="782"/>
                  <a:pt x="212" y="782"/>
                </a:cubicBezTo>
                <a:cubicBezTo>
                  <a:pt x="258" y="782"/>
                  <a:pt x="258" y="782"/>
                  <a:pt x="258" y="782"/>
                </a:cubicBezTo>
                <a:lnTo>
                  <a:pt x="258" y="730"/>
                </a:lnTo>
                <a:close/>
                <a:moveTo>
                  <a:pt x="258" y="706"/>
                </a:moveTo>
                <a:cubicBezTo>
                  <a:pt x="258" y="683"/>
                  <a:pt x="258" y="683"/>
                  <a:pt x="258" y="683"/>
                </a:cubicBezTo>
                <a:cubicBezTo>
                  <a:pt x="209" y="714"/>
                  <a:pt x="209" y="714"/>
                  <a:pt x="209" y="714"/>
                </a:cubicBezTo>
                <a:cubicBezTo>
                  <a:pt x="209" y="760"/>
                  <a:pt x="209" y="760"/>
                  <a:pt x="209" y="760"/>
                </a:cubicBezTo>
                <a:lnTo>
                  <a:pt x="258" y="706"/>
                </a:lnTo>
                <a:close/>
                <a:moveTo>
                  <a:pt x="209" y="669"/>
                </a:moveTo>
                <a:cubicBezTo>
                  <a:pt x="209" y="695"/>
                  <a:pt x="209" y="695"/>
                  <a:pt x="209" y="695"/>
                </a:cubicBezTo>
                <a:cubicBezTo>
                  <a:pt x="250" y="669"/>
                  <a:pt x="250" y="669"/>
                  <a:pt x="250" y="669"/>
                </a:cubicBezTo>
                <a:lnTo>
                  <a:pt x="209" y="669"/>
                </a:lnTo>
                <a:close/>
                <a:moveTo>
                  <a:pt x="297" y="724"/>
                </a:moveTo>
                <a:cubicBezTo>
                  <a:pt x="274" y="724"/>
                  <a:pt x="274" y="724"/>
                  <a:pt x="274" y="724"/>
                </a:cubicBezTo>
                <a:cubicBezTo>
                  <a:pt x="274" y="782"/>
                  <a:pt x="274" y="782"/>
                  <a:pt x="274" y="782"/>
                </a:cubicBezTo>
                <a:cubicBezTo>
                  <a:pt x="282" y="782"/>
                  <a:pt x="282" y="782"/>
                  <a:pt x="282" y="782"/>
                </a:cubicBezTo>
                <a:cubicBezTo>
                  <a:pt x="294" y="782"/>
                  <a:pt x="305" y="774"/>
                  <a:pt x="309" y="763"/>
                </a:cubicBezTo>
                <a:cubicBezTo>
                  <a:pt x="314" y="750"/>
                  <a:pt x="309" y="736"/>
                  <a:pt x="297" y="7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37">
            <a:extLst>
              <a:ext uri="{FF2B5EF4-FFF2-40B4-BE49-F238E27FC236}">
                <a16:creationId xmlns:a16="http://schemas.microsoft.com/office/drawing/2014/main" id="{083F39DC-2600-4F7D-A6F1-F67DDE883C2C}"/>
              </a:ext>
              <a:ext uri="{C183D7F6-B498-43B3-948B-1728B52AA6E4}">
                <adec:decorative xmlns:adec="http://schemas.microsoft.com/office/drawing/2017/decorative" val="1"/>
              </a:ext>
            </a:extLst>
          </p:cNvPr>
          <p:cNvSpPr>
            <a:spLocks noChangeAspect="1" noEditPoints="1"/>
          </p:cNvSpPr>
          <p:nvPr/>
        </p:nvSpPr>
        <p:spPr bwMode="auto">
          <a:xfrm>
            <a:off x="1346504" y="5792482"/>
            <a:ext cx="348841" cy="790551"/>
          </a:xfrm>
          <a:custGeom>
            <a:avLst/>
            <a:gdLst>
              <a:gd name="T0" fmla="*/ 122 w 306"/>
              <a:gd name="T1" fmla="*/ 225 h 692"/>
              <a:gd name="T2" fmla="*/ 306 w 306"/>
              <a:gd name="T3" fmla="*/ 507 h 692"/>
              <a:gd name="T4" fmla="*/ 234 w 306"/>
              <a:gd name="T5" fmla="*/ 559 h 692"/>
              <a:gd name="T6" fmla="*/ 266 w 306"/>
              <a:gd name="T7" fmla="*/ 692 h 692"/>
              <a:gd name="T8" fmla="*/ 177 w 306"/>
              <a:gd name="T9" fmla="*/ 692 h 692"/>
              <a:gd name="T10" fmla="*/ 185 w 306"/>
              <a:gd name="T11" fmla="*/ 660 h 692"/>
              <a:gd name="T12" fmla="*/ 218 w 306"/>
              <a:gd name="T13" fmla="*/ 570 h 692"/>
              <a:gd name="T14" fmla="*/ 89 w 306"/>
              <a:gd name="T15" fmla="*/ 604 h 692"/>
              <a:gd name="T16" fmla="*/ 137 w 306"/>
              <a:gd name="T17" fmla="*/ 684 h 692"/>
              <a:gd name="T18" fmla="*/ 40 w 306"/>
              <a:gd name="T19" fmla="*/ 692 h 692"/>
              <a:gd name="T20" fmla="*/ 73 w 306"/>
              <a:gd name="T21" fmla="*/ 559 h 692"/>
              <a:gd name="T22" fmla="*/ 0 w 306"/>
              <a:gd name="T23" fmla="*/ 507 h 692"/>
              <a:gd name="T24" fmla="*/ 65 w 306"/>
              <a:gd name="T25" fmla="*/ 240 h 692"/>
              <a:gd name="T26" fmla="*/ 24 w 306"/>
              <a:gd name="T27" fmla="*/ 265 h 692"/>
              <a:gd name="T28" fmla="*/ 24 w 306"/>
              <a:gd name="T29" fmla="*/ 241 h 692"/>
              <a:gd name="T30" fmla="*/ 48 w 306"/>
              <a:gd name="T31" fmla="*/ 185 h 692"/>
              <a:gd name="T32" fmla="*/ 145 w 306"/>
              <a:gd name="T33" fmla="*/ 32 h 692"/>
              <a:gd name="T34" fmla="*/ 169 w 306"/>
              <a:gd name="T35" fmla="*/ 0 h 692"/>
              <a:gd name="T36" fmla="*/ 179 w 306"/>
              <a:gd name="T37" fmla="*/ 30 h 692"/>
              <a:gd name="T38" fmla="*/ 209 w 306"/>
              <a:gd name="T39" fmla="*/ 0 h 692"/>
              <a:gd name="T40" fmla="*/ 258 w 306"/>
              <a:gd name="T41" fmla="*/ 137 h 692"/>
              <a:gd name="T42" fmla="*/ 258 w 306"/>
              <a:gd name="T43" fmla="*/ 201 h 692"/>
              <a:gd name="T44" fmla="*/ 282 w 306"/>
              <a:gd name="T45" fmla="*/ 257 h 692"/>
              <a:gd name="T46" fmla="*/ 282 w 306"/>
              <a:gd name="T47" fmla="*/ 282 h 692"/>
              <a:gd name="T48" fmla="*/ 197 w 306"/>
              <a:gd name="T49" fmla="*/ 280 h 692"/>
              <a:gd name="T50" fmla="*/ 97 w 306"/>
              <a:gd name="T51" fmla="*/ 660 h 692"/>
              <a:gd name="T52" fmla="*/ 105 w 306"/>
              <a:gd name="T53" fmla="*/ 620 h 692"/>
              <a:gd name="T54" fmla="*/ 97 w 306"/>
              <a:gd name="T55" fmla="*/ 644 h 692"/>
              <a:gd name="T56" fmla="*/ 240 w 306"/>
              <a:gd name="T57" fmla="*/ 676 h 692"/>
              <a:gd name="T58" fmla="*/ 240 w 306"/>
              <a:gd name="T59" fmla="*/ 676 h 692"/>
              <a:gd name="T60" fmla="*/ 201 w 306"/>
              <a:gd name="T61" fmla="*/ 647 h 692"/>
              <a:gd name="T62" fmla="*/ 250 w 306"/>
              <a:gd name="T63" fmla="*/ 620 h 692"/>
              <a:gd name="T64" fmla="*/ 177 w 306"/>
              <a:gd name="T65" fmla="*/ 145 h 692"/>
              <a:gd name="T66" fmla="*/ 193 w 306"/>
              <a:gd name="T67" fmla="*/ 121 h 692"/>
              <a:gd name="T68" fmla="*/ 242 w 306"/>
              <a:gd name="T69" fmla="*/ 168 h 692"/>
              <a:gd name="T70" fmla="*/ 65 w 306"/>
              <a:gd name="T71" fmla="*/ 137 h 692"/>
              <a:gd name="T72" fmla="*/ 242 w 306"/>
              <a:gd name="T73" fmla="*/ 185 h 692"/>
              <a:gd name="T74" fmla="*/ 193 w 306"/>
              <a:gd name="T75" fmla="*/ 145 h 692"/>
              <a:gd name="T76" fmla="*/ 153 w 306"/>
              <a:gd name="T77" fmla="*/ 274 h 692"/>
              <a:gd name="T78" fmla="*/ 154 w 306"/>
              <a:gd name="T79" fmla="*/ 322 h 692"/>
              <a:gd name="T80" fmla="*/ 153 w 306"/>
              <a:gd name="T81" fmla="*/ 571 h 692"/>
              <a:gd name="T82" fmla="*/ 153 w 306"/>
              <a:gd name="T83" fmla="*/ 571 h 692"/>
              <a:gd name="T84" fmla="*/ 220 w 306"/>
              <a:gd name="T85" fmla="*/ 494 h 692"/>
              <a:gd name="T86" fmla="*/ 168 w 306"/>
              <a:gd name="T87" fmla="*/ 483 h 692"/>
              <a:gd name="T88" fmla="*/ 111 w 306"/>
              <a:gd name="T89" fmla="*/ 507 h 692"/>
              <a:gd name="T90" fmla="*/ 47 w 306"/>
              <a:gd name="T91" fmla="*/ 497 h 692"/>
              <a:gd name="T92" fmla="*/ 259 w 306"/>
              <a:gd name="T93" fmla="*/ 497 h 692"/>
              <a:gd name="T94" fmla="*/ 131 w 306"/>
              <a:gd name="T95" fmla="*/ 467 h 692"/>
              <a:gd name="T96" fmla="*/ 207 w 306"/>
              <a:gd name="T97" fmla="*/ 485 h 692"/>
              <a:gd name="T98" fmla="*/ 175 w 306"/>
              <a:gd name="T99" fmla="*/ 426 h 692"/>
              <a:gd name="T100" fmla="*/ 131 w 306"/>
              <a:gd name="T101" fmla="*/ 426 h 692"/>
              <a:gd name="T102" fmla="*/ 99 w 306"/>
              <a:gd name="T103" fmla="*/ 485 h 692"/>
              <a:gd name="T104" fmla="*/ 154 w 306"/>
              <a:gd name="T105" fmla="*/ 339 h 692"/>
              <a:gd name="T106" fmla="*/ 16 w 306"/>
              <a:gd name="T107" fmla="*/ 490 h 692"/>
              <a:gd name="T108" fmla="*/ 35 w 306"/>
              <a:gd name="T109" fmla="*/ 407 h 692"/>
              <a:gd name="T110" fmla="*/ 43 w 306"/>
              <a:gd name="T111" fmla="*/ 482 h 692"/>
              <a:gd name="T112" fmla="*/ 105 w 306"/>
              <a:gd name="T113" fmla="*/ 410 h 692"/>
              <a:gd name="T114" fmla="*/ 160 w 306"/>
              <a:gd name="T115" fmla="*/ 418 h 692"/>
              <a:gd name="T116" fmla="*/ 223 w 306"/>
              <a:gd name="T117" fmla="*/ 466 h 692"/>
              <a:gd name="T118" fmla="*/ 266 w 306"/>
              <a:gd name="T119" fmla="*/ 459 h 692"/>
              <a:gd name="T120" fmla="*/ 282 w 306"/>
              <a:gd name="T121" fmla="*/ 459 h 692"/>
              <a:gd name="T122" fmla="*/ 290 w 306"/>
              <a:gd name="T123" fmla="*/ 426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6" h="692">
                <a:moveTo>
                  <a:pt x="184" y="225"/>
                </a:moveTo>
                <a:cubicBezTo>
                  <a:pt x="181" y="239"/>
                  <a:pt x="168" y="249"/>
                  <a:pt x="153" y="249"/>
                </a:cubicBezTo>
                <a:cubicBezTo>
                  <a:pt x="138" y="249"/>
                  <a:pt x="126" y="239"/>
                  <a:pt x="122" y="225"/>
                </a:cubicBezTo>
                <a:lnTo>
                  <a:pt x="184" y="225"/>
                </a:lnTo>
                <a:close/>
                <a:moveTo>
                  <a:pt x="306" y="426"/>
                </a:moveTo>
                <a:cubicBezTo>
                  <a:pt x="306" y="507"/>
                  <a:pt x="306" y="507"/>
                  <a:pt x="306" y="507"/>
                </a:cubicBezTo>
                <a:cubicBezTo>
                  <a:pt x="289" y="507"/>
                  <a:pt x="289" y="507"/>
                  <a:pt x="289" y="507"/>
                </a:cubicBezTo>
                <a:cubicBezTo>
                  <a:pt x="274" y="502"/>
                  <a:pt x="274" y="502"/>
                  <a:pt x="274" y="502"/>
                </a:cubicBezTo>
                <a:cubicBezTo>
                  <a:pt x="266" y="525"/>
                  <a:pt x="252" y="544"/>
                  <a:pt x="234" y="559"/>
                </a:cubicBezTo>
                <a:cubicBezTo>
                  <a:pt x="234" y="604"/>
                  <a:pt x="234" y="604"/>
                  <a:pt x="234" y="604"/>
                </a:cubicBezTo>
                <a:cubicBezTo>
                  <a:pt x="266" y="604"/>
                  <a:pt x="266" y="604"/>
                  <a:pt x="266" y="604"/>
                </a:cubicBezTo>
                <a:cubicBezTo>
                  <a:pt x="266" y="692"/>
                  <a:pt x="266" y="692"/>
                  <a:pt x="266" y="692"/>
                </a:cubicBezTo>
                <a:cubicBezTo>
                  <a:pt x="258" y="692"/>
                  <a:pt x="258" y="692"/>
                  <a:pt x="258" y="692"/>
                </a:cubicBezTo>
                <a:cubicBezTo>
                  <a:pt x="250" y="692"/>
                  <a:pt x="250" y="692"/>
                  <a:pt x="250" y="692"/>
                </a:cubicBezTo>
                <a:cubicBezTo>
                  <a:pt x="177" y="692"/>
                  <a:pt x="177" y="692"/>
                  <a:pt x="177" y="692"/>
                </a:cubicBezTo>
                <a:cubicBezTo>
                  <a:pt x="177" y="684"/>
                  <a:pt x="177" y="684"/>
                  <a:pt x="177" y="684"/>
                </a:cubicBezTo>
                <a:cubicBezTo>
                  <a:pt x="177" y="675"/>
                  <a:pt x="180" y="667"/>
                  <a:pt x="186" y="660"/>
                </a:cubicBezTo>
                <a:cubicBezTo>
                  <a:pt x="185" y="660"/>
                  <a:pt x="185" y="660"/>
                  <a:pt x="185" y="660"/>
                </a:cubicBezTo>
                <a:cubicBezTo>
                  <a:pt x="185" y="604"/>
                  <a:pt x="185" y="604"/>
                  <a:pt x="185" y="604"/>
                </a:cubicBezTo>
                <a:cubicBezTo>
                  <a:pt x="218" y="604"/>
                  <a:pt x="218" y="604"/>
                  <a:pt x="218" y="604"/>
                </a:cubicBezTo>
                <a:cubicBezTo>
                  <a:pt x="218" y="570"/>
                  <a:pt x="218" y="570"/>
                  <a:pt x="218" y="570"/>
                </a:cubicBezTo>
                <a:cubicBezTo>
                  <a:pt x="199" y="581"/>
                  <a:pt x="177" y="588"/>
                  <a:pt x="153" y="588"/>
                </a:cubicBezTo>
                <a:cubicBezTo>
                  <a:pt x="130" y="588"/>
                  <a:pt x="108" y="581"/>
                  <a:pt x="89" y="570"/>
                </a:cubicBezTo>
                <a:cubicBezTo>
                  <a:pt x="89" y="604"/>
                  <a:pt x="89" y="604"/>
                  <a:pt x="89" y="604"/>
                </a:cubicBezTo>
                <a:cubicBezTo>
                  <a:pt x="121" y="604"/>
                  <a:pt x="121" y="604"/>
                  <a:pt x="121" y="604"/>
                </a:cubicBezTo>
                <a:cubicBezTo>
                  <a:pt x="121" y="652"/>
                  <a:pt x="121" y="652"/>
                  <a:pt x="121" y="652"/>
                </a:cubicBezTo>
                <a:cubicBezTo>
                  <a:pt x="131" y="660"/>
                  <a:pt x="137" y="671"/>
                  <a:pt x="137" y="684"/>
                </a:cubicBezTo>
                <a:cubicBezTo>
                  <a:pt x="137" y="692"/>
                  <a:pt x="137" y="692"/>
                  <a:pt x="137" y="692"/>
                </a:cubicBezTo>
                <a:cubicBezTo>
                  <a:pt x="56" y="692"/>
                  <a:pt x="56" y="692"/>
                  <a:pt x="56" y="692"/>
                </a:cubicBezTo>
                <a:cubicBezTo>
                  <a:pt x="40" y="692"/>
                  <a:pt x="40" y="692"/>
                  <a:pt x="40" y="692"/>
                </a:cubicBezTo>
                <a:cubicBezTo>
                  <a:pt x="40" y="604"/>
                  <a:pt x="40" y="604"/>
                  <a:pt x="40" y="604"/>
                </a:cubicBezTo>
                <a:cubicBezTo>
                  <a:pt x="73" y="604"/>
                  <a:pt x="73" y="604"/>
                  <a:pt x="73" y="604"/>
                </a:cubicBezTo>
                <a:cubicBezTo>
                  <a:pt x="73" y="559"/>
                  <a:pt x="73" y="559"/>
                  <a:pt x="73" y="559"/>
                </a:cubicBezTo>
                <a:cubicBezTo>
                  <a:pt x="54" y="544"/>
                  <a:pt x="40" y="525"/>
                  <a:pt x="32" y="502"/>
                </a:cubicBezTo>
                <a:cubicBezTo>
                  <a:pt x="18" y="507"/>
                  <a:pt x="18" y="507"/>
                  <a:pt x="18" y="507"/>
                </a:cubicBezTo>
                <a:cubicBezTo>
                  <a:pt x="0" y="507"/>
                  <a:pt x="0" y="507"/>
                  <a:pt x="0" y="507"/>
                </a:cubicBezTo>
                <a:cubicBezTo>
                  <a:pt x="0" y="426"/>
                  <a:pt x="0" y="426"/>
                  <a:pt x="0" y="426"/>
                </a:cubicBezTo>
                <a:cubicBezTo>
                  <a:pt x="0" y="357"/>
                  <a:pt x="46" y="299"/>
                  <a:pt x="109" y="280"/>
                </a:cubicBezTo>
                <a:cubicBezTo>
                  <a:pt x="91" y="271"/>
                  <a:pt x="75" y="258"/>
                  <a:pt x="65" y="240"/>
                </a:cubicBezTo>
                <a:cubicBezTo>
                  <a:pt x="65" y="241"/>
                  <a:pt x="65" y="241"/>
                  <a:pt x="65" y="241"/>
                </a:cubicBezTo>
                <a:cubicBezTo>
                  <a:pt x="65" y="263"/>
                  <a:pt x="46" y="282"/>
                  <a:pt x="24" y="282"/>
                </a:cubicBezTo>
                <a:cubicBezTo>
                  <a:pt x="24" y="265"/>
                  <a:pt x="24" y="265"/>
                  <a:pt x="24" y="265"/>
                </a:cubicBezTo>
                <a:cubicBezTo>
                  <a:pt x="34" y="265"/>
                  <a:pt x="43" y="259"/>
                  <a:pt x="47" y="251"/>
                </a:cubicBezTo>
                <a:cubicBezTo>
                  <a:pt x="40" y="255"/>
                  <a:pt x="32" y="257"/>
                  <a:pt x="24" y="257"/>
                </a:cubicBezTo>
                <a:cubicBezTo>
                  <a:pt x="24" y="241"/>
                  <a:pt x="24" y="241"/>
                  <a:pt x="24" y="241"/>
                </a:cubicBezTo>
                <a:cubicBezTo>
                  <a:pt x="38" y="241"/>
                  <a:pt x="48" y="230"/>
                  <a:pt x="48" y="217"/>
                </a:cubicBezTo>
                <a:cubicBezTo>
                  <a:pt x="48" y="201"/>
                  <a:pt x="48" y="201"/>
                  <a:pt x="48" y="201"/>
                </a:cubicBezTo>
                <a:cubicBezTo>
                  <a:pt x="48" y="185"/>
                  <a:pt x="48" y="185"/>
                  <a:pt x="48" y="185"/>
                </a:cubicBezTo>
                <a:cubicBezTo>
                  <a:pt x="48" y="169"/>
                  <a:pt x="48" y="169"/>
                  <a:pt x="48" y="169"/>
                </a:cubicBezTo>
                <a:cubicBezTo>
                  <a:pt x="48" y="137"/>
                  <a:pt x="48" y="137"/>
                  <a:pt x="48" y="137"/>
                </a:cubicBezTo>
                <a:cubicBezTo>
                  <a:pt x="48" y="82"/>
                  <a:pt x="91" y="36"/>
                  <a:pt x="145" y="32"/>
                </a:cubicBezTo>
                <a:cubicBezTo>
                  <a:pt x="145" y="32"/>
                  <a:pt x="145" y="32"/>
                  <a:pt x="145" y="32"/>
                </a:cubicBezTo>
                <a:cubicBezTo>
                  <a:pt x="158" y="32"/>
                  <a:pt x="169" y="21"/>
                  <a:pt x="169" y="8"/>
                </a:cubicBezTo>
                <a:cubicBezTo>
                  <a:pt x="169" y="0"/>
                  <a:pt x="169" y="0"/>
                  <a:pt x="169" y="0"/>
                </a:cubicBezTo>
                <a:cubicBezTo>
                  <a:pt x="185" y="0"/>
                  <a:pt x="185" y="0"/>
                  <a:pt x="185" y="0"/>
                </a:cubicBezTo>
                <a:cubicBezTo>
                  <a:pt x="185" y="8"/>
                  <a:pt x="185" y="8"/>
                  <a:pt x="185" y="8"/>
                </a:cubicBezTo>
                <a:cubicBezTo>
                  <a:pt x="185" y="16"/>
                  <a:pt x="183" y="24"/>
                  <a:pt x="179" y="30"/>
                </a:cubicBezTo>
                <a:cubicBezTo>
                  <a:pt x="187" y="26"/>
                  <a:pt x="193" y="18"/>
                  <a:pt x="193" y="8"/>
                </a:cubicBezTo>
                <a:cubicBezTo>
                  <a:pt x="193" y="0"/>
                  <a:pt x="193" y="0"/>
                  <a:pt x="193" y="0"/>
                </a:cubicBezTo>
                <a:cubicBezTo>
                  <a:pt x="209" y="0"/>
                  <a:pt x="209" y="0"/>
                  <a:pt x="209" y="0"/>
                </a:cubicBezTo>
                <a:cubicBezTo>
                  <a:pt x="209" y="8"/>
                  <a:pt x="209" y="8"/>
                  <a:pt x="209" y="8"/>
                </a:cubicBezTo>
                <a:cubicBezTo>
                  <a:pt x="209" y="21"/>
                  <a:pt x="203" y="33"/>
                  <a:pt x="193" y="40"/>
                </a:cubicBezTo>
                <a:cubicBezTo>
                  <a:pt x="231" y="56"/>
                  <a:pt x="258" y="93"/>
                  <a:pt x="258" y="137"/>
                </a:cubicBezTo>
                <a:cubicBezTo>
                  <a:pt x="258" y="169"/>
                  <a:pt x="258" y="169"/>
                  <a:pt x="258" y="169"/>
                </a:cubicBezTo>
                <a:cubicBezTo>
                  <a:pt x="258" y="185"/>
                  <a:pt x="258" y="185"/>
                  <a:pt x="258" y="185"/>
                </a:cubicBezTo>
                <a:cubicBezTo>
                  <a:pt x="258" y="201"/>
                  <a:pt x="258" y="201"/>
                  <a:pt x="258" y="201"/>
                </a:cubicBezTo>
                <a:cubicBezTo>
                  <a:pt x="258" y="217"/>
                  <a:pt x="258" y="217"/>
                  <a:pt x="258" y="217"/>
                </a:cubicBezTo>
                <a:cubicBezTo>
                  <a:pt x="258" y="230"/>
                  <a:pt x="269" y="241"/>
                  <a:pt x="282" y="241"/>
                </a:cubicBezTo>
                <a:cubicBezTo>
                  <a:pt x="282" y="257"/>
                  <a:pt x="282" y="257"/>
                  <a:pt x="282" y="257"/>
                </a:cubicBezTo>
                <a:cubicBezTo>
                  <a:pt x="274" y="257"/>
                  <a:pt x="266" y="255"/>
                  <a:pt x="260" y="251"/>
                </a:cubicBezTo>
                <a:cubicBezTo>
                  <a:pt x="263" y="259"/>
                  <a:pt x="272" y="265"/>
                  <a:pt x="282" y="265"/>
                </a:cubicBezTo>
                <a:cubicBezTo>
                  <a:pt x="282" y="282"/>
                  <a:pt x="282" y="282"/>
                  <a:pt x="282" y="282"/>
                </a:cubicBezTo>
                <a:cubicBezTo>
                  <a:pt x="260" y="282"/>
                  <a:pt x="242" y="263"/>
                  <a:pt x="242" y="241"/>
                </a:cubicBezTo>
                <a:cubicBezTo>
                  <a:pt x="242" y="240"/>
                  <a:pt x="242" y="240"/>
                  <a:pt x="242" y="240"/>
                </a:cubicBezTo>
                <a:cubicBezTo>
                  <a:pt x="231" y="258"/>
                  <a:pt x="215" y="271"/>
                  <a:pt x="197" y="280"/>
                </a:cubicBezTo>
                <a:cubicBezTo>
                  <a:pt x="260" y="299"/>
                  <a:pt x="306" y="357"/>
                  <a:pt x="306" y="426"/>
                </a:cubicBezTo>
                <a:close/>
                <a:moveTo>
                  <a:pt x="120" y="676"/>
                </a:moveTo>
                <a:cubicBezTo>
                  <a:pt x="116" y="667"/>
                  <a:pt x="107" y="660"/>
                  <a:pt x="97" y="660"/>
                </a:cubicBezTo>
                <a:cubicBezTo>
                  <a:pt x="86" y="660"/>
                  <a:pt x="77" y="667"/>
                  <a:pt x="74" y="676"/>
                </a:cubicBezTo>
                <a:lnTo>
                  <a:pt x="120" y="676"/>
                </a:lnTo>
                <a:close/>
                <a:moveTo>
                  <a:pt x="105" y="620"/>
                </a:moveTo>
                <a:cubicBezTo>
                  <a:pt x="56" y="620"/>
                  <a:pt x="56" y="620"/>
                  <a:pt x="56" y="620"/>
                </a:cubicBezTo>
                <a:cubicBezTo>
                  <a:pt x="56" y="684"/>
                  <a:pt x="56" y="684"/>
                  <a:pt x="56" y="684"/>
                </a:cubicBezTo>
                <a:cubicBezTo>
                  <a:pt x="56" y="662"/>
                  <a:pt x="75" y="644"/>
                  <a:pt x="97" y="644"/>
                </a:cubicBezTo>
                <a:cubicBezTo>
                  <a:pt x="99" y="644"/>
                  <a:pt x="102" y="644"/>
                  <a:pt x="105" y="645"/>
                </a:cubicBezTo>
                <a:lnTo>
                  <a:pt x="105" y="620"/>
                </a:lnTo>
                <a:close/>
                <a:moveTo>
                  <a:pt x="240" y="676"/>
                </a:moveTo>
                <a:cubicBezTo>
                  <a:pt x="237" y="667"/>
                  <a:pt x="228" y="660"/>
                  <a:pt x="218" y="660"/>
                </a:cubicBezTo>
                <a:cubicBezTo>
                  <a:pt x="207" y="660"/>
                  <a:pt x="198" y="667"/>
                  <a:pt x="195" y="676"/>
                </a:cubicBezTo>
                <a:lnTo>
                  <a:pt x="240" y="676"/>
                </a:lnTo>
                <a:close/>
                <a:moveTo>
                  <a:pt x="250" y="620"/>
                </a:moveTo>
                <a:cubicBezTo>
                  <a:pt x="201" y="620"/>
                  <a:pt x="201" y="620"/>
                  <a:pt x="201" y="620"/>
                </a:cubicBezTo>
                <a:cubicBezTo>
                  <a:pt x="201" y="647"/>
                  <a:pt x="201" y="647"/>
                  <a:pt x="201" y="647"/>
                </a:cubicBezTo>
                <a:cubicBezTo>
                  <a:pt x="206" y="645"/>
                  <a:pt x="212" y="644"/>
                  <a:pt x="218" y="644"/>
                </a:cubicBezTo>
                <a:cubicBezTo>
                  <a:pt x="231" y="644"/>
                  <a:pt x="242" y="650"/>
                  <a:pt x="250" y="660"/>
                </a:cubicBezTo>
                <a:lnTo>
                  <a:pt x="250" y="620"/>
                </a:lnTo>
                <a:close/>
                <a:moveTo>
                  <a:pt x="65" y="169"/>
                </a:moveTo>
                <a:cubicBezTo>
                  <a:pt x="153" y="169"/>
                  <a:pt x="153" y="169"/>
                  <a:pt x="153" y="169"/>
                </a:cubicBezTo>
                <a:cubicBezTo>
                  <a:pt x="166" y="169"/>
                  <a:pt x="177" y="158"/>
                  <a:pt x="177" y="145"/>
                </a:cubicBezTo>
                <a:cubicBezTo>
                  <a:pt x="177" y="121"/>
                  <a:pt x="177" y="121"/>
                  <a:pt x="177" y="121"/>
                </a:cubicBezTo>
                <a:cubicBezTo>
                  <a:pt x="193" y="121"/>
                  <a:pt x="193" y="121"/>
                  <a:pt x="193" y="121"/>
                </a:cubicBezTo>
                <a:cubicBezTo>
                  <a:pt x="193" y="121"/>
                  <a:pt x="193" y="121"/>
                  <a:pt x="193" y="121"/>
                </a:cubicBezTo>
                <a:cubicBezTo>
                  <a:pt x="209" y="120"/>
                  <a:pt x="209" y="120"/>
                  <a:pt x="209" y="120"/>
                </a:cubicBezTo>
                <a:cubicBezTo>
                  <a:pt x="209" y="129"/>
                  <a:pt x="209" y="129"/>
                  <a:pt x="209" y="129"/>
                </a:cubicBezTo>
                <a:cubicBezTo>
                  <a:pt x="209" y="148"/>
                  <a:pt x="223" y="164"/>
                  <a:pt x="242" y="168"/>
                </a:cubicBezTo>
                <a:cubicBezTo>
                  <a:pt x="242" y="137"/>
                  <a:pt x="242" y="137"/>
                  <a:pt x="242" y="137"/>
                </a:cubicBezTo>
                <a:cubicBezTo>
                  <a:pt x="242" y="88"/>
                  <a:pt x="202" y="48"/>
                  <a:pt x="153" y="48"/>
                </a:cubicBezTo>
                <a:cubicBezTo>
                  <a:pt x="104" y="48"/>
                  <a:pt x="65" y="88"/>
                  <a:pt x="65" y="137"/>
                </a:cubicBezTo>
                <a:lnTo>
                  <a:pt x="65" y="169"/>
                </a:lnTo>
                <a:close/>
                <a:moveTo>
                  <a:pt x="153" y="274"/>
                </a:moveTo>
                <a:cubicBezTo>
                  <a:pt x="202" y="274"/>
                  <a:pt x="242" y="234"/>
                  <a:pt x="242" y="185"/>
                </a:cubicBezTo>
                <a:cubicBezTo>
                  <a:pt x="242" y="184"/>
                  <a:pt x="242" y="184"/>
                  <a:pt x="242" y="184"/>
                </a:cubicBezTo>
                <a:cubicBezTo>
                  <a:pt x="217" y="181"/>
                  <a:pt x="197" y="160"/>
                  <a:pt x="193" y="135"/>
                </a:cubicBezTo>
                <a:cubicBezTo>
                  <a:pt x="193" y="145"/>
                  <a:pt x="193" y="145"/>
                  <a:pt x="193" y="145"/>
                </a:cubicBezTo>
                <a:cubicBezTo>
                  <a:pt x="193" y="167"/>
                  <a:pt x="175" y="185"/>
                  <a:pt x="153" y="185"/>
                </a:cubicBezTo>
                <a:cubicBezTo>
                  <a:pt x="65" y="185"/>
                  <a:pt x="65" y="185"/>
                  <a:pt x="65" y="185"/>
                </a:cubicBezTo>
                <a:cubicBezTo>
                  <a:pt x="65" y="234"/>
                  <a:pt x="104" y="274"/>
                  <a:pt x="153" y="274"/>
                </a:cubicBezTo>
                <a:close/>
                <a:moveTo>
                  <a:pt x="153" y="290"/>
                </a:moveTo>
                <a:cubicBezTo>
                  <a:pt x="142" y="290"/>
                  <a:pt x="132" y="291"/>
                  <a:pt x="121" y="293"/>
                </a:cubicBezTo>
                <a:cubicBezTo>
                  <a:pt x="123" y="310"/>
                  <a:pt x="137" y="322"/>
                  <a:pt x="154" y="322"/>
                </a:cubicBezTo>
                <a:cubicBezTo>
                  <a:pt x="170" y="322"/>
                  <a:pt x="184" y="310"/>
                  <a:pt x="186" y="294"/>
                </a:cubicBezTo>
                <a:cubicBezTo>
                  <a:pt x="176" y="291"/>
                  <a:pt x="165" y="290"/>
                  <a:pt x="153" y="290"/>
                </a:cubicBezTo>
                <a:close/>
                <a:moveTo>
                  <a:pt x="153" y="571"/>
                </a:moveTo>
                <a:cubicBezTo>
                  <a:pt x="184" y="571"/>
                  <a:pt x="212" y="559"/>
                  <a:pt x="232" y="539"/>
                </a:cubicBezTo>
                <a:cubicBezTo>
                  <a:pt x="74" y="539"/>
                  <a:pt x="74" y="539"/>
                  <a:pt x="74" y="539"/>
                </a:cubicBezTo>
                <a:cubicBezTo>
                  <a:pt x="95" y="559"/>
                  <a:pt x="122" y="571"/>
                  <a:pt x="153" y="571"/>
                </a:cubicBezTo>
                <a:close/>
                <a:moveTo>
                  <a:pt x="259" y="497"/>
                </a:moveTo>
                <a:cubicBezTo>
                  <a:pt x="224" y="486"/>
                  <a:pt x="224" y="486"/>
                  <a:pt x="224" y="486"/>
                </a:cubicBezTo>
                <a:cubicBezTo>
                  <a:pt x="223" y="488"/>
                  <a:pt x="222" y="491"/>
                  <a:pt x="220" y="494"/>
                </a:cubicBezTo>
                <a:cubicBezTo>
                  <a:pt x="215" y="502"/>
                  <a:pt x="206" y="507"/>
                  <a:pt x="196" y="507"/>
                </a:cubicBezTo>
                <a:cubicBezTo>
                  <a:pt x="192" y="507"/>
                  <a:pt x="192" y="507"/>
                  <a:pt x="192" y="507"/>
                </a:cubicBezTo>
                <a:cubicBezTo>
                  <a:pt x="168" y="483"/>
                  <a:pt x="168" y="483"/>
                  <a:pt x="168" y="483"/>
                </a:cubicBezTo>
                <a:cubicBezTo>
                  <a:pt x="138" y="483"/>
                  <a:pt x="138" y="483"/>
                  <a:pt x="138" y="483"/>
                </a:cubicBezTo>
                <a:cubicBezTo>
                  <a:pt x="114" y="507"/>
                  <a:pt x="114" y="507"/>
                  <a:pt x="114" y="507"/>
                </a:cubicBezTo>
                <a:cubicBezTo>
                  <a:pt x="111" y="507"/>
                  <a:pt x="111" y="507"/>
                  <a:pt x="111" y="507"/>
                </a:cubicBezTo>
                <a:cubicBezTo>
                  <a:pt x="101" y="507"/>
                  <a:pt x="91" y="502"/>
                  <a:pt x="86" y="494"/>
                </a:cubicBezTo>
                <a:cubicBezTo>
                  <a:pt x="84" y="491"/>
                  <a:pt x="83" y="488"/>
                  <a:pt x="82" y="486"/>
                </a:cubicBezTo>
                <a:cubicBezTo>
                  <a:pt x="47" y="497"/>
                  <a:pt x="47" y="497"/>
                  <a:pt x="47" y="497"/>
                </a:cubicBezTo>
                <a:cubicBezTo>
                  <a:pt x="51" y="506"/>
                  <a:pt x="55" y="515"/>
                  <a:pt x="61" y="523"/>
                </a:cubicBezTo>
                <a:cubicBezTo>
                  <a:pt x="245" y="523"/>
                  <a:pt x="245" y="523"/>
                  <a:pt x="245" y="523"/>
                </a:cubicBezTo>
                <a:cubicBezTo>
                  <a:pt x="251" y="515"/>
                  <a:pt x="256" y="506"/>
                  <a:pt x="259" y="497"/>
                </a:cubicBezTo>
                <a:close/>
                <a:moveTo>
                  <a:pt x="99" y="485"/>
                </a:moveTo>
                <a:cubicBezTo>
                  <a:pt x="101" y="488"/>
                  <a:pt x="104" y="490"/>
                  <a:pt x="107" y="491"/>
                </a:cubicBezTo>
                <a:cubicBezTo>
                  <a:pt x="131" y="467"/>
                  <a:pt x="131" y="467"/>
                  <a:pt x="131" y="467"/>
                </a:cubicBezTo>
                <a:cubicBezTo>
                  <a:pt x="175" y="467"/>
                  <a:pt x="175" y="467"/>
                  <a:pt x="175" y="467"/>
                </a:cubicBezTo>
                <a:cubicBezTo>
                  <a:pt x="199" y="491"/>
                  <a:pt x="199" y="491"/>
                  <a:pt x="199" y="491"/>
                </a:cubicBezTo>
                <a:cubicBezTo>
                  <a:pt x="202" y="490"/>
                  <a:pt x="205" y="488"/>
                  <a:pt x="207" y="485"/>
                </a:cubicBezTo>
                <a:cubicBezTo>
                  <a:pt x="210" y="481"/>
                  <a:pt x="210" y="476"/>
                  <a:pt x="208" y="472"/>
                </a:cubicBezTo>
                <a:cubicBezTo>
                  <a:pt x="190" y="426"/>
                  <a:pt x="190" y="426"/>
                  <a:pt x="190" y="426"/>
                </a:cubicBezTo>
                <a:cubicBezTo>
                  <a:pt x="175" y="426"/>
                  <a:pt x="175" y="426"/>
                  <a:pt x="175" y="426"/>
                </a:cubicBezTo>
                <a:cubicBezTo>
                  <a:pt x="167" y="435"/>
                  <a:pt x="167" y="435"/>
                  <a:pt x="167" y="435"/>
                </a:cubicBezTo>
                <a:cubicBezTo>
                  <a:pt x="139" y="435"/>
                  <a:pt x="139" y="435"/>
                  <a:pt x="139" y="435"/>
                </a:cubicBezTo>
                <a:cubicBezTo>
                  <a:pt x="131" y="426"/>
                  <a:pt x="131" y="426"/>
                  <a:pt x="131" y="426"/>
                </a:cubicBezTo>
                <a:cubicBezTo>
                  <a:pt x="116" y="426"/>
                  <a:pt x="116" y="426"/>
                  <a:pt x="116" y="426"/>
                </a:cubicBezTo>
                <a:cubicBezTo>
                  <a:pt x="98" y="472"/>
                  <a:pt x="98" y="472"/>
                  <a:pt x="98" y="472"/>
                </a:cubicBezTo>
                <a:cubicBezTo>
                  <a:pt x="96" y="476"/>
                  <a:pt x="97" y="481"/>
                  <a:pt x="99" y="485"/>
                </a:cubicBezTo>
                <a:close/>
                <a:moveTo>
                  <a:pt x="290" y="426"/>
                </a:moveTo>
                <a:cubicBezTo>
                  <a:pt x="290" y="368"/>
                  <a:pt x="253" y="318"/>
                  <a:pt x="202" y="299"/>
                </a:cubicBezTo>
                <a:cubicBezTo>
                  <a:pt x="198" y="321"/>
                  <a:pt x="178" y="339"/>
                  <a:pt x="154" y="339"/>
                </a:cubicBezTo>
                <a:cubicBezTo>
                  <a:pt x="130" y="339"/>
                  <a:pt x="110" y="321"/>
                  <a:pt x="106" y="298"/>
                </a:cubicBezTo>
                <a:cubicBezTo>
                  <a:pt x="53" y="318"/>
                  <a:pt x="16" y="368"/>
                  <a:pt x="16" y="426"/>
                </a:cubicBezTo>
                <a:cubicBezTo>
                  <a:pt x="16" y="490"/>
                  <a:pt x="16" y="490"/>
                  <a:pt x="16" y="490"/>
                </a:cubicBezTo>
                <a:cubicBezTo>
                  <a:pt x="27" y="487"/>
                  <a:pt x="27" y="487"/>
                  <a:pt x="27" y="487"/>
                </a:cubicBezTo>
                <a:cubicBezTo>
                  <a:pt x="25" y="478"/>
                  <a:pt x="24" y="468"/>
                  <a:pt x="24" y="459"/>
                </a:cubicBezTo>
                <a:cubicBezTo>
                  <a:pt x="24" y="441"/>
                  <a:pt x="28" y="423"/>
                  <a:pt x="35" y="407"/>
                </a:cubicBezTo>
                <a:cubicBezTo>
                  <a:pt x="50" y="414"/>
                  <a:pt x="50" y="414"/>
                  <a:pt x="50" y="414"/>
                </a:cubicBezTo>
                <a:cubicBezTo>
                  <a:pt x="44" y="428"/>
                  <a:pt x="40" y="443"/>
                  <a:pt x="40" y="459"/>
                </a:cubicBezTo>
                <a:cubicBezTo>
                  <a:pt x="40" y="467"/>
                  <a:pt x="41" y="474"/>
                  <a:pt x="43" y="482"/>
                </a:cubicBezTo>
                <a:cubicBezTo>
                  <a:pt x="82" y="468"/>
                  <a:pt x="82" y="468"/>
                  <a:pt x="82" y="468"/>
                </a:cubicBezTo>
                <a:cubicBezTo>
                  <a:pt x="82" y="468"/>
                  <a:pt x="82" y="467"/>
                  <a:pt x="83" y="466"/>
                </a:cubicBezTo>
                <a:cubicBezTo>
                  <a:pt x="105" y="410"/>
                  <a:pt x="105" y="410"/>
                  <a:pt x="105" y="410"/>
                </a:cubicBezTo>
                <a:cubicBezTo>
                  <a:pt x="138" y="410"/>
                  <a:pt x="138" y="410"/>
                  <a:pt x="138" y="410"/>
                </a:cubicBezTo>
                <a:cubicBezTo>
                  <a:pt x="146" y="418"/>
                  <a:pt x="146" y="418"/>
                  <a:pt x="146" y="418"/>
                </a:cubicBezTo>
                <a:cubicBezTo>
                  <a:pt x="160" y="418"/>
                  <a:pt x="160" y="418"/>
                  <a:pt x="160" y="418"/>
                </a:cubicBezTo>
                <a:cubicBezTo>
                  <a:pt x="168" y="410"/>
                  <a:pt x="168" y="410"/>
                  <a:pt x="168" y="410"/>
                </a:cubicBezTo>
                <a:cubicBezTo>
                  <a:pt x="201" y="410"/>
                  <a:pt x="201" y="410"/>
                  <a:pt x="201" y="410"/>
                </a:cubicBezTo>
                <a:cubicBezTo>
                  <a:pt x="223" y="466"/>
                  <a:pt x="223" y="466"/>
                  <a:pt x="223" y="466"/>
                </a:cubicBezTo>
                <a:cubicBezTo>
                  <a:pt x="224" y="467"/>
                  <a:pt x="224" y="468"/>
                  <a:pt x="224" y="468"/>
                </a:cubicBezTo>
                <a:cubicBezTo>
                  <a:pt x="263" y="482"/>
                  <a:pt x="263" y="482"/>
                  <a:pt x="263" y="482"/>
                </a:cubicBezTo>
                <a:cubicBezTo>
                  <a:pt x="265" y="474"/>
                  <a:pt x="266" y="467"/>
                  <a:pt x="266" y="459"/>
                </a:cubicBezTo>
                <a:cubicBezTo>
                  <a:pt x="266" y="443"/>
                  <a:pt x="263" y="428"/>
                  <a:pt x="256" y="414"/>
                </a:cubicBezTo>
                <a:cubicBezTo>
                  <a:pt x="271" y="407"/>
                  <a:pt x="271" y="407"/>
                  <a:pt x="271" y="407"/>
                </a:cubicBezTo>
                <a:cubicBezTo>
                  <a:pt x="278" y="423"/>
                  <a:pt x="282" y="441"/>
                  <a:pt x="282" y="459"/>
                </a:cubicBezTo>
                <a:cubicBezTo>
                  <a:pt x="282" y="468"/>
                  <a:pt x="281" y="478"/>
                  <a:pt x="279" y="487"/>
                </a:cubicBezTo>
                <a:cubicBezTo>
                  <a:pt x="290" y="490"/>
                  <a:pt x="290" y="490"/>
                  <a:pt x="290" y="490"/>
                </a:cubicBezTo>
                <a:lnTo>
                  <a:pt x="290" y="4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38">
            <a:extLst>
              <a:ext uri="{FF2B5EF4-FFF2-40B4-BE49-F238E27FC236}">
                <a16:creationId xmlns:a16="http://schemas.microsoft.com/office/drawing/2014/main" id="{01F3BFA1-6611-4CBC-B124-771683953B21}"/>
              </a:ext>
              <a:ext uri="{C183D7F6-B498-43B3-948B-1728B52AA6E4}">
                <adec:decorative xmlns:adec="http://schemas.microsoft.com/office/drawing/2017/decorative" val="1"/>
              </a:ext>
            </a:extLst>
          </p:cNvPr>
          <p:cNvSpPr>
            <a:spLocks noChangeAspect="1" noEditPoints="1"/>
          </p:cNvSpPr>
          <p:nvPr/>
        </p:nvSpPr>
        <p:spPr bwMode="auto">
          <a:xfrm>
            <a:off x="264144" y="5708978"/>
            <a:ext cx="348841" cy="874055"/>
          </a:xfrm>
          <a:custGeom>
            <a:avLst/>
            <a:gdLst>
              <a:gd name="T0" fmla="*/ 267 w 306"/>
              <a:gd name="T1" fmla="*/ 765 h 765"/>
              <a:gd name="T2" fmla="*/ 242 w 306"/>
              <a:gd name="T3" fmla="*/ 483 h 765"/>
              <a:gd name="T4" fmla="*/ 298 w 306"/>
              <a:gd name="T5" fmla="*/ 483 h 765"/>
              <a:gd name="T6" fmla="*/ 184 w 306"/>
              <a:gd name="T7" fmla="*/ 194 h 765"/>
              <a:gd name="T8" fmla="*/ 217 w 306"/>
              <a:gd name="T9" fmla="*/ 499 h 765"/>
              <a:gd name="T10" fmla="*/ 306 w 306"/>
              <a:gd name="T11" fmla="*/ 459 h 765"/>
              <a:gd name="T12" fmla="*/ 220 w 306"/>
              <a:gd name="T13" fmla="*/ 494 h 765"/>
              <a:gd name="T14" fmla="*/ 168 w 306"/>
              <a:gd name="T15" fmla="*/ 483 h 765"/>
              <a:gd name="T16" fmla="*/ 110 w 306"/>
              <a:gd name="T17" fmla="*/ 508 h 765"/>
              <a:gd name="T18" fmla="*/ 86 w 306"/>
              <a:gd name="T19" fmla="*/ 459 h 765"/>
              <a:gd name="T20" fmla="*/ 109 w 306"/>
              <a:gd name="T21" fmla="*/ 248 h 765"/>
              <a:gd name="T22" fmla="*/ 153 w 306"/>
              <a:gd name="T23" fmla="*/ 0 h 765"/>
              <a:gd name="T24" fmla="*/ 197 w 306"/>
              <a:gd name="T25" fmla="*/ 248 h 765"/>
              <a:gd name="T26" fmla="*/ 137 w 306"/>
              <a:gd name="T27" fmla="*/ 259 h 765"/>
              <a:gd name="T28" fmla="*/ 169 w 306"/>
              <a:gd name="T29" fmla="*/ 259 h 765"/>
              <a:gd name="T30" fmla="*/ 242 w 306"/>
              <a:gd name="T31" fmla="*/ 105 h 765"/>
              <a:gd name="T32" fmla="*/ 128 w 306"/>
              <a:gd name="T33" fmla="*/ 97 h 765"/>
              <a:gd name="T34" fmla="*/ 138 w 306"/>
              <a:gd name="T35" fmla="*/ 118 h 765"/>
              <a:gd name="T36" fmla="*/ 201 w 306"/>
              <a:gd name="T37" fmla="*/ 105 h 765"/>
              <a:gd name="T38" fmla="*/ 201 w 306"/>
              <a:gd name="T39" fmla="*/ 121 h 765"/>
              <a:gd name="T40" fmla="*/ 233 w 306"/>
              <a:gd name="T41" fmla="*/ 137 h 765"/>
              <a:gd name="T42" fmla="*/ 89 w 306"/>
              <a:gd name="T43" fmla="*/ 169 h 765"/>
              <a:gd name="T44" fmla="*/ 72 w 306"/>
              <a:gd name="T45" fmla="*/ 137 h 765"/>
              <a:gd name="T46" fmla="*/ 185 w 306"/>
              <a:gd name="T47" fmla="*/ 81 h 765"/>
              <a:gd name="T48" fmla="*/ 153 w 306"/>
              <a:gd name="T49" fmla="*/ 16 h 765"/>
              <a:gd name="T50" fmla="*/ 238 w 306"/>
              <a:gd name="T51" fmla="*/ 177 h 765"/>
              <a:gd name="T52" fmla="*/ 153 w 306"/>
              <a:gd name="T53" fmla="*/ 129 h 765"/>
              <a:gd name="T54" fmla="*/ 68 w 306"/>
              <a:gd name="T55" fmla="*/ 177 h 765"/>
              <a:gd name="T56" fmla="*/ 190 w 306"/>
              <a:gd name="T57" fmla="*/ 427 h 765"/>
              <a:gd name="T58" fmla="*/ 139 w 306"/>
              <a:gd name="T59" fmla="*/ 435 h 765"/>
              <a:gd name="T60" fmla="*/ 98 w 306"/>
              <a:gd name="T61" fmla="*/ 473 h 765"/>
              <a:gd name="T62" fmla="*/ 131 w 306"/>
              <a:gd name="T63" fmla="*/ 467 h 765"/>
              <a:gd name="T64" fmla="*/ 207 w 306"/>
              <a:gd name="T65" fmla="*/ 485 h 765"/>
              <a:gd name="T66" fmla="*/ 266 w 306"/>
              <a:gd name="T67" fmla="*/ 317 h 765"/>
              <a:gd name="T68" fmla="*/ 217 w 306"/>
              <a:gd name="T69" fmla="*/ 419 h 765"/>
              <a:gd name="T70" fmla="*/ 185 w 306"/>
              <a:gd name="T71" fmla="*/ 262 h 765"/>
              <a:gd name="T72" fmla="*/ 121 w 306"/>
              <a:gd name="T73" fmla="*/ 262 h 765"/>
              <a:gd name="T74" fmla="*/ 89 w 306"/>
              <a:gd name="T75" fmla="*/ 419 h 765"/>
              <a:gd name="T76" fmla="*/ 40 w 306"/>
              <a:gd name="T77" fmla="*/ 317 h 765"/>
              <a:gd name="T78" fmla="*/ 92 w 306"/>
              <a:gd name="T79" fmla="*/ 443 h 765"/>
              <a:gd name="T80" fmla="*/ 146 w 306"/>
              <a:gd name="T81" fmla="*/ 419 h 765"/>
              <a:gd name="T82" fmla="*/ 201 w 306"/>
              <a:gd name="T83" fmla="*/ 411 h 765"/>
              <a:gd name="T84" fmla="*/ 290 w 306"/>
              <a:gd name="T85" fmla="*/ 395 h 765"/>
              <a:gd name="T86" fmla="*/ 217 w 306"/>
              <a:gd name="T87" fmla="*/ 765 h 765"/>
              <a:gd name="T88" fmla="*/ 89 w 306"/>
              <a:gd name="T89" fmla="*/ 765 h 765"/>
              <a:gd name="T90" fmla="*/ 89 w 306"/>
              <a:gd name="T91" fmla="*/ 499 h 765"/>
              <a:gd name="T92" fmla="*/ 217 w 306"/>
              <a:gd name="T93" fmla="*/ 499 h 765"/>
              <a:gd name="T94" fmla="*/ 217 w 306"/>
              <a:gd name="T95" fmla="*/ 556 h 765"/>
              <a:gd name="T96" fmla="*/ 217 w 306"/>
              <a:gd name="T97" fmla="*/ 572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6" h="765">
                <a:moveTo>
                  <a:pt x="298" y="483"/>
                </a:moveTo>
                <a:cubicBezTo>
                  <a:pt x="267" y="483"/>
                  <a:pt x="267" y="483"/>
                  <a:pt x="267" y="483"/>
                </a:cubicBezTo>
                <a:cubicBezTo>
                  <a:pt x="267" y="765"/>
                  <a:pt x="267" y="765"/>
                  <a:pt x="267" y="765"/>
                </a:cubicBezTo>
                <a:cubicBezTo>
                  <a:pt x="251" y="765"/>
                  <a:pt x="251" y="765"/>
                  <a:pt x="251" y="765"/>
                </a:cubicBezTo>
                <a:cubicBezTo>
                  <a:pt x="251" y="483"/>
                  <a:pt x="251" y="483"/>
                  <a:pt x="251" y="483"/>
                </a:cubicBezTo>
                <a:cubicBezTo>
                  <a:pt x="242" y="483"/>
                  <a:pt x="242" y="483"/>
                  <a:pt x="242" y="483"/>
                </a:cubicBezTo>
                <a:cubicBezTo>
                  <a:pt x="242" y="467"/>
                  <a:pt x="242" y="467"/>
                  <a:pt x="242" y="467"/>
                </a:cubicBezTo>
                <a:cubicBezTo>
                  <a:pt x="298" y="467"/>
                  <a:pt x="298" y="467"/>
                  <a:pt x="298" y="467"/>
                </a:cubicBezTo>
                <a:lnTo>
                  <a:pt x="298" y="483"/>
                </a:lnTo>
                <a:close/>
                <a:moveTo>
                  <a:pt x="122" y="194"/>
                </a:moveTo>
                <a:cubicBezTo>
                  <a:pt x="125" y="207"/>
                  <a:pt x="138" y="218"/>
                  <a:pt x="153" y="218"/>
                </a:cubicBezTo>
                <a:cubicBezTo>
                  <a:pt x="168" y="218"/>
                  <a:pt x="180" y="207"/>
                  <a:pt x="184" y="194"/>
                </a:cubicBezTo>
                <a:lnTo>
                  <a:pt x="122" y="194"/>
                </a:lnTo>
                <a:close/>
                <a:moveTo>
                  <a:pt x="217" y="499"/>
                </a:moveTo>
                <a:cubicBezTo>
                  <a:pt x="217" y="499"/>
                  <a:pt x="217" y="499"/>
                  <a:pt x="217" y="499"/>
                </a:cubicBezTo>
                <a:moveTo>
                  <a:pt x="81" y="499"/>
                </a:moveTo>
                <a:cubicBezTo>
                  <a:pt x="81" y="499"/>
                  <a:pt x="81" y="499"/>
                  <a:pt x="81" y="499"/>
                </a:cubicBezTo>
                <a:moveTo>
                  <a:pt x="306" y="459"/>
                </a:moveTo>
                <a:cubicBezTo>
                  <a:pt x="220" y="459"/>
                  <a:pt x="220" y="459"/>
                  <a:pt x="220" y="459"/>
                </a:cubicBezTo>
                <a:cubicBezTo>
                  <a:pt x="223" y="467"/>
                  <a:pt x="223" y="467"/>
                  <a:pt x="223" y="467"/>
                </a:cubicBezTo>
                <a:cubicBezTo>
                  <a:pt x="227" y="476"/>
                  <a:pt x="226" y="486"/>
                  <a:pt x="220" y="494"/>
                </a:cubicBezTo>
                <a:cubicBezTo>
                  <a:pt x="215" y="503"/>
                  <a:pt x="205" y="508"/>
                  <a:pt x="196" y="508"/>
                </a:cubicBezTo>
                <a:cubicBezTo>
                  <a:pt x="192" y="508"/>
                  <a:pt x="192" y="508"/>
                  <a:pt x="192" y="508"/>
                </a:cubicBezTo>
                <a:cubicBezTo>
                  <a:pt x="168" y="483"/>
                  <a:pt x="168" y="483"/>
                  <a:pt x="168" y="483"/>
                </a:cubicBezTo>
                <a:cubicBezTo>
                  <a:pt x="138" y="483"/>
                  <a:pt x="138" y="483"/>
                  <a:pt x="138" y="483"/>
                </a:cubicBezTo>
                <a:cubicBezTo>
                  <a:pt x="114" y="508"/>
                  <a:pt x="114" y="508"/>
                  <a:pt x="114" y="508"/>
                </a:cubicBezTo>
                <a:cubicBezTo>
                  <a:pt x="110" y="508"/>
                  <a:pt x="110" y="508"/>
                  <a:pt x="110" y="508"/>
                </a:cubicBezTo>
                <a:cubicBezTo>
                  <a:pt x="100" y="508"/>
                  <a:pt x="91" y="503"/>
                  <a:pt x="86" y="494"/>
                </a:cubicBezTo>
                <a:cubicBezTo>
                  <a:pt x="80" y="486"/>
                  <a:pt x="79" y="476"/>
                  <a:pt x="83" y="467"/>
                </a:cubicBezTo>
                <a:cubicBezTo>
                  <a:pt x="86" y="459"/>
                  <a:pt x="86" y="459"/>
                  <a:pt x="86" y="459"/>
                </a:cubicBezTo>
                <a:cubicBezTo>
                  <a:pt x="0" y="459"/>
                  <a:pt x="0" y="459"/>
                  <a:pt x="0" y="459"/>
                </a:cubicBezTo>
                <a:cubicBezTo>
                  <a:pt x="0" y="395"/>
                  <a:pt x="0" y="395"/>
                  <a:pt x="0" y="395"/>
                </a:cubicBezTo>
                <a:cubicBezTo>
                  <a:pt x="0" y="326"/>
                  <a:pt x="46" y="267"/>
                  <a:pt x="109" y="248"/>
                </a:cubicBezTo>
                <a:cubicBezTo>
                  <a:pt x="73" y="232"/>
                  <a:pt x="48" y="195"/>
                  <a:pt x="48" y="153"/>
                </a:cubicBezTo>
                <a:cubicBezTo>
                  <a:pt x="48" y="105"/>
                  <a:pt x="48" y="105"/>
                  <a:pt x="48" y="105"/>
                </a:cubicBezTo>
                <a:cubicBezTo>
                  <a:pt x="48" y="47"/>
                  <a:pt x="95" y="0"/>
                  <a:pt x="153" y="0"/>
                </a:cubicBezTo>
                <a:cubicBezTo>
                  <a:pt x="211" y="0"/>
                  <a:pt x="258" y="47"/>
                  <a:pt x="258" y="105"/>
                </a:cubicBezTo>
                <a:cubicBezTo>
                  <a:pt x="258" y="153"/>
                  <a:pt x="258" y="153"/>
                  <a:pt x="258" y="153"/>
                </a:cubicBezTo>
                <a:cubicBezTo>
                  <a:pt x="258" y="195"/>
                  <a:pt x="233" y="232"/>
                  <a:pt x="197" y="248"/>
                </a:cubicBezTo>
                <a:cubicBezTo>
                  <a:pt x="260" y="267"/>
                  <a:pt x="306" y="326"/>
                  <a:pt x="306" y="395"/>
                </a:cubicBezTo>
                <a:lnTo>
                  <a:pt x="306" y="459"/>
                </a:lnTo>
                <a:close/>
                <a:moveTo>
                  <a:pt x="137" y="259"/>
                </a:moveTo>
                <a:cubicBezTo>
                  <a:pt x="151" y="322"/>
                  <a:pt x="151" y="322"/>
                  <a:pt x="151" y="322"/>
                </a:cubicBezTo>
                <a:cubicBezTo>
                  <a:pt x="155" y="322"/>
                  <a:pt x="155" y="322"/>
                  <a:pt x="155" y="322"/>
                </a:cubicBezTo>
                <a:cubicBezTo>
                  <a:pt x="169" y="259"/>
                  <a:pt x="169" y="259"/>
                  <a:pt x="169" y="259"/>
                </a:cubicBezTo>
                <a:cubicBezTo>
                  <a:pt x="164" y="258"/>
                  <a:pt x="158" y="258"/>
                  <a:pt x="153" y="258"/>
                </a:cubicBezTo>
                <a:cubicBezTo>
                  <a:pt x="148" y="258"/>
                  <a:pt x="142" y="258"/>
                  <a:pt x="137" y="259"/>
                </a:cubicBezTo>
                <a:close/>
                <a:moveTo>
                  <a:pt x="242" y="105"/>
                </a:moveTo>
                <a:cubicBezTo>
                  <a:pt x="242" y="90"/>
                  <a:pt x="238" y="76"/>
                  <a:pt x="231" y="63"/>
                </a:cubicBezTo>
                <a:cubicBezTo>
                  <a:pt x="225" y="83"/>
                  <a:pt x="207" y="97"/>
                  <a:pt x="185" y="97"/>
                </a:cubicBezTo>
                <a:cubicBezTo>
                  <a:pt x="128" y="97"/>
                  <a:pt x="128" y="97"/>
                  <a:pt x="128" y="97"/>
                </a:cubicBezTo>
                <a:cubicBezTo>
                  <a:pt x="115" y="97"/>
                  <a:pt x="101" y="100"/>
                  <a:pt x="90" y="106"/>
                </a:cubicBezTo>
                <a:cubicBezTo>
                  <a:pt x="94" y="105"/>
                  <a:pt x="99" y="105"/>
                  <a:pt x="105" y="105"/>
                </a:cubicBezTo>
                <a:cubicBezTo>
                  <a:pt x="119" y="105"/>
                  <a:pt x="131" y="110"/>
                  <a:pt x="138" y="118"/>
                </a:cubicBezTo>
                <a:cubicBezTo>
                  <a:pt x="142" y="115"/>
                  <a:pt x="147" y="113"/>
                  <a:pt x="153" y="113"/>
                </a:cubicBezTo>
                <a:cubicBezTo>
                  <a:pt x="159" y="113"/>
                  <a:pt x="164" y="115"/>
                  <a:pt x="168" y="118"/>
                </a:cubicBezTo>
                <a:cubicBezTo>
                  <a:pt x="175" y="110"/>
                  <a:pt x="187" y="105"/>
                  <a:pt x="201" y="105"/>
                </a:cubicBezTo>
                <a:cubicBezTo>
                  <a:pt x="222" y="105"/>
                  <a:pt x="235" y="110"/>
                  <a:pt x="242" y="117"/>
                </a:cubicBezTo>
                <a:lnTo>
                  <a:pt x="242" y="105"/>
                </a:lnTo>
                <a:close/>
                <a:moveTo>
                  <a:pt x="201" y="121"/>
                </a:moveTo>
                <a:cubicBezTo>
                  <a:pt x="187" y="121"/>
                  <a:pt x="177" y="128"/>
                  <a:pt x="177" y="137"/>
                </a:cubicBezTo>
                <a:cubicBezTo>
                  <a:pt x="177" y="152"/>
                  <a:pt x="201" y="169"/>
                  <a:pt x="217" y="169"/>
                </a:cubicBezTo>
                <a:cubicBezTo>
                  <a:pt x="222" y="169"/>
                  <a:pt x="233" y="169"/>
                  <a:pt x="233" y="137"/>
                </a:cubicBezTo>
                <a:cubicBezTo>
                  <a:pt x="233" y="133"/>
                  <a:pt x="233" y="121"/>
                  <a:pt x="201" y="121"/>
                </a:cubicBezTo>
                <a:close/>
                <a:moveTo>
                  <a:pt x="72" y="137"/>
                </a:moveTo>
                <a:cubicBezTo>
                  <a:pt x="72" y="169"/>
                  <a:pt x="84" y="169"/>
                  <a:pt x="89" y="169"/>
                </a:cubicBezTo>
                <a:cubicBezTo>
                  <a:pt x="104" y="169"/>
                  <a:pt x="129" y="152"/>
                  <a:pt x="129" y="137"/>
                </a:cubicBezTo>
                <a:cubicBezTo>
                  <a:pt x="129" y="128"/>
                  <a:pt x="119" y="121"/>
                  <a:pt x="105" y="121"/>
                </a:cubicBezTo>
                <a:cubicBezTo>
                  <a:pt x="72" y="121"/>
                  <a:pt x="72" y="133"/>
                  <a:pt x="72" y="137"/>
                </a:cubicBezTo>
                <a:close/>
                <a:moveTo>
                  <a:pt x="65" y="103"/>
                </a:moveTo>
                <a:cubicBezTo>
                  <a:pt x="83" y="89"/>
                  <a:pt x="105" y="81"/>
                  <a:pt x="128" y="81"/>
                </a:cubicBezTo>
                <a:cubicBezTo>
                  <a:pt x="185" y="81"/>
                  <a:pt x="185" y="81"/>
                  <a:pt x="185" y="81"/>
                </a:cubicBezTo>
                <a:cubicBezTo>
                  <a:pt x="203" y="81"/>
                  <a:pt x="217" y="66"/>
                  <a:pt x="217" y="49"/>
                </a:cubicBezTo>
                <a:cubicBezTo>
                  <a:pt x="217" y="44"/>
                  <a:pt x="217" y="44"/>
                  <a:pt x="217" y="44"/>
                </a:cubicBezTo>
                <a:cubicBezTo>
                  <a:pt x="201" y="27"/>
                  <a:pt x="178" y="16"/>
                  <a:pt x="153" y="16"/>
                </a:cubicBezTo>
                <a:cubicBezTo>
                  <a:pt x="105" y="16"/>
                  <a:pt x="66" y="55"/>
                  <a:pt x="65" y="103"/>
                </a:cubicBezTo>
                <a:close/>
                <a:moveTo>
                  <a:pt x="153" y="242"/>
                </a:moveTo>
                <a:cubicBezTo>
                  <a:pt x="194" y="242"/>
                  <a:pt x="228" y="214"/>
                  <a:pt x="238" y="177"/>
                </a:cubicBezTo>
                <a:cubicBezTo>
                  <a:pt x="232" y="183"/>
                  <a:pt x="224" y="185"/>
                  <a:pt x="217" y="185"/>
                </a:cubicBezTo>
                <a:cubicBezTo>
                  <a:pt x="193" y="185"/>
                  <a:pt x="161" y="162"/>
                  <a:pt x="161" y="137"/>
                </a:cubicBezTo>
                <a:cubicBezTo>
                  <a:pt x="161" y="133"/>
                  <a:pt x="157" y="129"/>
                  <a:pt x="153" y="129"/>
                </a:cubicBezTo>
                <a:cubicBezTo>
                  <a:pt x="149" y="129"/>
                  <a:pt x="145" y="133"/>
                  <a:pt x="145" y="137"/>
                </a:cubicBezTo>
                <a:cubicBezTo>
                  <a:pt x="145" y="162"/>
                  <a:pt x="113" y="185"/>
                  <a:pt x="89" y="185"/>
                </a:cubicBezTo>
                <a:cubicBezTo>
                  <a:pt x="82" y="185"/>
                  <a:pt x="74" y="183"/>
                  <a:pt x="68" y="177"/>
                </a:cubicBezTo>
                <a:cubicBezTo>
                  <a:pt x="78" y="214"/>
                  <a:pt x="112" y="242"/>
                  <a:pt x="153" y="242"/>
                </a:cubicBezTo>
                <a:close/>
                <a:moveTo>
                  <a:pt x="208" y="473"/>
                </a:moveTo>
                <a:cubicBezTo>
                  <a:pt x="190" y="427"/>
                  <a:pt x="190" y="427"/>
                  <a:pt x="190" y="427"/>
                </a:cubicBezTo>
                <a:cubicBezTo>
                  <a:pt x="175" y="427"/>
                  <a:pt x="175" y="427"/>
                  <a:pt x="175" y="427"/>
                </a:cubicBezTo>
                <a:cubicBezTo>
                  <a:pt x="167" y="435"/>
                  <a:pt x="167" y="435"/>
                  <a:pt x="167" y="435"/>
                </a:cubicBezTo>
                <a:cubicBezTo>
                  <a:pt x="139" y="435"/>
                  <a:pt x="139" y="435"/>
                  <a:pt x="139" y="435"/>
                </a:cubicBezTo>
                <a:cubicBezTo>
                  <a:pt x="131" y="427"/>
                  <a:pt x="131" y="427"/>
                  <a:pt x="131" y="427"/>
                </a:cubicBezTo>
                <a:cubicBezTo>
                  <a:pt x="116" y="427"/>
                  <a:pt x="116" y="427"/>
                  <a:pt x="116" y="427"/>
                </a:cubicBezTo>
                <a:cubicBezTo>
                  <a:pt x="98" y="473"/>
                  <a:pt x="98" y="473"/>
                  <a:pt x="98" y="473"/>
                </a:cubicBezTo>
                <a:cubicBezTo>
                  <a:pt x="96" y="477"/>
                  <a:pt x="96" y="482"/>
                  <a:pt x="99" y="485"/>
                </a:cubicBezTo>
                <a:cubicBezTo>
                  <a:pt x="101" y="488"/>
                  <a:pt x="104" y="490"/>
                  <a:pt x="107" y="491"/>
                </a:cubicBezTo>
                <a:cubicBezTo>
                  <a:pt x="131" y="467"/>
                  <a:pt x="131" y="467"/>
                  <a:pt x="131" y="467"/>
                </a:cubicBezTo>
                <a:cubicBezTo>
                  <a:pt x="175" y="467"/>
                  <a:pt x="175" y="467"/>
                  <a:pt x="175" y="467"/>
                </a:cubicBezTo>
                <a:cubicBezTo>
                  <a:pt x="199" y="491"/>
                  <a:pt x="199" y="491"/>
                  <a:pt x="199" y="491"/>
                </a:cubicBezTo>
                <a:cubicBezTo>
                  <a:pt x="202" y="490"/>
                  <a:pt x="205" y="488"/>
                  <a:pt x="207" y="485"/>
                </a:cubicBezTo>
                <a:cubicBezTo>
                  <a:pt x="210" y="482"/>
                  <a:pt x="210" y="477"/>
                  <a:pt x="208" y="473"/>
                </a:cubicBezTo>
                <a:close/>
                <a:moveTo>
                  <a:pt x="290" y="395"/>
                </a:moveTo>
                <a:cubicBezTo>
                  <a:pt x="290" y="366"/>
                  <a:pt x="281" y="339"/>
                  <a:pt x="266" y="317"/>
                </a:cubicBezTo>
                <a:cubicBezTo>
                  <a:pt x="233" y="389"/>
                  <a:pt x="233" y="389"/>
                  <a:pt x="233" y="389"/>
                </a:cubicBezTo>
                <a:cubicBezTo>
                  <a:pt x="233" y="419"/>
                  <a:pt x="233" y="419"/>
                  <a:pt x="233" y="419"/>
                </a:cubicBezTo>
                <a:cubicBezTo>
                  <a:pt x="217" y="419"/>
                  <a:pt x="217" y="419"/>
                  <a:pt x="217" y="419"/>
                </a:cubicBezTo>
                <a:cubicBezTo>
                  <a:pt x="217" y="385"/>
                  <a:pt x="217" y="385"/>
                  <a:pt x="217" y="385"/>
                </a:cubicBezTo>
                <a:cubicBezTo>
                  <a:pt x="255" y="303"/>
                  <a:pt x="255" y="303"/>
                  <a:pt x="255" y="303"/>
                </a:cubicBezTo>
                <a:cubicBezTo>
                  <a:pt x="236" y="283"/>
                  <a:pt x="212" y="268"/>
                  <a:pt x="185" y="262"/>
                </a:cubicBezTo>
                <a:cubicBezTo>
                  <a:pt x="167" y="338"/>
                  <a:pt x="167" y="338"/>
                  <a:pt x="167" y="338"/>
                </a:cubicBezTo>
                <a:cubicBezTo>
                  <a:pt x="138" y="338"/>
                  <a:pt x="138" y="338"/>
                  <a:pt x="138" y="338"/>
                </a:cubicBezTo>
                <a:cubicBezTo>
                  <a:pt x="121" y="262"/>
                  <a:pt x="121" y="262"/>
                  <a:pt x="121" y="262"/>
                </a:cubicBezTo>
                <a:cubicBezTo>
                  <a:pt x="94" y="268"/>
                  <a:pt x="70" y="283"/>
                  <a:pt x="51" y="303"/>
                </a:cubicBezTo>
                <a:cubicBezTo>
                  <a:pt x="89" y="385"/>
                  <a:pt x="89" y="385"/>
                  <a:pt x="89" y="385"/>
                </a:cubicBezTo>
                <a:cubicBezTo>
                  <a:pt x="89" y="419"/>
                  <a:pt x="89" y="419"/>
                  <a:pt x="89" y="419"/>
                </a:cubicBezTo>
                <a:cubicBezTo>
                  <a:pt x="72" y="419"/>
                  <a:pt x="72" y="419"/>
                  <a:pt x="72" y="419"/>
                </a:cubicBezTo>
                <a:cubicBezTo>
                  <a:pt x="72" y="389"/>
                  <a:pt x="72" y="389"/>
                  <a:pt x="72" y="389"/>
                </a:cubicBezTo>
                <a:cubicBezTo>
                  <a:pt x="40" y="317"/>
                  <a:pt x="40" y="317"/>
                  <a:pt x="40" y="317"/>
                </a:cubicBezTo>
                <a:cubicBezTo>
                  <a:pt x="25" y="339"/>
                  <a:pt x="16" y="366"/>
                  <a:pt x="16" y="395"/>
                </a:cubicBezTo>
                <a:cubicBezTo>
                  <a:pt x="16" y="443"/>
                  <a:pt x="16" y="443"/>
                  <a:pt x="16" y="443"/>
                </a:cubicBezTo>
                <a:cubicBezTo>
                  <a:pt x="92" y="443"/>
                  <a:pt x="92" y="443"/>
                  <a:pt x="92" y="443"/>
                </a:cubicBezTo>
                <a:cubicBezTo>
                  <a:pt x="105" y="411"/>
                  <a:pt x="105" y="411"/>
                  <a:pt x="105" y="411"/>
                </a:cubicBezTo>
                <a:cubicBezTo>
                  <a:pt x="138" y="411"/>
                  <a:pt x="138" y="411"/>
                  <a:pt x="138" y="411"/>
                </a:cubicBezTo>
                <a:cubicBezTo>
                  <a:pt x="146" y="419"/>
                  <a:pt x="146" y="419"/>
                  <a:pt x="146" y="419"/>
                </a:cubicBezTo>
                <a:cubicBezTo>
                  <a:pt x="160" y="419"/>
                  <a:pt x="160" y="419"/>
                  <a:pt x="160" y="419"/>
                </a:cubicBezTo>
                <a:cubicBezTo>
                  <a:pt x="168" y="411"/>
                  <a:pt x="168" y="411"/>
                  <a:pt x="168" y="411"/>
                </a:cubicBezTo>
                <a:cubicBezTo>
                  <a:pt x="201" y="411"/>
                  <a:pt x="201" y="411"/>
                  <a:pt x="201" y="411"/>
                </a:cubicBezTo>
                <a:cubicBezTo>
                  <a:pt x="214" y="443"/>
                  <a:pt x="214" y="443"/>
                  <a:pt x="214" y="443"/>
                </a:cubicBezTo>
                <a:cubicBezTo>
                  <a:pt x="290" y="443"/>
                  <a:pt x="290" y="443"/>
                  <a:pt x="290" y="443"/>
                </a:cubicBezTo>
                <a:lnTo>
                  <a:pt x="290" y="395"/>
                </a:lnTo>
                <a:close/>
                <a:moveTo>
                  <a:pt x="233" y="499"/>
                </a:moveTo>
                <a:cubicBezTo>
                  <a:pt x="233" y="765"/>
                  <a:pt x="233" y="765"/>
                  <a:pt x="233" y="765"/>
                </a:cubicBezTo>
                <a:cubicBezTo>
                  <a:pt x="217" y="765"/>
                  <a:pt x="217" y="765"/>
                  <a:pt x="217" y="765"/>
                </a:cubicBezTo>
                <a:cubicBezTo>
                  <a:pt x="217" y="588"/>
                  <a:pt x="217" y="588"/>
                  <a:pt x="217" y="588"/>
                </a:cubicBezTo>
                <a:cubicBezTo>
                  <a:pt x="89" y="588"/>
                  <a:pt x="89" y="588"/>
                  <a:pt x="89" y="588"/>
                </a:cubicBezTo>
                <a:cubicBezTo>
                  <a:pt x="89" y="765"/>
                  <a:pt x="89" y="765"/>
                  <a:pt x="89" y="765"/>
                </a:cubicBezTo>
                <a:cubicBezTo>
                  <a:pt x="72" y="765"/>
                  <a:pt x="72" y="765"/>
                  <a:pt x="72" y="765"/>
                </a:cubicBezTo>
                <a:cubicBezTo>
                  <a:pt x="72" y="499"/>
                  <a:pt x="72" y="499"/>
                  <a:pt x="72" y="499"/>
                </a:cubicBezTo>
                <a:cubicBezTo>
                  <a:pt x="89" y="499"/>
                  <a:pt x="89" y="499"/>
                  <a:pt x="89" y="499"/>
                </a:cubicBezTo>
                <a:cubicBezTo>
                  <a:pt x="89" y="540"/>
                  <a:pt x="89" y="540"/>
                  <a:pt x="89" y="540"/>
                </a:cubicBezTo>
                <a:cubicBezTo>
                  <a:pt x="217" y="540"/>
                  <a:pt x="217" y="540"/>
                  <a:pt x="217" y="540"/>
                </a:cubicBezTo>
                <a:cubicBezTo>
                  <a:pt x="217" y="499"/>
                  <a:pt x="217" y="499"/>
                  <a:pt x="217" y="499"/>
                </a:cubicBezTo>
                <a:lnTo>
                  <a:pt x="233" y="499"/>
                </a:lnTo>
                <a:close/>
                <a:moveTo>
                  <a:pt x="217" y="572"/>
                </a:moveTo>
                <a:cubicBezTo>
                  <a:pt x="217" y="556"/>
                  <a:pt x="217" y="556"/>
                  <a:pt x="217" y="556"/>
                </a:cubicBezTo>
                <a:cubicBezTo>
                  <a:pt x="89" y="556"/>
                  <a:pt x="89" y="556"/>
                  <a:pt x="89" y="556"/>
                </a:cubicBezTo>
                <a:cubicBezTo>
                  <a:pt x="89" y="572"/>
                  <a:pt x="89" y="572"/>
                  <a:pt x="89" y="572"/>
                </a:cubicBezTo>
                <a:lnTo>
                  <a:pt x="217" y="57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cxnSp>
        <p:nvCxnSpPr>
          <p:cNvPr id="20" name="Straight Connector 19">
            <a:extLst>
              <a:ext uri="{FF2B5EF4-FFF2-40B4-BE49-F238E27FC236}">
                <a16:creationId xmlns:a16="http://schemas.microsoft.com/office/drawing/2014/main" id="{A9FA3CAC-3759-4AF8-88B0-D8C0D26D4F84}"/>
              </a:ext>
              <a:ext uri="{C183D7F6-B498-43B3-948B-1728B52AA6E4}">
                <adec:decorative xmlns:adec="http://schemas.microsoft.com/office/drawing/2017/decorative" val="1"/>
              </a:ext>
            </a:extLst>
          </p:cNvPr>
          <p:cNvCxnSpPr>
            <a:cxnSpLocks/>
          </p:cNvCxnSpPr>
          <p:nvPr/>
        </p:nvCxnSpPr>
        <p:spPr>
          <a:xfrm flipH="1">
            <a:off x="1" y="6841460"/>
            <a:ext cx="12191999" cy="0"/>
          </a:xfrm>
          <a:prstGeom prst="line">
            <a:avLst/>
          </a:prstGeom>
          <a:ln w="571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681962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8C2F-4EBD-4A8E-8EE9-62F7EA30ECBA}"/>
              </a:ext>
            </a:extLst>
          </p:cNvPr>
          <p:cNvSpPr>
            <a:spLocks noGrp="1"/>
          </p:cNvSpPr>
          <p:nvPr>
            <p:ph type="title"/>
          </p:nvPr>
        </p:nvSpPr>
        <p:spPr>
          <a:xfrm>
            <a:off x="1307205" y="2349606"/>
            <a:ext cx="10515600" cy="1325563"/>
          </a:xfrm>
        </p:spPr>
        <p:txBody>
          <a:bodyPr>
            <a:normAutofit/>
          </a:bodyPr>
          <a:lstStyle/>
          <a:p>
            <a:r>
              <a:rPr lang="en-US" dirty="0">
                <a:solidFill>
                  <a:schemeClr val="bg1"/>
                </a:solidFill>
                <a:latin typeface="Segoe UI Semibold" panose="020B0702040204020203" pitchFamily="34" charset="0"/>
                <a:cs typeface="Segoe UI Semibold" panose="020B0702040204020203" pitchFamily="34" charset="0"/>
              </a:rPr>
              <a:t>Assistive technology and </a:t>
            </a:r>
            <a:br>
              <a:rPr lang="en-US" dirty="0">
                <a:solidFill>
                  <a:schemeClr val="bg1"/>
                </a:solidFill>
                <a:latin typeface="Segoe UI Semibold" panose="020B0702040204020203" pitchFamily="34" charset="0"/>
                <a:cs typeface="Segoe UI Semibold" panose="020B0702040204020203" pitchFamily="34" charset="0"/>
              </a:rPr>
            </a:br>
            <a:r>
              <a:rPr lang="en-US" dirty="0">
                <a:solidFill>
                  <a:schemeClr val="bg1"/>
                </a:solidFill>
                <a:latin typeface="Segoe UI Semibold" panose="020B0702040204020203" pitchFamily="34" charset="0"/>
                <a:cs typeface="Segoe UI Semibold" panose="020B0702040204020203" pitchFamily="34" charset="0"/>
              </a:rPr>
              <a:t>the people who use it</a:t>
            </a:r>
          </a:p>
        </p:txBody>
      </p:sp>
      <p:cxnSp>
        <p:nvCxnSpPr>
          <p:cNvPr id="14" name="Straight Connector 13">
            <a:extLst>
              <a:ext uri="{FF2B5EF4-FFF2-40B4-BE49-F238E27FC236}">
                <a16:creationId xmlns:a16="http://schemas.microsoft.com/office/drawing/2014/main" id="{85CEB5F0-5C48-4CFD-9B13-B320A4355FD9}"/>
              </a:ext>
              <a:ext uri="{C183D7F6-B498-43B3-948B-1728B52AA6E4}">
                <adec:decorative xmlns:adec="http://schemas.microsoft.com/office/drawing/2017/decorative" val="1"/>
              </a:ext>
            </a:extLst>
          </p:cNvPr>
          <p:cNvCxnSpPr>
            <a:cxnSpLocks/>
          </p:cNvCxnSpPr>
          <p:nvPr/>
        </p:nvCxnSpPr>
        <p:spPr>
          <a:xfrm>
            <a:off x="897453" y="1864657"/>
            <a:ext cx="0" cy="2295463"/>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pic>
        <p:nvPicPr>
          <p:cNvPr id="17" name="Graphic 16">
            <a:extLst>
              <a:ext uri="{FF2B5EF4-FFF2-40B4-BE49-F238E27FC236}">
                <a16:creationId xmlns:a16="http://schemas.microsoft.com/office/drawing/2014/main" id="{4D925D7D-9047-4ECF-BD3F-E738CF588A5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5695841"/>
            <a:ext cx="12192000" cy="3969846"/>
          </a:xfrm>
          <a:prstGeom prst="rect">
            <a:avLst/>
          </a:prstGeom>
        </p:spPr>
      </p:pic>
    </p:spTree>
    <p:extLst>
      <p:ext uri="{BB962C8B-B14F-4D97-AF65-F5344CB8AC3E}">
        <p14:creationId xmlns:p14="http://schemas.microsoft.com/office/powerpoint/2010/main" val="34165620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2BBE388C-CB23-4A3D-B469-DA66DA208CF6}"/>
              </a:ext>
            </a:extLst>
          </p:cNvPr>
          <p:cNvSpPr>
            <a:spLocks noGrp="1"/>
          </p:cNvSpPr>
          <p:nvPr>
            <p:ph type="title"/>
          </p:nvPr>
        </p:nvSpPr>
        <p:spPr>
          <a:xfrm>
            <a:off x="333296" y="338966"/>
            <a:ext cx="9568031" cy="535207"/>
          </a:xfrm>
        </p:spPr>
        <p:txBody>
          <a:bodyPr>
            <a:noAutofit/>
          </a:bodyPr>
          <a:lstStyle/>
          <a:p>
            <a:r>
              <a:rPr lang="en-US" sz="4000" dirty="0">
                <a:latin typeface="Segoe UI Semibold" panose="020B0702040204020203" pitchFamily="34" charset="0"/>
                <a:ea typeface="Futura Medium" charset="0"/>
                <a:cs typeface="Segoe UI Semibold" panose="020B0702040204020203" pitchFamily="34" charset="0"/>
              </a:rPr>
              <a:t>Technology is everywhere</a:t>
            </a:r>
            <a:endParaRPr lang="en-US" sz="4000" b="0" dirty="0">
              <a:latin typeface="Segoe UI Semibold" panose="020B0702040204020203" pitchFamily="34" charset="0"/>
              <a:ea typeface="Futura Medium" charset="0"/>
              <a:cs typeface="Segoe UI Semibold" panose="020B0702040204020203" pitchFamily="34" charset="0"/>
            </a:endParaRPr>
          </a:p>
        </p:txBody>
      </p:sp>
      <p:sp>
        <p:nvSpPr>
          <p:cNvPr id="22" name="TextBox 15">
            <a:extLst>
              <a:ext uri="{FF2B5EF4-FFF2-40B4-BE49-F238E27FC236}">
                <a16:creationId xmlns:a16="http://schemas.microsoft.com/office/drawing/2014/main" id="{BEEC43F5-0AA6-454B-8F9A-ADF02F900321}"/>
              </a:ext>
            </a:extLst>
          </p:cNvPr>
          <p:cNvSpPr txBox="1"/>
          <p:nvPr/>
        </p:nvSpPr>
        <p:spPr>
          <a:xfrm>
            <a:off x="2391148" y="3406692"/>
            <a:ext cx="1290738" cy="830997"/>
          </a:xfrm>
          <a:prstGeom prst="rect">
            <a:avLst/>
          </a:prstGeom>
          <a:noFill/>
        </p:spPr>
        <p:txBody>
          <a:bodyPr wrap="none" rtlCol="0">
            <a:spAutoFit/>
          </a:bodyPr>
          <a:lstStyle/>
          <a:p>
            <a:pPr algn="ctr"/>
            <a:r>
              <a:rPr lang="en-US" sz="2400" dirty="0">
                <a:latin typeface="Segoe UI" panose="020B0502040204020203" pitchFamily="34" charset="0"/>
                <a:ea typeface="Baskerville Old Face" charset="0"/>
                <a:cs typeface="Segoe UI" panose="020B0502040204020203" pitchFamily="34" charset="0"/>
              </a:rPr>
              <a:t>More </a:t>
            </a:r>
          </a:p>
          <a:p>
            <a:pPr algn="ctr"/>
            <a:r>
              <a:rPr lang="en-US" sz="2400" dirty="0">
                <a:latin typeface="Segoe UI" panose="020B0502040204020203" pitchFamily="34" charset="0"/>
                <a:ea typeface="Baskerville Old Face" charset="0"/>
                <a:cs typeface="Segoe UI" panose="020B0502040204020203" pitchFamily="34" charset="0"/>
              </a:rPr>
              <a:t>mobility</a:t>
            </a:r>
            <a:endParaRPr lang="en-US" sz="2400" dirty="0">
              <a:latin typeface="Segoe UI" panose="020B0502040204020203" pitchFamily="34" charset="0"/>
              <a:cs typeface="Segoe UI" panose="020B0502040204020203" pitchFamily="34" charset="0"/>
            </a:endParaRPr>
          </a:p>
        </p:txBody>
      </p:sp>
      <p:pic>
        <p:nvPicPr>
          <p:cNvPr id="38" name="Graphic 37" descr="Smart Phone">
            <a:extLst>
              <a:ext uri="{FF2B5EF4-FFF2-40B4-BE49-F238E27FC236}">
                <a16:creationId xmlns:a16="http://schemas.microsoft.com/office/drawing/2014/main" id="{C6C3856F-09A2-4CB5-A27A-9200CF4F3D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23931" y="2230472"/>
            <a:ext cx="914400" cy="914400"/>
          </a:xfrm>
          <a:prstGeom prst="rect">
            <a:avLst/>
          </a:prstGeom>
        </p:spPr>
      </p:pic>
      <p:sp>
        <p:nvSpPr>
          <p:cNvPr id="30" name="Right Arrow 28">
            <a:extLst>
              <a:ext uri="{FF2B5EF4-FFF2-40B4-BE49-F238E27FC236}">
                <a16:creationId xmlns:a16="http://schemas.microsoft.com/office/drawing/2014/main" id="{52EEC327-ADDA-462C-AAB9-629D30D3AF16}"/>
              </a:ext>
              <a:ext uri="{C183D7F6-B498-43B3-948B-1728B52AA6E4}">
                <adec:decorative xmlns:adec="http://schemas.microsoft.com/office/drawing/2017/decorative" val="1"/>
              </a:ext>
            </a:extLst>
          </p:cNvPr>
          <p:cNvSpPr/>
          <p:nvPr/>
        </p:nvSpPr>
        <p:spPr>
          <a:xfrm>
            <a:off x="3912219" y="3144872"/>
            <a:ext cx="428695" cy="350099"/>
          </a:xfrm>
          <a:prstGeom prst="rightArrow">
            <a:avLst/>
          </a:prstGeom>
          <a:solidFill>
            <a:srgbClr val="4EEED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TextBox 2">
            <a:extLst>
              <a:ext uri="{FF2B5EF4-FFF2-40B4-BE49-F238E27FC236}">
                <a16:creationId xmlns:a16="http://schemas.microsoft.com/office/drawing/2014/main" id="{9573BC94-9971-4494-B206-49CA2B68FBBF}"/>
              </a:ext>
            </a:extLst>
          </p:cNvPr>
          <p:cNvSpPr txBox="1"/>
          <p:nvPr/>
        </p:nvSpPr>
        <p:spPr>
          <a:xfrm>
            <a:off x="4707906" y="3415979"/>
            <a:ext cx="1854163" cy="830997"/>
          </a:xfrm>
          <a:prstGeom prst="rect">
            <a:avLst/>
          </a:prstGeom>
          <a:noFill/>
        </p:spPr>
        <p:txBody>
          <a:bodyPr wrap="square" rtlCol="0">
            <a:spAutoFit/>
          </a:bodyPr>
          <a:lstStyle/>
          <a:p>
            <a:pPr algn="ctr"/>
            <a:r>
              <a:rPr lang="en-US" sz="2400" dirty="0">
                <a:latin typeface="Segoe UI" panose="020B0502040204020203" pitchFamily="34" charset="0"/>
                <a:ea typeface="Baskerville Old Face" charset="0"/>
                <a:cs typeface="Segoe UI" panose="020B0502040204020203" pitchFamily="34" charset="0"/>
              </a:rPr>
              <a:t>More usage contexts</a:t>
            </a:r>
            <a:endParaRPr lang="en-US" sz="2400" dirty="0">
              <a:latin typeface="Segoe UI" panose="020B0502040204020203" pitchFamily="34" charset="0"/>
              <a:cs typeface="Segoe UI" panose="020B0502040204020203" pitchFamily="34" charset="0"/>
            </a:endParaRPr>
          </a:p>
        </p:txBody>
      </p:sp>
      <p:pic>
        <p:nvPicPr>
          <p:cNvPr id="36" name="Graphic 35" descr="Bus">
            <a:extLst>
              <a:ext uri="{FF2B5EF4-FFF2-40B4-BE49-F238E27FC236}">
                <a16:creationId xmlns:a16="http://schemas.microsoft.com/office/drawing/2014/main" id="{B4626E6A-55CE-4FEE-82E1-134BEB5E11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117312" y="2357348"/>
            <a:ext cx="914400" cy="914400"/>
          </a:xfrm>
          <a:prstGeom prst="rect">
            <a:avLst/>
          </a:prstGeom>
        </p:spPr>
      </p:pic>
      <p:sp>
        <p:nvSpPr>
          <p:cNvPr id="31" name="Right Arrow 30">
            <a:extLst>
              <a:ext uri="{FF2B5EF4-FFF2-40B4-BE49-F238E27FC236}">
                <a16:creationId xmlns:a16="http://schemas.microsoft.com/office/drawing/2014/main" id="{9776660B-0F84-45A5-B8AA-BEE06783FDAD}"/>
              </a:ext>
              <a:ext uri="{C183D7F6-B498-43B3-948B-1728B52AA6E4}">
                <adec:decorative xmlns:adec="http://schemas.microsoft.com/office/drawing/2017/decorative" val="1"/>
              </a:ext>
            </a:extLst>
          </p:cNvPr>
          <p:cNvSpPr/>
          <p:nvPr/>
        </p:nvSpPr>
        <p:spPr>
          <a:xfrm>
            <a:off x="6900039" y="3144872"/>
            <a:ext cx="428695" cy="350099"/>
          </a:xfrm>
          <a:prstGeom prst="rightArrow">
            <a:avLst/>
          </a:prstGeom>
          <a:solidFill>
            <a:srgbClr val="4EEED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6" name="TextBox 19">
            <a:extLst>
              <a:ext uri="{FF2B5EF4-FFF2-40B4-BE49-F238E27FC236}">
                <a16:creationId xmlns:a16="http://schemas.microsoft.com/office/drawing/2014/main" id="{523F720D-472F-433D-99B3-55F482A9241D}"/>
              </a:ext>
            </a:extLst>
          </p:cNvPr>
          <p:cNvSpPr txBox="1"/>
          <p:nvPr/>
        </p:nvSpPr>
        <p:spPr>
          <a:xfrm>
            <a:off x="7782948" y="3385286"/>
            <a:ext cx="1854162" cy="1200329"/>
          </a:xfrm>
          <a:prstGeom prst="rect">
            <a:avLst/>
          </a:prstGeom>
          <a:noFill/>
        </p:spPr>
        <p:txBody>
          <a:bodyPr wrap="none" rtlCol="0">
            <a:spAutoFit/>
          </a:bodyPr>
          <a:lstStyle/>
          <a:p>
            <a:pPr algn="ctr"/>
            <a:r>
              <a:rPr lang="en-US" sz="2400" dirty="0">
                <a:latin typeface="Segoe UI" panose="020B0502040204020203" pitchFamily="34" charset="0"/>
                <a:ea typeface="Baskerville Old Face" charset="0"/>
                <a:cs typeface="Segoe UI" panose="020B0502040204020203" pitchFamily="34" charset="0"/>
              </a:rPr>
              <a:t>More </a:t>
            </a:r>
          </a:p>
          <a:p>
            <a:pPr algn="ctr"/>
            <a:r>
              <a:rPr lang="en-US" sz="2400" dirty="0">
                <a:latin typeface="Segoe UI" panose="020B0502040204020203" pitchFamily="34" charset="0"/>
                <a:ea typeface="Baskerville Old Face" charset="0"/>
                <a:cs typeface="Segoe UI" panose="020B0502040204020203" pitchFamily="34" charset="0"/>
              </a:rPr>
              <a:t>mismatched</a:t>
            </a:r>
          </a:p>
          <a:p>
            <a:pPr algn="ctr"/>
            <a:r>
              <a:rPr lang="en-US" sz="2400" dirty="0">
                <a:latin typeface="Segoe UI" panose="020B0502040204020203" pitchFamily="34" charset="0"/>
                <a:ea typeface="Baskerville Old Face" charset="0"/>
                <a:cs typeface="Segoe UI" panose="020B0502040204020203" pitchFamily="34" charset="0"/>
              </a:rPr>
              <a:t> interactions</a:t>
            </a:r>
            <a:endParaRPr lang="en-US" sz="2400" dirty="0">
              <a:latin typeface="Segoe UI" panose="020B0502040204020203" pitchFamily="34" charset="0"/>
              <a:cs typeface="Segoe UI" panose="020B0502040204020203" pitchFamily="34" charset="0"/>
            </a:endParaRPr>
          </a:p>
        </p:txBody>
      </p:sp>
      <p:pic>
        <p:nvPicPr>
          <p:cNvPr id="40" name="Graphic 39" descr="Puzzle">
            <a:extLst>
              <a:ext uri="{FF2B5EF4-FFF2-40B4-BE49-F238E27FC236}">
                <a16:creationId xmlns:a16="http://schemas.microsoft.com/office/drawing/2014/main" id="{FBD9F019-9389-49CE-B785-E77939BA5A7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55630" y="2411668"/>
            <a:ext cx="535207" cy="535207"/>
          </a:xfrm>
          <a:prstGeom prst="rect">
            <a:avLst/>
          </a:prstGeom>
        </p:spPr>
      </p:pic>
      <p:pic>
        <p:nvPicPr>
          <p:cNvPr id="42" name="Graphic 41" descr="Puzzle pieces">
            <a:extLst>
              <a:ext uri="{FF2B5EF4-FFF2-40B4-BE49-F238E27FC236}">
                <a16:creationId xmlns:a16="http://schemas.microsoft.com/office/drawing/2014/main" id="{F03D66A7-E1C4-434A-A9B8-156D05B6093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20558733">
            <a:off x="8590837" y="2272706"/>
            <a:ext cx="914400" cy="914400"/>
          </a:xfrm>
          <a:prstGeom prst="rect">
            <a:avLst/>
          </a:prstGeom>
        </p:spPr>
      </p:pic>
      <p:cxnSp>
        <p:nvCxnSpPr>
          <p:cNvPr id="44" name="Straight Connector 43">
            <a:extLst>
              <a:ext uri="{FF2B5EF4-FFF2-40B4-BE49-F238E27FC236}">
                <a16:creationId xmlns:a16="http://schemas.microsoft.com/office/drawing/2014/main" id="{5F1F5144-DAAD-4716-B0D9-1195CFA37BF4}"/>
              </a:ext>
              <a:ext uri="{C183D7F6-B498-43B3-948B-1728B52AA6E4}">
                <adec:decorative xmlns:adec="http://schemas.microsoft.com/office/drawing/2017/decorative" val="1"/>
              </a:ext>
            </a:extLst>
          </p:cNvPr>
          <p:cNvCxnSpPr>
            <a:cxnSpLocks/>
          </p:cNvCxnSpPr>
          <p:nvPr/>
        </p:nvCxnSpPr>
        <p:spPr>
          <a:xfrm flipV="1">
            <a:off x="33558" y="279513"/>
            <a:ext cx="0" cy="594660"/>
          </a:xfrm>
          <a:prstGeom prst="line">
            <a:avLst/>
          </a:prstGeom>
          <a:ln w="7620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997437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4D13EB00-B2AA-43A8-A367-046B00BA66EB}"/>
              </a:ext>
            </a:extLst>
          </p:cNvPr>
          <p:cNvSpPr txBox="1">
            <a:spLocks/>
          </p:cNvSpPr>
          <p:nvPr/>
        </p:nvSpPr>
        <p:spPr>
          <a:xfrm>
            <a:off x="486950" y="2202897"/>
            <a:ext cx="5653874" cy="100414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dirty="0">
                <a:latin typeface="Segoe UI Semibold" panose="020B0702040204020203" pitchFamily="34" charset="0"/>
                <a:cs typeface="Segoe UI Semibold" panose="020B0702040204020203" pitchFamily="34" charset="0"/>
              </a:rPr>
              <a:t>Assistive technology </a:t>
            </a:r>
            <a:br>
              <a:rPr lang="en-US" sz="3500" dirty="0">
                <a:latin typeface="Segoe UI Semibold" panose="020B0702040204020203" pitchFamily="34" charset="0"/>
                <a:cs typeface="Segoe UI Semibold" panose="020B0702040204020203" pitchFamily="34" charset="0"/>
              </a:rPr>
            </a:br>
            <a:endParaRPr lang="en-US" sz="3500" dirty="0">
              <a:latin typeface="Segoe UI Semibold" panose="020B0702040204020203" pitchFamily="34" charset="0"/>
              <a:cs typeface="Segoe UI Semibold" panose="020B0702040204020203" pitchFamily="34" charset="0"/>
            </a:endParaRPr>
          </a:p>
        </p:txBody>
      </p:sp>
      <p:sp>
        <p:nvSpPr>
          <p:cNvPr id="2" name="Title 1">
            <a:extLst>
              <a:ext uri="{FF2B5EF4-FFF2-40B4-BE49-F238E27FC236}">
                <a16:creationId xmlns:a16="http://schemas.microsoft.com/office/drawing/2014/main" id="{BFEBB585-A87F-45BE-BBFB-10A65F52AD2B}"/>
              </a:ext>
            </a:extLst>
          </p:cNvPr>
          <p:cNvSpPr>
            <a:spLocks noGrp="1"/>
          </p:cNvSpPr>
          <p:nvPr>
            <p:ph type="title"/>
          </p:nvPr>
        </p:nvSpPr>
        <p:spPr>
          <a:xfrm>
            <a:off x="491492" y="3188751"/>
            <a:ext cx="5257800" cy="1252629"/>
          </a:xfrm>
        </p:spPr>
        <p:txBody>
          <a:bodyPr anchor="t">
            <a:normAutofit/>
          </a:bodyPr>
          <a:lstStyle/>
          <a:p>
            <a:r>
              <a:rPr lang="en-US" sz="2800" dirty="0">
                <a:latin typeface="Segoe UI" panose="020B0502040204020203" pitchFamily="34" charset="0"/>
                <a:cs typeface="Segoe UI" panose="020B0502040204020203" pitchFamily="34" charset="0"/>
              </a:rPr>
              <a:t>How people with disabilities navigate computing</a:t>
            </a:r>
          </a:p>
        </p:txBody>
      </p:sp>
      <p:pic>
        <p:nvPicPr>
          <p:cNvPr id="32" name="Graphic 31" descr="Volume">
            <a:extLst>
              <a:ext uri="{FF2B5EF4-FFF2-40B4-BE49-F238E27FC236}">
                <a16:creationId xmlns:a16="http://schemas.microsoft.com/office/drawing/2014/main" id="{B66C751E-12FE-423E-AB80-8145D236821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90508" y="719981"/>
            <a:ext cx="640080" cy="640080"/>
          </a:xfrm>
          <a:prstGeom prst="rect">
            <a:avLst/>
          </a:prstGeom>
        </p:spPr>
      </p:pic>
      <p:sp>
        <p:nvSpPr>
          <p:cNvPr id="4" name="TextBox 3">
            <a:extLst>
              <a:ext uri="{FF2B5EF4-FFF2-40B4-BE49-F238E27FC236}">
                <a16:creationId xmlns:a16="http://schemas.microsoft.com/office/drawing/2014/main" id="{76331760-5681-4F4A-A77B-041E58301DB1}"/>
              </a:ext>
            </a:extLst>
          </p:cNvPr>
          <p:cNvSpPr txBox="1"/>
          <p:nvPr/>
        </p:nvSpPr>
        <p:spPr>
          <a:xfrm>
            <a:off x="6017677" y="615909"/>
            <a:ext cx="2176045" cy="461665"/>
          </a:xfrm>
          <a:prstGeom prst="rect">
            <a:avLst/>
          </a:prstGeom>
          <a:noFill/>
        </p:spPr>
        <p:txBody>
          <a:bodyPr wrap="none" rtlCol="0">
            <a:spAutoFit/>
          </a:bodyPr>
          <a:lstStyle/>
          <a:p>
            <a:r>
              <a:rPr lang="en-US" sz="2400" dirty="0">
                <a:latin typeface="Segoe UI" panose="020B0502040204020203" pitchFamily="34" charset="0"/>
                <a:ea typeface="Futura Medium" charset="0"/>
                <a:cs typeface="Segoe UI" panose="020B0502040204020203" pitchFamily="34" charset="0"/>
              </a:rPr>
              <a:t>Screen readers</a:t>
            </a:r>
          </a:p>
        </p:txBody>
      </p:sp>
      <p:sp>
        <p:nvSpPr>
          <p:cNvPr id="5" name="TextBox 4">
            <a:extLst>
              <a:ext uri="{FF2B5EF4-FFF2-40B4-BE49-F238E27FC236}">
                <a16:creationId xmlns:a16="http://schemas.microsoft.com/office/drawing/2014/main" id="{46212F06-7644-4742-9642-1F5AAD373C9E}"/>
              </a:ext>
            </a:extLst>
          </p:cNvPr>
          <p:cNvSpPr txBox="1"/>
          <p:nvPr/>
        </p:nvSpPr>
        <p:spPr>
          <a:xfrm>
            <a:off x="6021623" y="1103290"/>
            <a:ext cx="5950005" cy="338554"/>
          </a:xfrm>
          <a:prstGeom prst="rect">
            <a:avLst/>
          </a:prstGeom>
          <a:noFill/>
        </p:spPr>
        <p:txBody>
          <a:bodyPr wrap="square" rtlCol="0">
            <a:spAutoFit/>
          </a:bodyPr>
          <a:lstStyle/>
          <a:p>
            <a:r>
              <a:rPr lang="en-US" sz="1600" dirty="0">
                <a:latin typeface="Segoe UI" panose="020B0502040204020203" pitchFamily="34" charset="0"/>
                <a:ea typeface="Baskerville Old Face" charset="0"/>
                <a:cs typeface="Segoe UI" panose="020B0502040204020203" pitchFamily="34" charset="0"/>
              </a:rPr>
              <a:t>Narrator, VoiceOver, JAWS, Window Eyes, NVDA, TalkBack</a:t>
            </a:r>
          </a:p>
        </p:txBody>
      </p:sp>
      <p:pic>
        <p:nvPicPr>
          <p:cNvPr id="22" name="Graphic 21" descr="Magnifying glass">
            <a:extLst>
              <a:ext uri="{FF2B5EF4-FFF2-40B4-BE49-F238E27FC236}">
                <a16:creationId xmlns:a16="http://schemas.microsoft.com/office/drawing/2014/main" id="{F1F3A644-ABC1-413F-A611-614FFDE9FBB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80625" y="1969438"/>
            <a:ext cx="640080" cy="640080"/>
          </a:xfrm>
          <a:prstGeom prst="rect">
            <a:avLst/>
          </a:prstGeom>
        </p:spPr>
      </p:pic>
      <p:sp>
        <p:nvSpPr>
          <p:cNvPr id="6" name="TextBox 5">
            <a:extLst>
              <a:ext uri="{FF2B5EF4-FFF2-40B4-BE49-F238E27FC236}">
                <a16:creationId xmlns:a16="http://schemas.microsoft.com/office/drawing/2014/main" id="{B5E66787-1B43-4650-9CA8-C6E537AE98B3}"/>
              </a:ext>
            </a:extLst>
          </p:cNvPr>
          <p:cNvSpPr txBox="1"/>
          <p:nvPr/>
        </p:nvSpPr>
        <p:spPr>
          <a:xfrm>
            <a:off x="6017677" y="1822356"/>
            <a:ext cx="2700547" cy="461665"/>
          </a:xfrm>
          <a:prstGeom prst="rect">
            <a:avLst/>
          </a:prstGeom>
          <a:noFill/>
        </p:spPr>
        <p:txBody>
          <a:bodyPr wrap="none" rtlCol="0">
            <a:spAutoFit/>
          </a:bodyPr>
          <a:lstStyle/>
          <a:p>
            <a:r>
              <a:rPr lang="en-US" sz="2400" dirty="0">
                <a:latin typeface="Segoe UI" panose="020B0502040204020203" pitchFamily="34" charset="0"/>
                <a:ea typeface="Futura Medium" charset="0"/>
                <a:cs typeface="Segoe UI" panose="020B0502040204020203" pitchFamily="34" charset="0"/>
              </a:rPr>
              <a:t>Screen adjustment</a:t>
            </a:r>
          </a:p>
        </p:txBody>
      </p:sp>
      <p:sp>
        <p:nvSpPr>
          <p:cNvPr id="7" name="TextBox 6">
            <a:extLst>
              <a:ext uri="{FF2B5EF4-FFF2-40B4-BE49-F238E27FC236}">
                <a16:creationId xmlns:a16="http://schemas.microsoft.com/office/drawing/2014/main" id="{041F066D-6BE9-4EF1-B6A2-984D9E9EA315}"/>
              </a:ext>
            </a:extLst>
          </p:cNvPr>
          <p:cNvSpPr txBox="1"/>
          <p:nvPr/>
        </p:nvSpPr>
        <p:spPr>
          <a:xfrm>
            <a:off x="6030588" y="2290502"/>
            <a:ext cx="4222272" cy="338554"/>
          </a:xfrm>
          <a:prstGeom prst="rect">
            <a:avLst/>
          </a:prstGeom>
          <a:noFill/>
        </p:spPr>
        <p:txBody>
          <a:bodyPr wrap="square" rtlCol="0">
            <a:spAutoFit/>
          </a:bodyPr>
          <a:lstStyle/>
          <a:p>
            <a:r>
              <a:rPr lang="en-US" sz="1600" dirty="0">
                <a:latin typeface="Segoe UI" panose="020B0502040204020203" pitchFamily="34" charset="0"/>
                <a:ea typeface="Baskerville Old Face" charset="0"/>
                <a:cs typeface="Segoe UI" panose="020B0502040204020203" pitchFamily="34" charset="0"/>
              </a:rPr>
              <a:t>ZoomText, Magnifier, Zoom, High Contrast</a:t>
            </a:r>
          </a:p>
        </p:txBody>
      </p:sp>
      <p:pic>
        <p:nvPicPr>
          <p:cNvPr id="30" name="Graphic 29" descr="Podcast">
            <a:extLst>
              <a:ext uri="{FF2B5EF4-FFF2-40B4-BE49-F238E27FC236}">
                <a16:creationId xmlns:a16="http://schemas.microsoft.com/office/drawing/2014/main" id="{9022152A-9CD5-4132-826F-085BD519A0A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77597" y="3002830"/>
            <a:ext cx="640080" cy="640080"/>
          </a:xfrm>
          <a:prstGeom prst="rect">
            <a:avLst/>
          </a:prstGeom>
        </p:spPr>
      </p:pic>
      <p:sp>
        <p:nvSpPr>
          <p:cNvPr id="9" name="TextBox 8">
            <a:extLst>
              <a:ext uri="{FF2B5EF4-FFF2-40B4-BE49-F238E27FC236}">
                <a16:creationId xmlns:a16="http://schemas.microsoft.com/office/drawing/2014/main" id="{5919A734-4863-4057-8345-8D224F4ACFE5}"/>
              </a:ext>
            </a:extLst>
          </p:cNvPr>
          <p:cNvSpPr txBox="1"/>
          <p:nvPr/>
        </p:nvSpPr>
        <p:spPr>
          <a:xfrm>
            <a:off x="6043375" y="3370406"/>
            <a:ext cx="5573737" cy="338554"/>
          </a:xfrm>
          <a:prstGeom prst="rect">
            <a:avLst/>
          </a:prstGeom>
          <a:noFill/>
        </p:spPr>
        <p:txBody>
          <a:bodyPr wrap="square" rtlCol="0">
            <a:spAutoFit/>
          </a:bodyPr>
          <a:lstStyle/>
          <a:p>
            <a:r>
              <a:rPr lang="en-US" sz="1600" dirty="0">
                <a:latin typeface="Segoe UI" panose="020B0502040204020203" pitchFamily="34" charset="0"/>
                <a:ea typeface="Baskerville Old Face" charset="0"/>
                <a:cs typeface="Segoe UI" panose="020B0502040204020203" pitchFamily="34" charset="0"/>
              </a:rPr>
              <a:t>Dragon Naturally Speaking, Dictation, Speech Recognition</a:t>
            </a:r>
          </a:p>
        </p:txBody>
      </p:sp>
      <p:pic>
        <p:nvPicPr>
          <p:cNvPr id="28" name="Graphic 27" descr="Game controller">
            <a:extLst>
              <a:ext uri="{FF2B5EF4-FFF2-40B4-BE49-F238E27FC236}">
                <a16:creationId xmlns:a16="http://schemas.microsoft.com/office/drawing/2014/main" id="{84EB057A-890F-4551-9718-7575EF3B75B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52131" y="5177696"/>
            <a:ext cx="640080" cy="640080"/>
          </a:xfrm>
          <a:prstGeom prst="rect">
            <a:avLst/>
          </a:prstGeom>
        </p:spPr>
      </p:pic>
      <p:sp>
        <p:nvSpPr>
          <p:cNvPr id="10" name="TextBox 9">
            <a:extLst>
              <a:ext uri="{FF2B5EF4-FFF2-40B4-BE49-F238E27FC236}">
                <a16:creationId xmlns:a16="http://schemas.microsoft.com/office/drawing/2014/main" id="{2EA4F1B5-9F2D-4841-9C73-50EA16FFBA76}"/>
              </a:ext>
            </a:extLst>
          </p:cNvPr>
          <p:cNvSpPr txBox="1"/>
          <p:nvPr/>
        </p:nvSpPr>
        <p:spPr>
          <a:xfrm>
            <a:off x="6039553" y="4076429"/>
            <a:ext cx="1898981" cy="461665"/>
          </a:xfrm>
          <a:prstGeom prst="rect">
            <a:avLst/>
          </a:prstGeom>
          <a:noFill/>
        </p:spPr>
        <p:txBody>
          <a:bodyPr wrap="none" rtlCol="0">
            <a:spAutoFit/>
          </a:bodyPr>
          <a:lstStyle/>
          <a:p>
            <a:r>
              <a:rPr lang="en-US" sz="2400" dirty="0">
                <a:latin typeface="Segoe UI" panose="020B0502040204020203" pitchFamily="34" charset="0"/>
                <a:ea typeface="Futura Medium" charset="0"/>
                <a:cs typeface="Segoe UI" panose="020B0502040204020203" pitchFamily="34" charset="0"/>
              </a:rPr>
              <a:t>Keyboarding</a:t>
            </a:r>
          </a:p>
        </p:txBody>
      </p:sp>
      <p:sp>
        <p:nvSpPr>
          <p:cNvPr id="8" name="TextBox 7">
            <a:extLst>
              <a:ext uri="{FF2B5EF4-FFF2-40B4-BE49-F238E27FC236}">
                <a16:creationId xmlns:a16="http://schemas.microsoft.com/office/drawing/2014/main" id="{20E66B0B-54C1-44B5-AC3E-A28B7A0460FD}"/>
              </a:ext>
            </a:extLst>
          </p:cNvPr>
          <p:cNvSpPr txBox="1"/>
          <p:nvPr/>
        </p:nvSpPr>
        <p:spPr>
          <a:xfrm>
            <a:off x="6044022" y="2959979"/>
            <a:ext cx="1962397" cy="461665"/>
          </a:xfrm>
          <a:prstGeom prst="rect">
            <a:avLst/>
          </a:prstGeom>
          <a:noFill/>
        </p:spPr>
        <p:txBody>
          <a:bodyPr wrap="none" rtlCol="0">
            <a:spAutoFit/>
          </a:bodyPr>
          <a:lstStyle/>
          <a:p>
            <a:r>
              <a:rPr lang="en-US" sz="2400" dirty="0">
                <a:latin typeface="Segoe UI" panose="020B0502040204020203" pitchFamily="34" charset="0"/>
                <a:ea typeface="Futura Medium" charset="0"/>
                <a:cs typeface="Segoe UI" panose="020B0502040204020203" pitchFamily="34" charset="0"/>
              </a:rPr>
              <a:t>Speech input</a:t>
            </a:r>
          </a:p>
        </p:txBody>
      </p:sp>
      <p:sp>
        <p:nvSpPr>
          <p:cNvPr id="11" name="TextBox 10">
            <a:extLst>
              <a:ext uri="{FF2B5EF4-FFF2-40B4-BE49-F238E27FC236}">
                <a16:creationId xmlns:a16="http://schemas.microsoft.com/office/drawing/2014/main" id="{ED928563-B63D-4C89-AC7C-A6ADB4E31FD1}"/>
              </a:ext>
            </a:extLst>
          </p:cNvPr>
          <p:cNvSpPr txBox="1"/>
          <p:nvPr/>
        </p:nvSpPr>
        <p:spPr>
          <a:xfrm>
            <a:off x="6062331" y="4517340"/>
            <a:ext cx="5509991" cy="338554"/>
          </a:xfrm>
          <a:prstGeom prst="rect">
            <a:avLst/>
          </a:prstGeom>
          <a:noFill/>
        </p:spPr>
        <p:txBody>
          <a:bodyPr wrap="square" rtlCol="0">
            <a:spAutoFit/>
          </a:bodyPr>
          <a:lstStyle/>
          <a:p>
            <a:r>
              <a:rPr lang="en-US" sz="1600" dirty="0">
                <a:latin typeface="Segoe UI" panose="020B0502040204020203" pitchFamily="34" charset="0"/>
                <a:ea typeface="Baskerville Old Face" charset="0"/>
                <a:cs typeface="Segoe UI" panose="020B0502040204020203" pitchFamily="34" charset="0"/>
              </a:rPr>
              <a:t>Sticky Keys, Mouse Keys, Filter Keys, Keyboard Shortcuts</a:t>
            </a:r>
          </a:p>
        </p:txBody>
      </p:sp>
      <p:sp>
        <p:nvSpPr>
          <p:cNvPr id="13" name="TextBox 12">
            <a:extLst>
              <a:ext uri="{FF2B5EF4-FFF2-40B4-BE49-F238E27FC236}">
                <a16:creationId xmlns:a16="http://schemas.microsoft.com/office/drawing/2014/main" id="{B4CC8391-FA8D-4C9A-A7E7-D26C1D53B296}"/>
              </a:ext>
            </a:extLst>
          </p:cNvPr>
          <p:cNvSpPr txBox="1"/>
          <p:nvPr/>
        </p:nvSpPr>
        <p:spPr>
          <a:xfrm>
            <a:off x="6062331" y="5184133"/>
            <a:ext cx="2366353" cy="461665"/>
          </a:xfrm>
          <a:prstGeom prst="rect">
            <a:avLst/>
          </a:prstGeom>
          <a:noFill/>
        </p:spPr>
        <p:txBody>
          <a:bodyPr wrap="square" rtlCol="0">
            <a:spAutoFit/>
          </a:bodyPr>
          <a:lstStyle/>
          <a:p>
            <a:r>
              <a:rPr lang="en-US" sz="2400" dirty="0">
                <a:latin typeface="Segoe UI" panose="020B0502040204020203" pitchFamily="34" charset="0"/>
                <a:ea typeface="Futura Medium" charset="0"/>
                <a:cs typeface="Segoe UI" panose="020B0502040204020203" pitchFamily="34" charset="0"/>
              </a:rPr>
              <a:t>Many more</a:t>
            </a:r>
          </a:p>
        </p:txBody>
      </p:sp>
      <p:sp>
        <p:nvSpPr>
          <p:cNvPr id="14" name="TextBox 13">
            <a:extLst>
              <a:ext uri="{FF2B5EF4-FFF2-40B4-BE49-F238E27FC236}">
                <a16:creationId xmlns:a16="http://schemas.microsoft.com/office/drawing/2014/main" id="{701E3BE0-058F-4D65-9269-2CD354365135}"/>
              </a:ext>
            </a:extLst>
          </p:cNvPr>
          <p:cNvSpPr txBox="1"/>
          <p:nvPr/>
        </p:nvSpPr>
        <p:spPr>
          <a:xfrm>
            <a:off x="6062330" y="5645798"/>
            <a:ext cx="5509991" cy="338554"/>
          </a:xfrm>
          <a:prstGeom prst="rect">
            <a:avLst/>
          </a:prstGeom>
          <a:noFill/>
        </p:spPr>
        <p:txBody>
          <a:bodyPr wrap="square" rtlCol="0">
            <a:spAutoFit/>
          </a:bodyPr>
          <a:lstStyle/>
          <a:p>
            <a:r>
              <a:rPr lang="en-US" sz="1600" dirty="0">
                <a:latin typeface="Segoe UI" panose="020B0502040204020203" pitchFamily="34" charset="0"/>
                <a:ea typeface="Baskerville Old Face" charset="0"/>
                <a:cs typeface="Segoe UI" panose="020B0502040204020203" pitchFamily="34" charset="0"/>
              </a:rPr>
              <a:t>Joysticks, scrollbars, the Xbox Adaptive Controller….</a:t>
            </a:r>
          </a:p>
        </p:txBody>
      </p:sp>
      <p:pic>
        <p:nvPicPr>
          <p:cNvPr id="34" name="Graphic 33" descr="Laptop">
            <a:extLst>
              <a:ext uri="{FF2B5EF4-FFF2-40B4-BE49-F238E27FC236}">
                <a16:creationId xmlns:a16="http://schemas.microsoft.com/office/drawing/2014/main" id="{9BEA80A3-24AB-40DF-8FB1-BFFC9764D26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339173" y="4098977"/>
            <a:ext cx="640080" cy="640080"/>
          </a:xfrm>
          <a:prstGeom prst="rect">
            <a:avLst/>
          </a:prstGeom>
        </p:spPr>
      </p:pic>
      <p:cxnSp>
        <p:nvCxnSpPr>
          <p:cNvPr id="15" name="Straight Connector 14">
            <a:extLst>
              <a:ext uri="{FF2B5EF4-FFF2-40B4-BE49-F238E27FC236}">
                <a16:creationId xmlns:a16="http://schemas.microsoft.com/office/drawing/2014/main" id="{B76CEC60-D56D-42A8-82D4-9B0F76B2789C}"/>
              </a:ext>
              <a:ext uri="{C183D7F6-B498-43B3-948B-1728B52AA6E4}">
                <adec:decorative xmlns:adec="http://schemas.microsoft.com/office/drawing/2017/decorative" val="1"/>
              </a:ext>
            </a:extLst>
          </p:cNvPr>
          <p:cNvCxnSpPr>
            <a:cxnSpLocks/>
          </p:cNvCxnSpPr>
          <p:nvPr/>
        </p:nvCxnSpPr>
        <p:spPr>
          <a:xfrm>
            <a:off x="486950" y="2873009"/>
            <a:ext cx="4533285" cy="10941"/>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78212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5C093-6964-4569-B2F6-699A379A1A7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US" dirty="0"/>
              <a:t>Screen readers at work</a:t>
            </a:r>
            <a:endParaRPr lang="es-ES" dirty="0"/>
          </a:p>
        </p:txBody>
      </p:sp>
      <p:pic>
        <p:nvPicPr>
          <p:cNvPr id="7" name="Online Media 6" title="How A Blind Developer Uses Visual Studio">
            <a:hlinkClick r:id="" action="ppaction://media"/>
            <a:extLst>
              <a:ext uri="{FF2B5EF4-FFF2-40B4-BE49-F238E27FC236}">
                <a16:creationId xmlns:a16="http://schemas.microsoft.com/office/drawing/2014/main" id="{EBC65FB3-344E-40FE-8563-C787C30EB786}"/>
              </a:ext>
            </a:extLst>
          </p:cNvPr>
          <p:cNvPicPr>
            <a:picLocks noGrp="1" noRot="1" noChangeAspect="1"/>
          </p:cNvPicPr>
          <p:nvPr>
            <p:ph idx="1"/>
            <a:videoFile r:link="rId1"/>
          </p:nvPr>
        </p:nvPicPr>
        <p:blipFill>
          <a:blip r:embed="rId4"/>
          <a:stretch>
            <a:fillRect/>
          </a:stretch>
        </p:blipFill>
        <p:spPr>
          <a:xfrm>
            <a:off x="0" y="0"/>
            <a:ext cx="12192278" cy="6858000"/>
          </a:xfrm>
          <a:prstGeom prst="rect">
            <a:avLst/>
          </a:prstGeom>
        </p:spPr>
      </p:pic>
    </p:spTree>
    <p:extLst>
      <p:ext uri="{BB962C8B-B14F-4D97-AF65-F5344CB8AC3E}">
        <p14:creationId xmlns:p14="http://schemas.microsoft.com/office/powerpoint/2010/main" val="3299661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noGrp="1"/>
          </p:cNvSpPr>
          <p:nvPr>
            <p:ph type="title" idx="4294967295"/>
          </p:nvPr>
        </p:nvSpPr>
        <p:spPr>
          <a:xfrm>
            <a:off x="469060" y="112712"/>
            <a:ext cx="10515600" cy="1325563"/>
          </a:xfrm>
          <a:prstGeom prst="rect">
            <a:avLst/>
          </a:prstGeom>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Segoe UI Semibold" panose="020B0702040204020203" pitchFamily="34" charset="0"/>
                <a:ea typeface="+mj-ea"/>
                <a:cs typeface="Segoe UI Semibold" panose="020B0702040204020203" pitchFamily="34" charset="0"/>
              </a:rPr>
              <a:t>Building empathy: screen readers </a:t>
            </a:r>
            <a:endParaRPr kumimoji="0" lang="en-US" sz="4000" b="0" i="0" u="none" strike="noStrike" kern="1200" cap="none" spc="0" normalizeH="0" baseline="0" noProof="0" dirty="0">
              <a:ln>
                <a:noFill/>
              </a:ln>
              <a:solidFill>
                <a:schemeClr val="tx1"/>
              </a:solidFill>
              <a:effectLst/>
              <a:uLnTx/>
              <a:uFillTx/>
              <a:latin typeface="Segoe UI Semibold" panose="020B0702040204020203" pitchFamily="34" charset="0"/>
              <a:ea typeface="+mj-ea"/>
              <a:cs typeface="Segoe UI Semibold" panose="020B0702040204020203" pitchFamily="34" charset="0"/>
            </a:endParaRPr>
          </a:p>
        </p:txBody>
      </p:sp>
      <p:sp>
        <p:nvSpPr>
          <p:cNvPr id="12" name="Title 1">
            <a:extLst>
              <a:ext uri="{FF2B5EF4-FFF2-40B4-BE49-F238E27FC236}">
                <a16:creationId xmlns:a16="http://schemas.microsoft.com/office/drawing/2014/main" id="{71271206-B542-4750-9867-A197DD92D7F6}"/>
              </a:ext>
            </a:extLst>
          </p:cNvPr>
          <p:cNvSpPr txBox="1">
            <a:spLocks/>
          </p:cNvSpPr>
          <p:nvPr/>
        </p:nvSpPr>
        <p:spPr>
          <a:xfrm>
            <a:off x="800752" y="2677644"/>
            <a:ext cx="2292069"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dirty="0">
                <a:latin typeface="Segoe UI Semibold" panose="020B0702040204020203" pitchFamily="34" charset="0"/>
                <a:cs typeface="Segoe UI Semibold" panose="020B0702040204020203" pitchFamily="34" charset="0"/>
              </a:rPr>
              <a:t>Demo</a:t>
            </a:r>
          </a:p>
        </p:txBody>
      </p:sp>
      <p:sp>
        <p:nvSpPr>
          <p:cNvPr id="3" name="Content Placeholder 2">
            <a:extLst>
              <a:ext uri="{FF2B5EF4-FFF2-40B4-BE49-F238E27FC236}">
                <a16:creationId xmlns:a16="http://schemas.microsoft.com/office/drawing/2014/main" id="{E3A78505-FE37-495B-B8FE-AE079250DA25}"/>
              </a:ext>
            </a:extLst>
          </p:cNvPr>
          <p:cNvSpPr>
            <a:spLocks noGrp="1"/>
          </p:cNvSpPr>
          <p:nvPr>
            <p:ph idx="1"/>
          </p:nvPr>
        </p:nvSpPr>
        <p:spPr>
          <a:xfrm>
            <a:off x="2998694" y="2126269"/>
            <a:ext cx="7985960" cy="4351338"/>
          </a:xfrm>
        </p:spPr>
        <p:txBody>
          <a:bodyPr>
            <a:normAutofit/>
          </a:bodyPr>
          <a:lstStyle/>
          <a:p>
            <a:pPr marL="0" indent="0">
              <a:buNone/>
            </a:pPr>
            <a:r>
              <a:rPr lang="en-US" sz="2600" dirty="0">
                <a:latin typeface="Segoe UI Semibold" panose="020B0702040204020203" pitchFamily="34" charset="0"/>
                <a:cs typeface="Segoe UI Semibold" panose="020B0702040204020203" pitchFamily="34" charset="0"/>
              </a:rPr>
              <a:t>Three core interaction patterns: </a:t>
            </a:r>
          </a:p>
          <a:p>
            <a:pPr lvl="1"/>
            <a:r>
              <a:rPr lang="en-US" sz="2600" dirty="0">
                <a:latin typeface="Segoe UI" panose="020B0502040204020203" pitchFamily="34" charset="0"/>
                <a:cs typeface="Segoe UI" panose="020B0502040204020203" pitchFamily="34" charset="0"/>
              </a:rPr>
              <a:t>Swipe to navigate linearly</a:t>
            </a:r>
          </a:p>
          <a:p>
            <a:pPr lvl="1"/>
            <a:r>
              <a:rPr lang="en-US" sz="2600" dirty="0">
                <a:latin typeface="Segoe UI" panose="020B0502040204020203" pitchFamily="34" charset="0"/>
                <a:cs typeface="Segoe UI" panose="020B0502040204020203" pitchFamily="34" charset="0"/>
              </a:rPr>
              <a:t>Touch to navigate spatially</a:t>
            </a:r>
          </a:p>
          <a:p>
            <a:pPr lvl="1"/>
            <a:r>
              <a:rPr lang="en-US" sz="2600" dirty="0">
                <a:latin typeface="Segoe UI" panose="020B0502040204020203" pitchFamily="34" charset="0"/>
                <a:cs typeface="Segoe UI" panose="020B0502040204020203" pitchFamily="34" charset="0"/>
              </a:rPr>
              <a:t>The first “hit” of an interface element will focus, double tap to select/activate that interface element</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flipV="1">
            <a:off x="8445740" y="760225"/>
            <a:ext cx="3277200" cy="15268"/>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cxnSp>
        <p:nvCxnSpPr>
          <p:cNvPr id="14" name="Straight Connector 13">
            <a:extLst>
              <a:ext uri="{FF2B5EF4-FFF2-40B4-BE49-F238E27FC236}">
                <a16:creationId xmlns:a16="http://schemas.microsoft.com/office/drawing/2014/main" id="{D03FA03C-5548-416B-9341-32F4FC432A03}"/>
              </a:ext>
              <a:ext uri="{C183D7F6-B498-43B3-948B-1728B52AA6E4}">
                <adec:decorative xmlns:adec="http://schemas.microsoft.com/office/drawing/2017/decorative" val="1"/>
              </a:ext>
            </a:extLst>
          </p:cNvPr>
          <p:cNvCxnSpPr>
            <a:cxnSpLocks/>
          </p:cNvCxnSpPr>
          <p:nvPr/>
        </p:nvCxnSpPr>
        <p:spPr>
          <a:xfrm flipV="1">
            <a:off x="2555928" y="1947488"/>
            <a:ext cx="0" cy="2785877"/>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180749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2F44F7A-CF9D-4720-82F1-91EE4241192F}"/>
              </a:ext>
            </a:extLst>
          </p:cNvPr>
          <p:cNvSpPr txBox="1">
            <a:spLocks noGrp="1"/>
          </p:cNvSpPr>
          <p:nvPr>
            <p:ph type="title" idx="4294967295"/>
          </p:nvPr>
        </p:nvSpPr>
        <p:spPr>
          <a:xfrm>
            <a:off x="680545" y="376109"/>
            <a:ext cx="10515600" cy="1239578"/>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3500" b="0"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rPr>
              <a:t>Hands on with a screen reader</a:t>
            </a:r>
            <a:endParaRPr kumimoji="0" lang="en-US" sz="3500" b="1" i="0" u="none" strike="noStrike" kern="1200" cap="none" spc="0" normalizeH="0" baseline="0" noProof="0" dirty="0">
              <a:ln>
                <a:noFill/>
              </a:ln>
              <a:solidFill>
                <a:schemeClr val="tx1"/>
              </a:solidFill>
              <a:effectLst/>
              <a:uLnTx/>
              <a:uFillTx/>
              <a:latin typeface="Segoe UI Semibold" panose="020B0702040204020203" pitchFamily="34" charset="0"/>
              <a:ea typeface="+mn-ea"/>
              <a:cs typeface="Segoe UI Semibold" panose="020B0702040204020203" pitchFamily="34" charset="0"/>
            </a:endParaRPr>
          </a:p>
        </p:txBody>
      </p:sp>
      <p:sp>
        <p:nvSpPr>
          <p:cNvPr id="10" name="Text Placeholder 4">
            <a:extLst>
              <a:ext uri="{FF2B5EF4-FFF2-40B4-BE49-F238E27FC236}">
                <a16:creationId xmlns:a16="http://schemas.microsoft.com/office/drawing/2014/main" id="{AA842762-A2B4-4ADC-A449-391516B1E2DA}"/>
              </a:ext>
            </a:extLst>
          </p:cNvPr>
          <p:cNvSpPr txBox="1">
            <a:spLocks/>
          </p:cNvSpPr>
          <p:nvPr/>
        </p:nvSpPr>
        <p:spPr>
          <a:xfrm>
            <a:off x="10801487" y="907436"/>
            <a:ext cx="1648823" cy="717550"/>
          </a:xfrm>
          <a:prstGeom prst="rect">
            <a:avLst/>
          </a:prstGeom>
        </p:spPr>
        <p:txBody>
          <a:bodyPr/>
          <a:lstStyle>
            <a:lvl1pPr marL="230188" indent="-230188" algn="l" defTabSz="914400" rtl="0" eaLnBrk="1" latinLnBrk="0" hangingPunct="1">
              <a:spcBef>
                <a:spcPts val="0"/>
              </a:spcBef>
              <a:spcAft>
                <a:spcPts val="600"/>
              </a:spcAft>
              <a:buSzPct val="90000"/>
              <a:buFont typeface="Wingdings" pitchFamily="2" charset="2"/>
              <a:buChar char=""/>
              <a:defRPr sz="2000" kern="1200">
                <a:solidFill>
                  <a:schemeClr val="tx1">
                    <a:alpha val="99000"/>
                  </a:schemeClr>
                </a:solidFill>
                <a:latin typeface="+mn-lt"/>
                <a:ea typeface="+mn-ea"/>
                <a:cs typeface="+mn-cs"/>
              </a:defRPr>
            </a:lvl1pPr>
            <a:lvl2pPr marL="403225" indent="-173038" algn="l" defTabSz="914400" rtl="0" eaLnBrk="1" latinLnBrk="0" hangingPunct="1">
              <a:spcBef>
                <a:spcPts val="0"/>
              </a:spcBef>
              <a:spcAft>
                <a:spcPts val="1200"/>
              </a:spcAft>
              <a:buSzPct val="90000"/>
              <a:buFont typeface="Wingdings" pitchFamily="2" charset="2"/>
              <a:buChar char=""/>
              <a:defRPr sz="1600" kern="1200">
                <a:solidFill>
                  <a:schemeClr val="tx1">
                    <a:alpha val="99000"/>
                  </a:schemeClr>
                </a:solidFill>
                <a:latin typeface="+mn-lt"/>
                <a:ea typeface="+mn-ea"/>
                <a:cs typeface="+mn-cs"/>
              </a:defRPr>
            </a:lvl2pPr>
            <a:lvl3pPr marL="568325" indent="-165100" algn="l" defTabSz="914400" rtl="0" eaLnBrk="1" latinLnBrk="0" hangingPunct="1">
              <a:spcBef>
                <a:spcPts val="0"/>
              </a:spcBef>
              <a:spcAft>
                <a:spcPts val="1200"/>
              </a:spcAft>
              <a:buSzPct val="90000"/>
              <a:buFont typeface="Wingdings" pitchFamily="2" charset="2"/>
              <a:buChar char=""/>
              <a:defRPr sz="1400" kern="1200">
                <a:solidFill>
                  <a:schemeClr val="tx1">
                    <a:alpha val="99000"/>
                  </a:schemeClr>
                </a:solidFill>
                <a:latin typeface="+mn-lt"/>
                <a:ea typeface="+mn-ea"/>
                <a:cs typeface="+mn-cs"/>
              </a:defRPr>
            </a:lvl3pPr>
            <a:lvl4pPr marL="741363" indent="-173038" algn="l" defTabSz="914400" rtl="0" eaLnBrk="1" latinLnBrk="0" hangingPunct="1">
              <a:spcBef>
                <a:spcPts val="0"/>
              </a:spcBef>
              <a:spcAft>
                <a:spcPts val="1200"/>
              </a:spcAft>
              <a:buSzPct val="90000"/>
              <a:buFont typeface="Wingdings" pitchFamily="2" charset="2"/>
              <a:buChar char=""/>
              <a:defRPr sz="1200" kern="1200">
                <a:solidFill>
                  <a:schemeClr val="tx1">
                    <a:alpha val="99000"/>
                  </a:schemeClr>
                </a:solidFill>
                <a:latin typeface="+mn-lt"/>
                <a:ea typeface="+mn-ea"/>
                <a:cs typeface="+mn-cs"/>
              </a:defRPr>
            </a:lvl4pPr>
            <a:lvl5pPr marL="914400" indent="-173038" algn="l" defTabSz="914400" rtl="0" eaLnBrk="1" latinLnBrk="0" hangingPunct="1">
              <a:spcBef>
                <a:spcPts val="0"/>
              </a:spcBef>
              <a:spcAft>
                <a:spcPts val="1200"/>
              </a:spcAft>
              <a:buSzPct val="90000"/>
              <a:buFont typeface="Wingdings" pitchFamily="2" charset="2"/>
              <a:buChar char=""/>
              <a:defRPr sz="1200" kern="1200">
                <a:solidFill>
                  <a:schemeClr val="tx1">
                    <a:alpha val="99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400" dirty="0"/>
              <a:t>3 mins</a:t>
            </a:r>
          </a:p>
        </p:txBody>
      </p:sp>
      <p:pic>
        <p:nvPicPr>
          <p:cNvPr id="9" name="Picture 8">
            <a:extLst>
              <a:ext uri="{FF2B5EF4-FFF2-40B4-BE49-F238E27FC236}">
                <a16:creationId xmlns:a16="http://schemas.microsoft.com/office/drawing/2014/main" id="{EAD5C864-62B7-48D2-8387-C83F25C19F4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145512" y="735964"/>
            <a:ext cx="761566" cy="761566"/>
          </a:xfrm>
          <a:prstGeom prst="rect">
            <a:avLst/>
          </a:prstGeom>
        </p:spPr>
      </p:pic>
      <p:sp>
        <p:nvSpPr>
          <p:cNvPr id="3" name="Content Placeholder 2">
            <a:extLst>
              <a:ext uri="{FF2B5EF4-FFF2-40B4-BE49-F238E27FC236}">
                <a16:creationId xmlns:a16="http://schemas.microsoft.com/office/drawing/2014/main" id="{E3A78505-FE37-495B-B8FE-AE079250DA25}"/>
              </a:ext>
            </a:extLst>
          </p:cNvPr>
          <p:cNvSpPr>
            <a:spLocks noGrp="1"/>
          </p:cNvSpPr>
          <p:nvPr>
            <p:ph idx="1"/>
          </p:nvPr>
        </p:nvSpPr>
        <p:spPr>
          <a:xfrm>
            <a:off x="838200" y="1809432"/>
            <a:ext cx="10515600" cy="4351338"/>
          </a:xfrm>
        </p:spPr>
        <p:txBody>
          <a:bodyPr>
            <a:normAutofit/>
          </a:bodyPr>
          <a:lstStyle/>
          <a:p>
            <a:pPr marL="514350" indent="-514350">
              <a:buFont typeface="+mj-lt"/>
              <a:buAutoNum type="arabicPeriod"/>
            </a:pPr>
            <a:r>
              <a:rPr lang="en-US" dirty="0">
                <a:latin typeface="Segoe UI" panose="020B0502040204020203" pitchFamily="34" charset="0"/>
                <a:cs typeface="Segoe UI" panose="020B0502040204020203" pitchFamily="34" charset="0"/>
              </a:rPr>
              <a:t>Get out your phone and plug in earphones. </a:t>
            </a:r>
          </a:p>
          <a:p>
            <a:pPr marL="514350" indent="-514350">
              <a:buFont typeface="+mj-lt"/>
              <a:buAutoNum type="arabicPeriod"/>
            </a:pPr>
            <a:r>
              <a:rPr lang="en-US" dirty="0">
                <a:latin typeface="Segoe UI" panose="020B0502040204020203" pitchFamily="34" charset="0"/>
                <a:cs typeface="Segoe UI" panose="020B0502040204020203" pitchFamily="34" charset="0"/>
              </a:rPr>
              <a:t>Open up a Google home page with search bar. </a:t>
            </a:r>
          </a:p>
          <a:p>
            <a:pPr marL="514350" indent="-514350">
              <a:buFont typeface="+mj-lt"/>
              <a:buAutoNum type="arabicPeriod"/>
            </a:pPr>
            <a:r>
              <a:rPr lang="en-US" dirty="0">
                <a:latin typeface="Segoe UI" panose="020B0502040204020203" pitchFamily="34" charset="0"/>
                <a:cs typeface="Segoe UI" panose="020B0502040204020203" pitchFamily="34" charset="0"/>
              </a:rPr>
              <a:t>Turn on respective screen reader.</a:t>
            </a:r>
          </a:p>
          <a:p>
            <a:pPr lvl="1"/>
            <a:r>
              <a:rPr lang="en-US" dirty="0">
                <a:latin typeface="Segoe UI" panose="020B0502040204020203" pitchFamily="34" charset="0"/>
                <a:cs typeface="Segoe UI" panose="020B0502040204020203" pitchFamily="34" charset="0"/>
              </a:rPr>
              <a:t>iOS: Settings &gt; Accessibility &gt; </a:t>
            </a:r>
            <a:r>
              <a:rPr lang="en-US" dirty="0" err="1">
                <a:latin typeface="Segoe UI" panose="020B0502040204020203" pitchFamily="34" charset="0"/>
                <a:cs typeface="Segoe UI" panose="020B0502040204020203" pitchFamily="34" charset="0"/>
              </a:rPr>
              <a:t>VoiceOver</a:t>
            </a:r>
            <a:r>
              <a:rPr lang="en-US" dirty="0">
                <a:latin typeface="Segoe UI" panose="020B0502040204020203" pitchFamily="34" charset="0"/>
                <a:cs typeface="Segoe UI" panose="020B0502040204020203" pitchFamily="34" charset="0"/>
              </a:rPr>
              <a:t> &gt; On</a:t>
            </a:r>
          </a:p>
          <a:p>
            <a:pPr lvl="1"/>
            <a:r>
              <a:rPr lang="en-US" dirty="0">
                <a:latin typeface="Segoe UI" panose="020B0502040204020203" pitchFamily="34" charset="0"/>
                <a:cs typeface="Segoe UI" panose="020B0502040204020203" pitchFamily="34" charset="0"/>
              </a:rPr>
              <a:t>Android: Settings &gt; Accessibility &gt; </a:t>
            </a:r>
            <a:r>
              <a:rPr lang="en-US" dirty="0" err="1">
                <a:latin typeface="Segoe UI" panose="020B0502040204020203" pitchFamily="34" charset="0"/>
                <a:cs typeface="Segoe UI" panose="020B0502040204020203" pitchFamily="34" charset="0"/>
              </a:rPr>
              <a:t>TalkBack</a:t>
            </a:r>
            <a:r>
              <a:rPr lang="en-US" dirty="0">
                <a:latin typeface="Segoe UI" panose="020B0502040204020203" pitchFamily="34" charset="0"/>
                <a:cs typeface="Segoe UI" panose="020B0502040204020203" pitchFamily="34" charset="0"/>
              </a:rPr>
              <a:t> &gt; On</a:t>
            </a:r>
          </a:p>
          <a:p>
            <a:pPr marL="0" indent="0">
              <a:buNone/>
            </a:pPr>
            <a:endParaRPr lang="en-US" dirty="0">
              <a:latin typeface="Segoe UI" panose="020B0502040204020203" pitchFamily="34" charset="0"/>
              <a:cs typeface="Segoe UI" panose="020B0502040204020203" pitchFamily="34" charset="0"/>
            </a:endParaRPr>
          </a:p>
          <a:p>
            <a:pPr marL="0" indent="0">
              <a:buNone/>
            </a:pPr>
            <a:r>
              <a:rPr lang="en-US" dirty="0">
                <a:latin typeface="Segoe UI" panose="020B0502040204020203" pitchFamily="34" charset="0"/>
                <a:cs typeface="Segoe UI" panose="020B0502040204020203" pitchFamily="34" charset="0"/>
              </a:rPr>
              <a:t>With your eyes closed</a:t>
            </a:r>
            <a:r>
              <a:rPr lang="en-US" baseline="30000" dirty="0">
                <a:latin typeface="Segoe UI" panose="020B0502040204020203" pitchFamily="34" charset="0"/>
                <a:cs typeface="Segoe UI" panose="020B0502040204020203" pitchFamily="34" charset="0"/>
              </a:rPr>
              <a:t>* </a:t>
            </a:r>
            <a:r>
              <a:rPr lang="en-US" dirty="0">
                <a:latin typeface="Segoe UI" panose="020B0502040204020203" pitchFamily="34" charset="0"/>
                <a:cs typeface="Segoe UI" panose="020B0502040204020203" pitchFamily="34" charset="0"/>
              </a:rPr>
              <a:t>and without using voice search </a:t>
            </a:r>
            <a:r>
              <a:rPr lang="en-US" i="1" dirty="0">
                <a:latin typeface="Segoe UI" panose="020B0502040204020203" pitchFamily="34" charset="0"/>
                <a:cs typeface="Segoe UI" panose="020B0502040204020203" pitchFamily="34" charset="0"/>
              </a:rPr>
              <a:t>(e.g. </a:t>
            </a:r>
            <a:r>
              <a:rPr lang="en-US" dirty="0">
                <a:latin typeface="Segoe UI" panose="020B0502040204020203" pitchFamily="34" charset="0"/>
                <a:cs typeface="Segoe UI" panose="020B0502040204020203" pitchFamily="34" charset="0"/>
              </a:rPr>
              <a:t>Siri)</a:t>
            </a:r>
            <a:r>
              <a:rPr lang="en-US" i="1" dirty="0">
                <a:latin typeface="Segoe UI" panose="020B0502040204020203" pitchFamily="34" charset="0"/>
                <a:cs typeface="Segoe UI" panose="020B0502040204020203" pitchFamily="34" charset="0"/>
              </a:rPr>
              <a:t>,</a:t>
            </a:r>
            <a:r>
              <a:rPr lang="en-US" dirty="0">
                <a:latin typeface="Segoe UI" panose="020B0502040204020203" pitchFamily="34" charset="0"/>
                <a:cs typeface="Segoe UI" panose="020B0502040204020203" pitchFamily="34" charset="0"/>
              </a:rPr>
              <a:t> find the answer to this question: </a:t>
            </a:r>
          </a:p>
          <a:p>
            <a:pPr marL="0" indent="0">
              <a:buNone/>
            </a:pPr>
            <a:r>
              <a:rPr lang="en-US" b="1" dirty="0">
                <a:latin typeface="Segoe UI" panose="020B0502040204020203" pitchFamily="34" charset="0"/>
                <a:cs typeface="Segoe UI" panose="020B0502040204020203" pitchFamily="34" charset="0"/>
              </a:rPr>
              <a:t>What is a group of parrots called? </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7108332" y="652756"/>
            <a:ext cx="4705296"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8" name="Title 1">
            <a:extLst>
              <a:ext uri="{FF2B5EF4-FFF2-40B4-BE49-F238E27FC236}">
                <a16:creationId xmlns:a16="http://schemas.microsoft.com/office/drawing/2014/main" id="{BEF12227-B395-462F-B6E8-E49311BA0ADD}"/>
              </a:ext>
            </a:extLst>
          </p:cNvPr>
          <p:cNvSpPr txBox="1">
            <a:spLocks/>
          </p:cNvSpPr>
          <p:nvPr/>
        </p:nvSpPr>
        <p:spPr>
          <a:xfrm>
            <a:off x="838200" y="6329475"/>
            <a:ext cx="10515600" cy="504078"/>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600" dirty="0">
                <a:latin typeface="Segoe UI Light" panose="020B0502040204020203" pitchFamily="34" charset="0"/>
                <a:cs typeface="Segoe UI Light" panose="020B0502040204020203" pitchFamily="34" charset="0"/>
              </a:rPr>
              <a:t>*Building empathy for visual impairments requires much more than closing your eyes. See principle 2 of inclusive design. </a:t>
            </a:r>
          </a:p>
        </p:txBody>
      </p:sp>
    </p:spTree>
    <p:extLst>
      <p:ext uri="{BB962C8B-B14F-4D97-AF65-F5344CB8AC3E}">
        <p14:creationId xmlns:p14="http://schemas.microsoft.com/office/powerpoint/2010/main" val="2462287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fade">
                                      <p:cBhvr>
                                        <p:cTn id="7" dur="500"/>
                                        <p:tgtEl>
                                          <p:spTgt spid="3">
                                            <p:txEl>
                                              <p:pRg st="6" end="6"/>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7" end="7"/>
                                            </p:txEl>
                                          </p:spTgt>
                                        </p:tgtEl>
                                        <p:attrNameLst>
                                          <p:attrName>style.visibility</p:attrName>
                                        </p:attrNameLst>
                                      </p:cBhvr>
                                      <p:to>
                                        <p:strVal val="visible"/>
                                      </p:to>
                                    </p:set>
                                    <p:animEffect transition="in" filter="fade">
                                      <p:cBhvr>
                                        <p:cTn id="1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8C2F-4EBD-4A8E-8EE9-62F7EA30ECBA}"/>
              </a:ext>
            </a:extLst>
          </p:cNvPr>
          <p:cNvSpPr>
            <a:spLocks noGrp="1"/>
          </p:cNvSpPr>
          <p:nvPr>
            <p:ph type="title"/>
          </p:nvPr>
        </p:nvSpPr>
        <p:spPr>
          <a:xfrm>
            <a:off x="1307205" y="2349606"/>
            <a:ext cx="10515600" cy="1325563"/>
          </a:xfrm>
        </p:spPr>
        <p:txBody>
          <a:bodyPr>
            <a:normAutofit/>
          </a:bodyPr>
          <a:lstStyle/>
          <a:p>
            <a:r>
              <a:rPr lang="en-US" dirty="0">
                <a:solidFill>
                  <a:schemeClr val="bg1"/>
                </a:solidFill>
                <a:latin typeface="Segoe UI Semibold" panose="020B0702040204020203" pitchFamily="34" charset="0"/>
                <a:cs typeface="Segoe UI Semibold" panose="020B0702040204020203" pitchFamily="34" charset="0"/>
              </a:rPr>
              <a:t>Designing accessible </a:t>
            </a:r>
            <a:br>
              <a:rPr lang="en-US" dirty="0">
                <a:solidFill>
                  <a:schemeClr val="bg1"/>
                </a:solidFill>
                <a:latin typeface="Segoe UI Semibold" panose="020B0702040204020203" pitchFamily="34" charset="0"/>
                <a:cs typeface="Segoe UI Semibold" panose="020B0702040204020203" pitchFamily="34" charset="0"/>
              </a:rPr>
            </a:br>
            <a:r>
              <a:rPr lang="en-US" dirty="0">
                <a:solidFill>
                  <a:schemeClr val="bg1"/>
                </a:solidFill>
                <a:latin typeface="Segoe UI Semibold" panose="020B0702040204020203" pitchFamily="34" charset="0"/>
                <a:cs typeface="Segoe UI Semibold" panose="020B0702040204020203" pitchFamily="34" charset="0"/>
              </a:rPr>
              <a:t>mobile interfaces</a:t>
            </a:r>
          </a:p>
        </p:txBody>
      </p:sp>
      <p:cxnSp>
        <p:nvCxnSpPr>
          <p:cNvPr id="14" name="Straight Connector 13">
            <a:extLst>
              <a:ext uri="{FF2B5EF4-FFF2-40B4-BE49-F238E27FC236}">
                <a16:creationId xmlns:a16="http://schemas.microsoft.com/office/drawing/2014/main" id="{85CEB5F0-5C48-4CFD-9B13-B320A4355FD9}"/>
              </a:ext>
              <a:ext uri="{C183D7F6-B498-43B3-948B-1728B52AA6E4}">
                <adec:decorative xmlns:adec="http://schemas.microsoft.com/office/drawing/2017/decorative" val="1"/>
              </a:ext>
            </a:extLst>
          </p:cNvPr>
          <p:cNvCxnSpPr>
            <a:cxnSpLocks/>
          </p:cNvCxnSpPr>
          <p:nvPr/>
        </p:nvCxnSpPr>
        <p:spPr>
          <a:xfrm>
            <a:off x="897453" y="1864657"/>
            <a:ext cx="0" cy="2295463"/>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pic>
        <p:nvPicPr>
          <p:cNvPr id="17" name="Graphic 16">
            <a:extLst>
              <a:ext uri="{FF2B5EF4-FFF2-40B4-BE49-F238E27FC236}">
                <a16:creationId xmlns:a16="http://schemas.microsoft.com/office/drawing/2014/main" id="{4D925D7D-9047-4ECF-BD3F-E738CF588A5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5695841"/>
            <a:ext cx="12192000" cy="3969846"/>
          </a:xfrm>
          <a:prstGeom prst="rect">
            <a:avLst/>
          </a:prstGeom>
        </p:spPr>
      </p:pic>
    </p:spTree>
    <p:extLst>
      <p:ext uri="{BB962C8B-B14F-4D97-AF65-F5344CB8AC3E}">
        <p14:creationId xmlns:p14="http://schemas.microsoft.com/office/powerpoint/2010/main" val="136741997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noGrp="1"/>
          </p:cNvSpPr>
          <p:nvPr>
            <p:ph type="title" idx="4294967295"/>
          </p:nvPr>
        </p:nvSpPr>
        <p:spPr>
          <a:xfrm>
            <a:off x="469060" y="-282389"/>
            <a:ext cx="10515600" cy="1325563"/>
          </a:xfrm>
          <a:prstGeom prst="rect">
            <a:avLst/>
          </a:prstGeom>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0" normalizeH="0" baseline="0" noProof="0" dirty="0">
                <a:ln>
                  <a:noFill/>
                </a:ln>
                <a:solidFill>
                  <a:schemeClr val="tx1"/>
                </a:solidFill>
                <a:effectLst/>
                <a:uLnTx/>
                <a:uFillTx/>
                <a:latin typeface="Segoe UI Light" panose="020B0502040204020203" pitchFamily="34" charset="0"/>
                <a:ea typeface="+mj-ea"/>
                <a:cs typeface="Segoe UI Light" panose="020B0502040204020203" pitchFamily="34" charset="0"/>
              </a:rPr>
              <a:t>Designing accessible mobile interfaces</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4797103" y="387581"/>
            <a:ext cx="6493749" cy="1"/>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71271206-B542-4750-9867-A197DD92D7F6}"/>
              </a:ext>
            </a:extLst>
          </p:cNvPr>
          <p:cNvSpPr txBox="1">
            <a:spLocks/>
          </p:cNvSpPr>
          <p:nvPr/>
        </p:nvSpPr>
        <p:spPr>
          <a:xfrm>
            <a:off x="996392" y="1079032"/>
            <a:ext cx="9988268" cy="394228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600" dirty="0">
                <a:latin typeface="Segoe UI" panose="020B0502040204020203" pitchFamily="34" charset="0"/>
                <a:cs typeface="Segoe UI" panose="020B0502040204020203" pitchFamily="34" charset="0"/>
              </a:rPr>
              <a:t>Think about the three core interaction patterns + your experience on the previous exercise. </a:t>
            </a:r>
          </a:p>
          <a:p>
            <a:endParaRPr lang="en-US" sz="2800" dirty="0">
              <a:latin typeface="Segoe UI Semibold" panose="020B0702040204020203" pitchFamily="34" charset="0"/>
              <a:cs typeface="Segoe UI Semibold" panose="020B0702040204020203" pitchFamily="34" charset="0"/>
            </a:endParaRPr>
          </a:p>
          <a:p>
            <a:endParaRPr lang="en-US" sz="2800" dirty="0">
              <a:latin typeface="Segoe UI Semibold" panose="020B0702040204020203" pitchFamily="34" charset="0"/>
              <a:cs typeface="Segoe UI Semibold" panose="020B0702040204020203" pitchFamily="34" charset="0"/>
            </a:endParaRPr>
          </a:p>
          <a:p>
            <a:endParaRPr lang="en-US" sz="2800" dirty="0">
              <a:latin typeface="Segoe UI Semibold" panose="020B0702040204020203" pitchFamily="34" charset="0"/>
              <a:cs typeface="Segoe UI Semibold" panose="020B0702040204020203" pitchFamily="34" charset="0"/>
            </a:endParaRPr>
          </a:p>
        </p:txBody>
      </p:sp>
      <p:grpSp>
        <p:nvGrpSpPr>
          <p:cNvPr id="9" name="Group 8">
            <a:extLst>
              <a:ext uri="{FF2B5EF4-FFF2-40B4-BE49-F238E27FC236}">
                <a16:creationId xmlns:a16="http://schemas.microsoft.com/office/drawing/2014/main" id="{F808ADF6-35EB-422A-BAC3-244E3B0CC158}"/>
              </a:ext>
              <a:ext uri="{C183D7F6-B498-43B3-948B-1728B52AA6E4}">
                <adec:decorative xmlns:adec="http://schemas.microsoft.com/office/drawing/2017/decorative" val="1"/>
              </a:ext>
            </a:extLst>
          </p:cNvPr>
          <p:cNvGrpSpPr/>
          <p:nvPr/>
        </p:nvGrpSpPr>
        <p:grpSpPr>
          <a:xfrm>
            <a:off x="996392" y="2490394"/>
            <a:ext cx="847488" cy="847488"/>
            <a:chOff x="2673314" y="4473374"/>
            <a:chExt cx="847488" cy="847488"/>
          </a:xfrm>
        </p:grpSpPr>
        <p:pic>
          <p:nvPicPr>
            <p:cNvPr id="8" name="Graphic 7" descr="Gears">
              <a:extLst>
                <a:ext uri="{FF2B5EF4-FFF2-40B4-BE49-F238E27FC236}">
                  <a16:creationId xmlns:a16="http://schemas.microsoft.com/office/drawing/2014/main" id="{BEB48CE2-F86B-4947-B605-A67972192BA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62042" y="4546335"/>
              <a:ext cx="679934" cy="679934"/>
            </a:xfrm>
            <a:prstGeom prst="rect">
              <a:avLst/>
            </a:prstGeom>
          </p:spPr>
        </p:pic>
        <p:sp>
          <p:nvSpPr>
            <p:cNvPr id="11" name="Oval 10">
              <a:extLst>
                <a:ext uri="{FF2B5EF4-FFF2-40B4-BE49-F238E27FC236}">
                  <a16:creationId xmlns:a16="http://schemas.microsoft.com/office/drawing/2014/main" id="{6D3CB3BC-D0DC-4B91-A36F-129358F9166C}"/>
                </a:ext>
              </a:extLst>
            </p:cNvPr>
            <p:cNvSpPr/>
            <p:nvPr/>
          </p:nvSpPr>
          <p:spPr>
            <a:xfrm>
              <a:off x="2673314" y="4473374"/>
              <a:ext cx="847488" cy="847488"/>
            </a:xfrm>
            <a:prstGeom prst="ellipse">
              <a:avLst/>
            </a:prstGeom>
            <a:noFill/>
            <a:ln w="19050">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id="{69510861-C7BF-4D00-A469-A35B1CA86254}"/>
              </a:ext>
            </a:extLst>
          </p:cNvPr>
          <p:cNvSpPr/>
          <p:nvPr/>
        </p:nvSpPr>
        <p:spPr>
          <a:xfrm>
            <a:off x="1999924" y="2280074"/>
            <a:ext cx="8828691" cy="1246495"/>
          </a:xfrm>
          <a:prstGeom prst="rect">
            <a:avLst/>
          </a:prstGeom>
        </p:spPr>
        <p:txBody>
          <a:bodyPr wrap="square">
            <a:spAutoFit/>
          </a:bodyPr>
          <a:lstStyle/>
          <a:p>
            <a:r>
              <a:rPr lang="en-US" sz="2500" dirty="0">
                <a:latin typeface="Segoe UI Semibold" panose="020B0702040204020203" pitchFamily="34" charset="0"/>
                <a:cs typeface="Segoe UI Semibold" panose="020B0702040204020203" pitchFamily="34" charset="0"/>
              </a:rPr>
              <a:t>What is important for you, as the designer and engineer, </a:t>
            </a:r>
          </a:p>
          <a:p>
            <a:r>
              <a:rPr lang="en-US" sz="2500" dirty="0">
                <a:latin typeface="Segoe UI Semibold" panose="020B0702040204020203" pitchFamily="34" charset="0"/>
                <a:cs typeface="Segoe UI Semibold" panose="020B0702040204020203" pitchFamily="34" charset="0"/>
              </a:rPr>
              <a:t>to get right when it comes to interfaces accessible with a screen reader? </a:t>
            </a:r>
          </a:p>
        </p:txBody>
      </p:sp>
    </p:spTree>
    <p:extLst>
      <p:ext uri="{BB962C8B-B14F-4D97-AF65-F5344CB8AC3E}">
        <p14:creationId xmlns:p14="http://schemas.microsoft.com/office/powerpoint/2010/main" val="18323982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p:cNvSpPr>
          <p:nvPr/>
        </p:nvSpPr>
        <p:spPr>
          <a:xfrm>
            <a:off x="469060" y="-28238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latin typeface="Segoe UI Light" panose="020B0502040204020203" pitchFamily="34" charset="0"/>
                <a:cs typeface="Segoe UI Light" panose="020B0502040204020203" pitchFamily="34" charset="0"/>
              </a:rPr>
              <a:t>Designing accessible mobile interfaces</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4797103" y="387581"/>
            <a:ext cx="6501700" cy="1"/>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71271206-B542-4750-9867-A197DD92D7F6}"/>
              </a:ext>
            </a:extLst>
          </p:cNvPr>
          <p:cNvSpPr txBox="1">
            <a:spLocks noGrp="1"/>
          </p:cNvSpPr>
          <p:nvPr>
            <p:ph type="title" idx="4294967295"/>
          </p:nvPr>
        </p:nvSpPr>
        <p:spPr>
          <a:xfrm>
            <a:off x="469060" y="916899"/>
            <a:ext cx="5951249" cy="152073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Segoe UI Semibold" panose="020B0702040204020203" pitchFamily="34" charset="0"/>
                <a:ea typeface="+mj-ea"/>
                <a:cs typeface="Segoe UI Semibold" panose="020B0702040204020203" pitchFamily="34" charset="0"/>
              </a:rPr>
              <a:t>Tab order</a:t>
            </a:r>
          </a:p>
        </p:txBody>
      </p:sp>
      <p:sp>
        <p:nvSpPr>
          <p:cNvPr id="7" name="Content Placeholder 2">
            <a:extLst>
              <a:ext uri="{FF2B5EF4-FFF2-40B4-BE49-F238E27FC236}">
                <a16:creationId xmlns:a16="http://schemas.microsoft.com/office/drawing/2014/main" id="{DDE41573-06CA-4513-94D1-37066F7F99AA}"/>
              </a:ext>
            </a:extLst>
          </p:cNvPr>
          <p:cNvSpPr txBox="1">
            <a:spLocks/>
          </p:cNvSpPr>
          <p:nvPr/>
        </p:nvSpPr>
        <p:spPr>
          <a:xfrm>
            <a:off x="0" y="1528133"/>
            <a:ext cx="6347010" cy="11262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2800" dirty="0">
                <a:latin typeface="Segoe UI" panose="020B0502040204020203" pitchFamily="34" charset="0"/>
                <a:cs typeface="Segoe UI" panose="020B0502040204020203" pitchFamily="34" charset="0"/>
              </a:rPr>
              <a:t>Content must be navigable in a meaningful sequence</a:t>
            </a:r>
          </a:p>
        </p:txBody>
      </p:sp>
      <p:sp>
        <p:nvSpPr>
          <p:cNvPr id="3" name="Content Placeholder 2">
            <a:extLst>
              <a:ext uri="{FF2B5EF4-FFF2-40B4-BE49-F238E27FC236}">
                <a16:creationId xmlns:a16="http://schemas.microsoft.com/office/drawing/2014/main" id="{E3A78505-FE37-495B-B8FE-AE079250DA25}"/>
              </a:ext>
            </a:extLst>
          </p:cNvPr>
          <p:cNvSpPr>
            <a:spLocks noGrp="1"/>
          </p:cNvSpPr>
          <p:nvPr>
            <p:ph idx="1"/>
          </p:nvPr>
        </p:nvSpPr>
        <p:spPr>
          <a:xfrm>
            <a:off x="1235678" y="2739150"/>
            <a:ext cx="4491182" cy="2194720"/>
          </a:xfrm>
          <a:ln>
            <a:noFill/>
          </a:ln>
        </p:spPr>
        <p:txBody>
          <a:bodyPr>
            <a:normAutofit/>
          </a:bodyPr>
          <a:lstStyle/>
          <a:p>
            <a:pPr marL="0" indent="0">
              <a:buNone/>
            </a:pPr>
            <a:r>
              <a:rPr lang="en-US" sz="1500" dirty="0">
                <a:latin typeface="Segoe UI" panose="020B0502040204020203" pitchFamily="34" charset="0"/>
                <a:cs typeface="Segoe UI" panose="020B0502040204020203" pitchFamily="34" charset="0"/>
              </a:rPr>
              <a:t>Three core interaction patterns: </a:t>
            </a:r>
          </a:p>
          <a:p>
            <a:pPr lvl="1"/>
            <a:r>
              <a:rPr lang="en-US" sz="1500" dirty="0">
                <a:latin typeface="Segoe UI" panose="020B0502040204020203" pitchFamily="34" charset="0"/>
                <a:cs typeface="Segoe UI" panose="020B0502040204020203" pitchFamily="34" charset="0"/>
              </a:rPr>
              <a:t>Swipe to navigate linearly</a:t>
            </a:r>
          </a:p>
          <a:p>
            <a:pPr lvl="1"/>
            <a:r>
              <a:rPr lang="en-US" sz="1500" dirty="0">
                <a:solidFill>
                  <a:schemeClr val="bg1">
                    <a:lumMod val="75000"/>
                  </a:schemeClr>
                </a:solidFill>
                <a:latin typeface="Segoe UI" panose="020B0502040204020203" pitchFamily="34" charset="0"/>
                <a:cs typeface="Segoe UI" panose="020B0502040204020203" pitchFamily="34" charset="0"/>
              </a:rPr>
              <a:t>Touch to navigate spatially</a:t>
            </a:r>
          </a:p>
          <a:p>
            <a:pPr lvl="1"/>
            <a:r>
              <a:rPr lang="en-US" sz="1500" dirty="0">
                <a:solidFill>
                  <a:schemeClr val="bg1">
                    <a:lumMod val="75000"/>
                  </a:schemeClr>
                </a:solidFill>
                <a:latin typeface="Segoe UI" panose="020B0502040204020203" pitchFamily="34" charset="0"/>
                <a:cs typeface="Segoe UI" panose="020B0502040204020203" pitchFamily="34" charset="0"/>
              </a:rPr>
              <a:t>The first “hit” of an interface element will focus, double tap </a:t>
            </a:r>
            <a:br>
              <a:rPr lang="en-US" sz="1500" dirty="0">
                <a:solidFill>
                  <a:schemeClr val="bg1">
                    <a:lumMod val="75000"/>
                  </a:schemeClr>
                </a:solidFill>
                <a:latin typeface="Segoe UI" panose="020B0502040204020203" pitchFamily="34" charset="0"/>
                <a:cs typeface="Segoe UI" panose="020B0502040204020203" pitchFamily="34" charset="0"/>
              </a:rPr>
            </a:br>
            <a:r>
              <a:rPr lang="en-US" sz="1500" dirty="0">
                <a:solidFill>
                  <a:schemeClr val="bg1">
                    <a:lumMod val="75000"/>
                  </a:schemeClr>
                </a:solidFill>
                <a:latin typeface="Segoe UI" panose="020B0502040204020203" pitchFamily="34" charset="0"/>
                <a:cs typeface="Segoe UI" panose="020B0502040204020203" pitchFamily="34" charset="0"/>
              </a:rPr>
              <a:t>to select/activate that interface element</a:t>
            </a:r>
          </a:p>
          <a:p>
            <a:pPr marL="457200" lvl="1" indent="0">
              <a:buNone/>
            </a:pPr>
            <a:endParaRPr lang="en-US" sz="1500" dirty="0">
              <a:latin typeface="Segoe UI" panose="020B0502040204020203" pitchFamily="34" charset="0"/>
              <a:cs typeface="Segoe UI" panose="020B0502040204020203" pitchFamily="34" charset="0"/>
            </a:endParaRPr>
          </a:p>
        </p:txBody>
      </p:sp>
      <p:cxnSp>
        <p:nvCxnSpPr>
          <p:cNvPr id="15" name="Straight Connector 14">
            <a:extLst>
              <a:ext uri="{FF2B5EF4-FFF2-40B4-BE49-F238E27FC236}">
                <a16:creationId xmlns:a16="http://schemas.microsoft.com/office/drawing/2014/main" id="{A7D8ADCB-F20C-41B7-9274-365010BAEBF3}"/>
              </a:ext>
              <a:ext uri="{C183D7F6-B498-43B3-948B-1728B52AA6E4}">
                <adec:decorative xmlns:adec="http://schemas.microsoft.com/office/drawing/2017/decorative" val="1"/>
              </a:ext>
            </a:extLst>
          </p:cNvPr>
          <p:cNvCxnSpPr>
            <a:cxnSpLocks/>
          </p:cNvCxnSpPr>
          <p:nvPr/>
        </p:nvCxnSpPr>
        <p:spPr>
          <a:xfrm flipV="1">
            <a:off x="1084867" y="2696429"/>
            <a:ext cx="0" cy="180123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0" name="Content Placeholder 2">
            <a:extLst>
              <a:ext uri="{FF2B5EF4-FFF2-40B4-BE49-F238E27FC236}">
                <a16:creationId xmlns:a16="http://schemas.microsoft.com/office/drawing/2014/main" id="{07F0D1A7-6644-4ABA-A89A-3FBCAE67E1A4}"/>
              </a:ext>
            </a:extLst>
          </p:cNvPr>
          <p:cNvSpPr txBox="1">
            <a:spLocks/>
          </p:cNvSpPr>
          <p:nvPr/>
        </p:nvSpPr>
        <p:spPr>
          <a:xfrm>
            <a:off x="0" y="5329867"/>
            <a:ext cx="4118152" cy="11262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1400" b="1" dirty="0">
                <a:latin typeface="Segoe UI" panose="020B0502040204020203" pitchFamily="34" charset="0"/>
                <a:cs typeface="Segoe UI" panose="020B0502040204020203" pitchFamily="34" charset="0"/>
              </a:rPr>
              <a:t>Example</a:t>
            </a:r>
          </a:p>
          <a:p>
            <a:pPr marL="457200" lvl="1" indent="0">
              <a:buFont typeface="Arial" panose="020B0604020202020204" pitchFamily="34" charset="0"/>
              <a:buNone/>
            </a:pPr>
            <a:r>
              <a:rPr lang="en-US" sz="1400" dirty="0">
                <a:latin typeface="Segoe UI" panose="020B0502040204020203" pitchFamily="34" charset="0"/>
                <a:cs typeface="Segoe UI" panose="020B0502040204020203" pitchFamily="34" charset="0"/>
              </a:rPr>
              <a:t>What tab order makes sense for the Facebook newsfeed? </a:t>
            </a:r>
          </a:p>
          <a:p>
            <a:pPr marL="457200" lvl="1" indent="0">
              <a:buFont typeface="Arial" panose="020B0604020202020204" pitchFamily="34" charset="0"/>
              <a:buNone/>
            </a:pPr>
            <a:r>
              <a:rPr lang="en-US" sz="1400" dirty="0">
                <a:latin typeface="Segoe UI" panose="020B0502040204020203" pitchFamily="34" charset="0"/>
                <a:cs typeface="Segoe UI" panose="020B0502040204020203" pitchFamily="34" charset="0"/>
              </a:rPr>
              <a:t>Does this match the actual tab order?</a:t>
            </a:r>
          </a:p>
        </p:txBody>
      </p:sp>
      <p:cxnSp>
        <p:nvCxnSpPr>
          <p:cNvPr id="8" name="Straight Arrow Connector 7">
            <a:extLst>
              <a:ext uri="{FF2B5EF4-FFF2-40B4-BE49-F238E27FC236}">
                <a16:creationId xmlns:a16="http://schemas.microsoft.com/office/drawing/2014/main" id="{771AF53C-4610-47CE-8C47-CD2276CC803B}"/>
              </a:ext>
              <a:ext uri="{C183D7F6-B498-43B3-948B-1728B52AA6E4}">
                <adec:decorative xmlns:adec="http://schemas.microsoft.com/office/drawing/2017/decorative" val="1"/>
              </a:ext>
            </a:extLst>
          </p:cNvPr>
          <p:cNvCxnSpPr/>
          <p:nvPr/>
        </p:nvCxnSpPr>
        <p:spPr>
          <a:xfrm>
            <a:off x="4222376" y="5970493"/>
            <a:ext cx="2456329" cy="0"/>
          </a:xfrm>
          <a:prstGeom prst="straightConnector1">
            <a:avLst/>
          </a:prstGeom>
          <a:ln w="19050">
            <a:solidFill>
              <a:srgbClr val="4EEED1"/>
            </a:solidFill>
            <a:tailEnd type="triangle"/>
          </a:ln>
        </p:spPr>
        <p:style>
          <a:lnRef idx="1">
            <a:schemeClr val="accent1"/>
          </a:lnRef>
          <a:fillRef idx="0">
            <a:schemeClr val="accent1"/>
          </a:fillRef>
          <a:effectRef idx="0">
            <a:schemeClr val="accent1"/>
          </a:effectRef>
          <a:fontRef idx="minor">
            <a:schemeClr val="tx1"/>
          </a:fontRef>
        </p:style>
      </p:cxnSp>
      <p:grpSp>
        <p:nvGrpSpPr>
          <p:cNvPr id="16" name="Group 15" descr="Screen shot of Facebook newsfeed">
            <a:extLst>
              <a:ext uri="{FF2B5EF4-FFF2-40B4-BE49-F238E27FC236}">
                <a16:creationId xmlns:a16="http://schemas.microsoft.com/office/drawing/2014/main" id="{490DC108-0E97-4D96-B36D-B045B5E02CAA}"/>
              </a:ext>
            </a:extLst>
          </p:cNvPr>
          <p:cNvGrpSpPr/>
          <p:nvPr/>
        </p:nvGrpSpPr>
        <p:grpSpPr>
          <a:xfrm>
            <a:off x="7162801" y="948159"/>
            <a:ext cx="3106272" cy="5522260"/>
            <a:chOff x="7162801" y="948159"/>
            <a:chExt cx="3106272" cy="5522260"/>
          </a:xfrm>
        </p:grpSpPr>
        <p:pic>
          <p:nvPicPr>
            <p:cNvPr id="3076" name="Picture 4" descr="https://scontent-sea1-1.xx.fbcdn.net/v/t1.15752-9/s2048x2048/59628823_602241053623637_8327344565015019520_n.jpg?_nc_cat=101&amp;_nc_ht=scontent-sea1-1.xx&amp;oh=557801763efb6ac382b0953e1522f1a1&amp;oe=5D62D46B">
              <a:extLst>
                <a:ext uri="{FF2B5EF4-FFF2-40B4-BE49-F238E27FC236}">
                  <a16:creationId xmlns:a16="http://schemas.microsoft.com/office/drawing/2014/main" id="{F4119707-E8C3-41D7-8B3E-8D0E241B42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1" y="948159"/>
              <a:ext cx="3106272" cy="552226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4AED845-1D84-4B5C-93DC-0AD8328A6C28}"/>
                </a:ext>
              </a:extLst>
            </p:cNvPr>
            <p:cNvSpPr/>
            <p:nvPr/>
          </p:nvSpPr>
          <p:spPr>
            <a:xfrm>
              <a:off x="7582350" y="4152900"/>
              <a:ext cx="786950" cy="1333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87C9A58-E667-48CD-844C-5D4A975A9B58}"/>
                </a:ext>
              </a:extLst>
            </p:cNvPr>
            <p:cNvSpPr/>
            <p:nvPr/>
          </p:nvSpPr>
          <p:spPr>
            <a:xfrm>
              <a:off x="9936100" y="3712393"/>
              <a:ext cx="332973" cy="9760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60211FE-3CCE-48E6-B54B-41A9A240E795}"/>
                </a:ext>
              </a:extLst>
            </p:cNvPr>
            <p:cNvSpPr/>
            <p:nvPr/>
          </p:nvSpPr>
          <p:spPr>
            <a:xfrm>
              <a:off x="8172936" y="3614787"/>
              <a:ext cx="598573" cy="19521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E392621-B025-4492-96FF-E7CC0C6010C1}"/>
                </a:ext>
              </a:extLst>
            </p:cNvPr>
            <p:cNvSpPr/>
            <p:nvPr/>
          </p:nvSpPr>
          <p:spPr>
            <a:xfrm>
              <a:off x="9054518" y="3712393"/>
              <a:ext cx="598573" cy="12935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9494153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noGrp="1"/>
          </p:cNvSpPr>
          <p:nvPr>
            <p:ph type="title" idx="4294967295"/>
          </p:nvPr>
        </p:nvSpPr>
        <p:spPr>
          <a:xfrm>
            <a:off x="469060" y="-282389"/>
            <a:ext cx="10515600" cy="1325563"/>
          </a:xfrm>
          <a:prstGeom prst="rect">
            <a:avLst/>
          </a:prstGeom>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0" normalizeH="0" baseline="0" noProof="0" dirty="0">
                <a:ln>
                  <a:noFill/>
                </a:ln>
                <a:solidFill>
                  <a:schemeClr val="tx1"/>
                </a:solidFill>
                <a:effectLst/>
                <a:uLnTx/>
                <a:uFillTx/>
                <a:latin typeface="Segoe UI Light" panose="020B0502040204020203" pitchFamily="34" charset="0"/>
                <a:ea typeface="+mj-ea"/>
                <a:cs typeface="Segoe UI Light" panose="020B0502040204020203" pitchFamily="34" charset="0"/>
              </a:rPr>
              <a:t>Designing accessible mobile interfaces: </a:t>
            </a:r>
            <a:r>
              <a:rPr kumimoji="0" lang="en-US" sz="2000" b="1" i="0" u="none" strike="noStrike" kern="1200" cap="none" spc="0" normalizeH="0" baseline="0" noProof="0" dirty="0">
                <a:ln>
                  <a:noFill/>
                </a:ln>
                <a:solidFill>
                  <a:schemeClr val="tx1"/>
                </a:solidFill>
                <a:effectLst/>
                <a:uLnTx/>
                <a:uFillTx/>
                <a:latin typeface="Segoe UI Light" panose="020B0502040204020203" pitchFamily="34" charset="0"/>
                <a:ea typeface="+mj-ea"/>
                <a:cs typeface="Segoe UI Light" panose="020B0502040204020203" pitchFamily="34" charset="0"/>
              </a:rPr>
              <a:t>tab order</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6096001" y="387581"/>
            <a:ext cx="4998451"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15" name="TextBox 114">
            <a:extLst>
              <a:ext uri="{FF2B5EF4-FFF2-40B4-BE49-F238E27FC236}">
                <a16:creationId xmlns:a16="http://schemas.microsoft.com/office/drawing/2014/main" id="{A5E27F95-E7E1-49A4-89D5-C6EECC56E89B}"/>
              </a:ext>
            </a:extLst>
          </p:cNvPr>
          <p:cNvSpPr txBox="1"/>
          <p:nvPr/>
        </p:nvSpPr>
        <p:spPr>
          <a:xfrm>
            <a:off x="1891779" y="677262"/>
            <a:ext cx="1446442" cy="369332"/>
          </a:xfrm>
          <a:prstGeom prst="rect">
            <a:avLst/>
          </a:prstGeom>
          <a:noFill/>
        </p:spPr>
        <p:txBody>
          <a:bodyPr wrap="square" rtlCol="0">
            <a:spAutoFit/>
          </a:bodyPr>
          <a:lstStyle/>
          <a:p>
            <a:pPr algn="ctr"/>
            <a:r>
              <a:rPr lang="en-US" dirty="0">
                <a:latin typeface="Segoe UI Semibold" panose="020B0702040204020203" pitchFamily="34" charset="0"/>
                <a:cs typeface="Segoe UI Semibold" panose="020B0702040204020203" pitchFamily="34" charset="0"/>
              </a:rPr>
              <a:t>Expected</a:t>
            </a:r>
          </a:p>
        </p:txBody>
      </p:sp>
      <p:grpSp>
        <p:nvGrpSpPr>
          <p:cNvPr id="109" name="Group 108" descr="Screenshot of Facebook newsfeed">
            <a:extLst>
              <a:ext uri="{FF2B5EF4-FFF2-40B4-BE49-F238E27FC236}">
                <a16:creationId xmlns:a16="http://schemas.microsoft.com/office/drawing/2014/main" id="{2614BBB0-4B80-4556-9897-3E71ECCA9A6A}"/>
              </a:ext>
            </a:extLst>
          </p:cNvPr>
          <p:cNvGrpSpPr/>
          <p:nvPr/>
        </p:nvGrpSpPr>
        <p:grpSpPr>
          <a:xfrm>
            <a:off x="1239109" y="1226351"/>
            <a:ext cx="2975994" cy="5290654"/>
            <a:chOff x="7162801" y="948159"/>
            <a:chExt cx="3106272" cy="5522260"/>
          </a:xfrm>
        </p:grpSpPr>
        <p:pic>
          <p:nvPicPr>
            <p:cNvPr id="110" name="Picture 4" descr="https://scontent-sea1-1.xx.fbcdn.net/v/t1.15752-9/s2048x2048/59628823_602241053623637_8327344565015019520_n.jpg?_nc_cat=101&amp;_nc_ht=scontent-sea1-1.xx&amp;oh=557801763efb6ac382b0953e1522f1a1&amp;oe=5D62D46B">
              <a:extLst>
                <a:ext uri="{FF2B5EF4-FFF2-40B4-BE49-F238E27FC236}">
                  <a16:creationId xmlns:a16="http://schemas.microsoft.com/office/drawing/2014/main" id="{1A6D7054-3A17-4449-9E34-4E2D5D657D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1" y="948159"/>
              <a:ext cx="3106272" cy="5522260"/>
            </a:xfrm>
            <a:prstGeom prst="rect">
              <a:avLst/>
            </a:prstGeom>
            <a:noFill/>
            <a:extLst>
              <a:ext uri="{909E8E84-426E-40DD-AFC4-6F175D3DCCD1}">
                <a14:hiddenFill xmlns:a14="http://schemas.microsoft.com/office/drawing/2010/main">
                  <a:solidFill>
                    <a:srgbClr val="FFFFFF"/>
                  </a:solidFill>
                </a14:hiddenFill>
              </a:ext>
            </a:extLst>
          </p:spPr>
        </p:pic>
        <p:sp>
          <p:nvSpPr>
            <p:cNvPr id="111" name="Rectangle 110">
              <a:extLst>
                <a:ext uri="{FF2B5EF4-FFF2-40B4-BE49-F238E27FC236}">
                  <a16:creationId xmlns:a16="http://schemas.microsoft.com/office/drawing/2014/main" id="{A1EFB210-3AAE-4647-8ABA-B151EA007FF2}"/>
                </a:ext>
              </a:extLst>
            </p:cNvPr>
            <p:cNvSpPr/>
            <p:nvPr/>
          </p:nvSpPr>
          <p:spPr>
            <a:xfrm>
              <a:off x="7582350" y="4152900"/>
              <a:ext cx="786950" cy="1333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a:extLst>
                <a:ext uri="{FF2B5EF4-FFF2-40B4-BE49-F238E27FC236}">
                  <a16:creationId xmlns:a16="http://schemas.microsoft.com/office/drawing/2014/main" id="{B56D7126-3968-49C5-A062-528705A09D6D}"/>
                </a:ext>
              </a:extLst>
            </p:cNvPr>
            <p:cNvSpPr/>
            <p:nvPr/>
          </p:nvSpPr>
          <p:spPr>
            <a:xfrm>
              <a:off x="9936100" y="3712393"/>
              <a:ext cx="332973" cy="9760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a:extLst>
                <a:ext uri="{FF2B5EF4-FFF2-40B4-BE49-F238E27FC236}">
                  <a16:creationId xmlns:a16="http://schemas.microsoft.com/office/drawing/2014/main" id="{FF9005AD-0C04-4DCB-92AB-942AAA1FAD71}"/>
                </a:ext>
              </a:extLst>
            </p:cNvPr>
            <p:cNvSpPr/>
            <p:nvPr/>
          </p:nvSpPr>
          <p:spPr>
            <a:xfrm>
              <a:off x="8172936" y="3614787"/>
              <a:ext cx="598573" cy="19521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a:extLst>
                <a:ext uri="{FF2B5EF4-FFF2-40B4-BE49-F238E27FC236}">
                  <a16:creationId xmlns:a16="http://schemas.microsoft.com/office/drawing/2014/main" id="{DC42FD07-660C-4E39-8DF6-BBB39A28E4C5}"/>
                </a:ext>
              </a:extLst>
            </p:cNvPr>
            <p:cNvSpPr/>
            <p:nvPr/>
          </p:nvSpPr>
          <p:spPr>
            <a:xfrm>
              <a:off x="9054518" y="3712393"/>
              <a:ext cx="598573" cy="12935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descr="1. Facebook homepage">
            <a:extLst>
              <a:ext uri="{FF2B5EF4-FFF2-40B4-BE49-F238E27FC236}">
                <a16:creationId xmlns:a16="http://schemas.microsoft.com/office/drawing/2014/main" id="{0D80DDD1-D8D0-495B-93DF-9112F98E4D37}"/>
              </a:ext>
            </a:extLst>
          </p:cNvPr>
          <p:cNvGrpSpPr/>
          <p:nvPr/>
        </p:nvGrpSpPr>
        <p:grpSpPr>
          <a:xfrm>
            <a:off x="459888" y="1119785"/>
            <a:ext cx="877961" cy="453347"/>
            <a:chOff x="459888" y="1119785"/>
            <a:chExt cx="877961" cy="453347"/>
          </a:xfrm>
        </p:grpSpPr>
        <p:sp>
          <p:nvSpPr>
            <p:cNvPr id="116" name="Oval 115">
              <a:extLst>
                <a:ext uri="{FF2B5EF4-FFF2-40B4-BE49-F238E27FC236}">
                  <a16:creationId xmlns:a16="http://schemas.microsoft.com/office/drawing/2014/main" id="{C2D7CC9B-D487-469D-8564-478C9B4042FE}"/>
                </a:ext>
              </a:extLst>
            </p:cNvPr>
            <p:cNvSpPr/>
            <p:nvPr/>
          </p:nvSpPr>
          <p:spPr>
            <a:xfrm>
              <a:off x="459888" y="1119785"/>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1</a:t>
              </a:r>
            </a:p>
          </p:txBody>
        </p:sp>
        <p:cxnSp>
          <p:nvCxnSpPr>
            <p:cNvPr id="125" name="Straight Connector 124">
              <a:extLst>
                <a:ext uri="{FF2B5EF4-FFF2-40B4-BE49-F238E27FC236}">
                  <a16:creationId xmlns:a16="http://schemas.microsoft.com/office/drawing/2014/main" id="{4A00CE21-E3BE-423F-96D7-8FBDA4FF4D61}"/>
                </a:ext>
                <a:ext uri="{C183D7F6-B498-43B3-948B-1728B52AA6E4}">
                  <adec:decorative xmlns:adec="http://schemas.microsoft.com/office/drawing/2017/decorative" val="1"/>
                </a:ext>
              </a:extLst>
            </p:cNvPr>
            <p:cNvCxnSpPr>
              <a:cxnSpLocks/>
              <a:endCxn id="116" idx="6"/>
            </p:cNvCxnSpPr>
            <p:nvPr/>
          </p:nvCxnSpPr>
          <p:spPr>
            <a:xfrm flipH="1" flipV="1">
              <a:off x="802004" y="1290843"/>
              <a:ext cx="535845" cy="282289"/>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10" name="Group 9" descr="2. Search button">
            <a:extLst>
              <a:ext uri="{FF2B5EF4-FFF2-40B4-BE49-F238E27FC236}">
                <a16:creationId xmlns:a16="http://schemas.microsoft.com/office/drawing/2014/main" id="{A9485795-AB13-4407-A443-9C93F7BBA179}"/>
              </a:ext>
            </a:extLst>
          </p:cNvPr>
          <p:cNvGrpSpPr/>
          <p:nvPr/>
        </p:nvGrpSpPr>
        <p:grpSpPr>
          <a:xfrm>
            <a:off x="3774923" y="1197117"/>
            <a:ext cx="1216668" cy="342116"/>
            <a:chOff x="3774923" y="1197117"/>
            <a:chExt cx="1216668" cy="342116"/>
          </a:xfrm>
        </p:grpSpPr>
        <p:sp>
          <p:nvSpPr>
            <p:cNvPr id="117" name="Oval 116">
              <a:extLst>
                <a:ext uri="{FF2B5EF4-FFF2-40B4-BE49-F238E27FC236}">
                  <a16:creationId xmlns:a16="http://schemas.microsoft.com/office/drawing/2014/main" id="{9FA6CB58-91D8-4C50-B35B-097346821FD6}"/>
                </a:ext>
              </a:extLst>
            </p:cNvPr>
            <p:cNvSpPr/>
            <p:nvPr/>
          </p:nvSpPr>
          <p:spPr>
            <a:xfrm>
              <a:off x="4649475" y="1197117"/>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2</a:t>
              </a:r>
            </a:p>
          </p:txBody>
        </p:sp>
        <p:cxnSp>
          <p:nvCxnSpPr>
            <p:cNvPr id="130" name="Straight Connector 129">
              <a:extLst>
                <a:ext uri="{FF2B5EF4-FFF2-40B4-BE49-F238E27FC236}">
                  <a16:creationId xmlns:a16="http://schemas.microsoft.com/office/drawing/2014/main" id="{9560D6FD-B8E2-4D46-A184-6D03F0C0ECDA}"/>
                </a:ext>
                <a:ext uri="{C183D7F6-B498-43B3-948B-1728B52AA6E4}">
                  <adec:decorative xmlns:adec="http://schemas.microsoft.com/office/drawing/2017/decorative" val="1"/>
                </a:ext>
              </a:extLst>
            </p:cNvPr>
            <p:cNvCxnSpPr>
              <a:cxnSpLocks/>
              <a:stCxn id="117" idx="2"/>
            </p:cNvCxnSpPr>
            <p:nvPr/>
          </p:nvCxnSpPr>
          <p:spPr>
            <a:xfrm flipH="1">
              <a:off x="3774923" y="1368175"/>
              <a:ext cx="874552" cy="77296"/>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9" name="Group 8" descr="3. Messenger button">
            <a:extLst>
              <a:ext uri="{FF2B5EF4-FFF2-40B4-BE49-F238E27FC236}">
                <a16:creationId xmlns:a16="http://schemas.microsoft.com/office/drawing/2014/main" id="{887DBA12-5DAB-4889-A7F6-386483EC14B7}"/>
              </a:ext>
            </a:extLst>
          </p:cNvPr>
          <p:cNvGrpSpPr/>
          <p:nvPr/>
        </p:nvGrpSpPr>
        <p:grpSpPr>
          <a:xfrm>
            <a:off x="4052867" y="1583830"/>
            <a:ext cx="938724" cy="399344"/>
            <a:chOff x="4052867" y="1583830"/>
            <a:chExt cx="938724" cy="399344"/>
          </a:xfrm>
        </p:grpSpPr>
        <p:sp>
          <p:nvSpPr>
            <p:cNvPr id="118" name="Oval 117">
              <a:extLst>
                <a:ext uri="{FF2B5EF4-FFF2-40B4-BE49-F238E27FC236}">
                  <a16:creationId xmlns:a16="http://schemas.microsoft.com/office/drawing/2014/main" id="{88CEF8F5-83A2-4BFA-A2FF-DA85F721C3E5}"/>
                </a:ext>
              </a:extLst>
            </p:cNvPr>
            <p:cNvSpPr/>
            <p:nvPr/>
          </p:nvSpPr>
          <p:spPr>
            <a:xfrm>
              <a:off x="4649475" y="1641058"/>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3</a:t>
              </a:r>
            </a:p>
          </p:txBody>
        </p:sp>
        <p:cxnSp>
          <p:nvCxnSpPr>
            <p:cNvPr id="124" name="Straight Connector 123">
              <a:extLst>
                <a:ext uri="{FF2B5EF4-FFF2-40B4-BE49-F238E27FC236}">
                  <a16:creationId xmlns:a16="http://schemas.microsoft.com/office/drawing/2014/main" id="{319E4C02-2FAF-41B1-B010-96FF2BC9E0CD}"/>
                </a:ext>
                <a:ext uri="{C183D7F6-B498-43B3-948B-1728B52AA6E4}">
                  <adec:decorative xmlns:adec="http://schemas.microsoft.com/office/drawing/2017/decorative" val="1"/>
                </a:ext>
              </a:extLst>
            </p:cNvPr>
            <p:cNvCxnSpPr>
              <a:cxnSpLocks/>
              <a:stCxn id="118" idx="2"/>
            </p:cNvCxnSpPr>
            <p:nvPr/>
          </p:nvCxnSpPr>
          <p:spPr>
            <a:xfrm flipH="1" flipV="1">
              <a:off x="4052867" y="1583830"/>
              <a:ext cx="596608" cy="228286"/>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12" name="Group 11" descr="4. Post a status">
            <a:extLst>
              <a:ext uri="{FF2B5EF4-FFF2-40B4-BE49-F238E27FC236}">
                <a16:creationId xmlns:a16="http://schemas.microsoft.com/office/drawing/2014/main" id="{EC974D88-6778-4E25-A93A-229F010EFFF7}"/>
              </a:ext>
            </a:extLst>
          </p:cNvPr>
          <p:cNvGrpSpPr/>
          <p:nvPr/>
        </p:nvGrpSpPr>
        <p:grpSpPr>
          <a:xfrm>
            <a:off x="452612" y="1741460"/>
            <a:ext cx="839763" cy="744659"/>
            <a:chOff x="452612" y="1741460"/>
            <a:chExt cx="839763" cy="744659"/>
          </a:xfrm>
        </p:grpSpPr>
        <p:sp>
          <p:nvSpPr>
            <p:cNvPr id="119" name="Oval 118">
              <a:extLst>
                <a:ext uri="{FF2B5EF4-FFF2-40B4-BE49-F238E27FC236}">
                  <a16:creationId xmlns:a16="http://schemas.microsoft.com/office/drawing/2014/main" id="{896F9362-9807-4AD9-955D-8F6276AAD48C}"/>
                </a:ext>
              </a:extLst>
            </p:cNvPr>
            <p:cNvSpPr/>
            <p:nvPr/>
          </p:nvSpPr>
          <p:spPr>
            <a:xfrm>
              <a:off x="452612" y="1895154"/>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4</a:t>
              </a:r>
            </a:p>
          </p:txBody>
        </p:sp>
        <p:sp>
          <p:nvSpPr>
            <p:cNvPr id="147" name="Left Brace 146">
              <a:extLst>
                <a:ext uri="{FF2B5EF4-FFF2-40B4-BE49-F238E27FC236}">
                  <a16:creationId xmlns:a16="http://schemas.microsoft.com/office/drawing/2014/main" id="{58B5D80B-1EAB-468F-9CE7-91158D223080}"/>
                </a:ext>
                <a:ext uri="{C183D7F6-B498-43B3-948B-1728B52AA6E4}">
                  <adec:decorative xmlns:adec="http://schemas.microsoft.com/office/drawing/2017/decorative" val="1"/>
                </a:ext>
              </a:extLst>
            </p:cNvPr>
            <p:cNvSpPr/>
            <p:nvPr/>
          </p:nvSpPr>
          <p:spPr>
            <a:xfrm>
              <a:off x="872191" y="1741460"/>
              <a:ext cx="420184" cy="744659"/>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13" name="Group 12" descr="5. Stories">
            <a:extLst>
              <a:ext uri="{FF2B5EF4-FFF2-40B4-BE49-F238E27FC236}">
                <a16:creationId xmlns:a16="http://schemas.microsoft.com/office/drawing/2014/main" id="{E8490BE1-C23D-420A-8DF0-C67D94F38E20}"/>
              </a:ext>
            </a:extLst>
          </p:cNvPr>
          <p:cNvGrpSpPr/>
          <p:nvPr/>
        </p:nvGrpSpPr>
        <p:grpSpPr>
          <a:xfrm>
            <a:off x="459888" y="2789375"/>
            <a:ext cx="712817" cy="1101147"/>
            <a:chOff x="459888" y="2789375"/>
            <a:chExt cx="712817" cy="1101147"/>
          </a:xfrm>
        </p:grpSpPr>
        <p:sp>
          <p:nvSpPr>
            <p:cNvPr id="136" name="Oval 135">
              <a:extLst>
                <a:ext uri="{FF2B5EF4-FFF2-40B4-BE49-F238E27FC236}">
                  <a16:creationId xmlns:a16="http://schemas.microsoft.com/office/drawing/2014/main" id="{81B984D2-1B7D-473E-8D8B-F2C0756519E3}"/>
                </a:ext>
              </a:extLst>
            </p:cNvPr>
            <p:cNvSpPr/>
            <p:nvPr/>
          </p:nvSpPr>
          <p:spPr>
            <a:xfrm>
              <a:off x="459888" y="3178444"/>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5</a:t>
              </a:r>
            </a:p>
          </p:txBody>
        </p:sp>
        <p:sp>
          <p:nvSpPr>
            <p:cNvPr id="140" name="Left Brace 139">
              <a:extLst>
                <a:ext uri="{FF2B5EF4-FFF2-40B4-BE49-F238E27FC236}">
                  <a16:creationId xmlns:a16="http://schemas.microsoft.com/office/drawing/2014/main" id="{98C5CEC8-C32D-427E-9EAC-4B7791A0555F}"/>
                </a:ext>
                <a:ext uri="{C183D7F6-B498-43B3-948B-1728B52AA6E4}">
                  <adec:decorative xmlns:adec="http://schemas.microsoft.com/office/drawing/2017/decorative" val="1"/>
                </a:ext>
              </a:extLst>
            </p:cNvPr>
            <p:cNvSpPr/>
            <p:nvPr/>
          </p:nvSpPr>
          <p:spPr>
            <a:xfrm>
              <a:off x="930579" y="2789375"/>
              <a:ext cx="242126" cy="1101147"/>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14" name="Group 13" descr="6. Individual post">
            <a:extLst>
              <a:ext uri="{FF2B5EF4-FFF2-40B4-BE49-F238E27FC236}">
                <a16:creationId xmlns:a16="http://schemas.microsoft.com/office/drawing/2014/main" id="{C75E10AD-4337-4262-BD77-1863CFF7EF00}"/>
              </a:ext>
            </a:extLst>
          </p:cNvPr>
          <p:cNvGrpSpPr/>
          <p:nvPr/>
        </p:nvGrpSpPr>
        <p:grpSpPr>
          <a:xfrm>
            <a:off x="462004" y="4292564"/>
            <a:ext cx="672824" cy="1733545"/>
            <a:chOff x="462004" y="4292564"/>
            <a:chExt cx="672824" cy="1733545"/>
          </a:xfrm>
        </p:grpSpPr>
        <p:sp>
          <p:nvSpPr>
            <p:cNvPr id="138" name="Oval 137">
              <a:extLst>
                <a:ext uri="{FF2B5EF4-FFF2-40B4-BE49-F238E27FC236}">
                  <a16:creationId xmlns:a16="http://schemas.microsoft.com/office/drawing/2014/main" id="{38EC254A-FBE1-42D8-AA21-99319D3B505A}"/>
                </a:ext>
              </a:extLst>
            </p:cNvPr>
            <p:cNvSpPr/>
            <p:nvPr/>
          </p:nvSpPr>
          <p:spPr>
            <a:xfrm>
              <a:off x="462004" y="4945001"/>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6</a:t>
              </a:r>
            </a:p>
          </p:txBody>
        </p:sp>
        <p:sp>
          <p:nvSpPr>
            <p:cNvPr id="141" name="Left Brace 140">
              <a:extLst>
                <a:ext uri="{FF2B5EF4-FFF2-40B4-BE49-F238E27FC236}">
                  <a16:creationId xmlns:a16="http://schemas.microsoft.com/office/drawing/2014/main" id="{E2A2D1C0-F114-4211-8E17-2EE4A4E7E9F3}"/>
                </a:ext>
                <a:ext uri="{C183D7F6-B498-43B3-948B-1728B52AA6E4}">
                  <adec:decorative xmlns:adec="http://schemas.microsoft.com/office/drawing/2017/decorative" val="1"/>
                </a:ext>
              </a:extLst>
            </p:cNvPr>
            <p:cNvSpPr/>
            <p:nvPr/>
          </p:nvSpPr>
          <p:spPr>
            <a:xfrm>
              <a:off x="892702" y="4292564"/>
              <a:ext cx="242126" cy="1733545"/>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35" name="Group 34" descr="Unknown order: navigation bar">
            <a:extLst>
              <a:ext uri="{FF2B5EF4-FFF2-40B4-BE49-F238E27FC236}">
                <a16:creationId xmlns:a16="http://schemas.microsoft.com/office/drawing/2014/main" id="{0CE0F196-3E93-46A0-A984-567B86CAAF06}"/>
              </a:ext>
            </a:extLst>
          </p:cNvPr>
          <p:cNvGrpSpPr/>
          <p:nvPr/>
        </p:nvGrpSpPr>
        <p:grpSpPr>
          <a:xfrm>
            <a:off x="459888" y="6190834"/>
            <a:ext cx="3510221" cy="503526"/>
            <a:chOff x="459888" y="6190834"/>
            <a:chExt cx="3510221" cy="503526"/>
          </a:xfrm>
        </p:grpSpPr>
        <p:cxnSp>
          <p:nvCxnSpPr>
            <p:cNvPr id="132" name="Straight Connector 131">
              <a:extLst>
                <a:ext uri="{FF2B5EF4-FFF2-40B4-BE49-F238E27FC236}">
                  <a16:creationId xmlns:a16="http://schemas.microsoft.com/office/drawing/2014/main" id="{8D5D8470-799F-4D4C-9BD3-7B957D5D72EB}"/>
                </a:ext>
                <a:ext uri="{C183D7F6-B498-43B3-948B-1728B52AA6E4}">
                  <adec:decorative xmlns:adec="http://schemas.microsoft.com/office/drawing/2017/decorative" val="1"/>
                </a:ext>
              </a:extLst>
            </p:cNvPr>
            <p:cNvCxnSpPr>
              <a:cxnSpLocks/>
            </p:cNvCxnSpPr>
            <p:nvPr/>
          </p:nvCxnSpPr>
          <p:spPr>
            <a:xfrm flipH="1">
              <a:off x="820380" y="6346259"/>
              <a:ext cx="517469" cy="1"/>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D996A147-8125-4FF4-84A3-AC0EEECF9DE9}"/>
                </a:ext>
                <a:ext uri="{C183D7F6-B498-43B3-948B-1728B52AA6E4}">
                  <adec:decorative xmlns:adec="http://schemas.microsoft.com/office/drawing/2017/decorative" val="1"/>
                </a:ext>
              </a:extLst>
            </p:cNvPr>
            <p:cNvCxnSpPr>
              <a:cxnSpLocks/>
            </p:cNvCxnSpPr>
            <p:nvPr/>
          </p:nvCxnSpPr>
          <p:spPr>
            <a:xfrm flipH="1">
              <a:off x="795521" y="6427429"/>
              <a:ext cx="1091139" cy="0"/>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sp>
          <p:nvSpPr>
            <p:cNvPr id="142" name="Left Bracket 141">
              <a:extLst>
                <a:ext uri="{FF2B5EF4-FFF2-40B4-BE49-F238E27FC236}">
                  <a16:creationId xmlns:a16="http://schemas.microsoft.com/office/drawing/2014/main" id="{7C7171E1-B9C0-4C8F-8DF7-F32C068AAD19}"/>
                </a:ext>
                <a:ext uri="{C183D7F6-B498-43B3-948B-1728B52AA6E4}">
                  <adec:decorative xmlns:adec="http://schemas.microsoft.com/office/drawing/2017/decorative" val="1"/>
                </a:ext>
              </a:extLst>
            </p:cNvPr>
            <p:cNvSpPr/>
            <p:nvPr/>
          </p:nvSpPr>
          <p:spPr>
            <a:xfrm rot="16200000">
              <a:off x="1619203" y="5634777"/>
              <a:ext cx="45719" cy="1693084"/>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3" name="Left Bracket 142">
              <a:extLst>
                <a:ext uri="{FF2B5EF4-FFF2-40B4-BE49-F238E27FC236}">
                  <a16:creationId xmlns:a16="http://schemas.microsoft.com/office/drawing/2014/main" id="{A9C54B6C-BC98-4FBA-9605-D84B67315586}"/>
                </a:ext>
                <a:ext uri="{C183D7F6-B498-43B3-948B-1728B52AA6E4}">
                  <adec:decorative xmlns:adec="http://schemas.microsoft.com/office/drawing/2017/decorative" val="1"/>
                </a:ext>
              </a:extLst>
            </p:cNvPr>
            <p:cNvSpPr/>
            <p:nvPr/>
          </p:nvSpPr>
          <p:spPr>
            <a:xfrm rot="16200000">
              <a:off x="1781190" y="5365889"/>
              <a:ext cx="122876" cy="2306645"/>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4" name="Left Bracket 143">
              <a:extLst>
                <a:ext uri="{FF2B5EF4-FFF2-40B4-BE49-F238E27FC236}">
                  <a16:creationId xmlns:a16="http://schemas.microsoft.com/office/drawing/2014/main" id="{C0C0C461-45BA-470A-94BB-6B89C2A4E45C}"/>
                </a:ext>
                <a:ext uri="{C183D7F6-B498-43B3-948B-1728B52AA6E4}">
                  <adec:decorative xmlns:adec="http://schemas.microsoft.com/office/drawing/2017/decorative" val="1"/>
                </a:ext>
              </a:extLst>
            </p:cNvPr>
            <p:cNvSpPr/>
            <p:nvPr/>
          </p:nvSpPr>
          <p:spPr>
            <a:xfrm rot="16200000">
              <a:off x="1982727" y="5167450"/>
              <a:ext cx="122877" cy="2835666"/>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5" name="Left Bracket 144">
              <a:extLst>
                <a:ext uri="{FF2B5EF4-FFF2-40B4-BE49-F238E27FC236}">
                  <a16:creationId xmlns:a16="http://schemas.microsoft.com/office/drawing/2014/main" id="{19659C90-D8A8-48CC-8872-F04D23ADEC9C}"/>
                </a:ext>
                <a:ext uri="{C183D7F6-B498-43B3-948B-1728B52AA6E4}">
                  <adec:decorative xmlns:adec="http://schemas.microsoft.com/office/drawing/2017/decorative" val="1"/>
                </a:ext>
              </a:extLst>
            </p:cNvPr>
            <p:cNvSpPr/>
            <p:nvPr/>
          </p:nvSpPr>
          <p:spPr>
            <a:xfrm rot="16200000">
              <a:off x="2185435" y="4909686"/>
              <a:ext cx="147898" cy="3421450"/>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6" name="Oval 145">
              <a:extLst>
                <a:ext uri="{FF2B5EF4-FFF2-40B4-BE49-F238E27FC236}">
                  <a16:creationId xmlns:a16="http://schemas.microsoft.com/office/drawing/2014/main" id="{F74472EF-953F-4AF7-8E4A-6AC04F1BB485}"/>
                </a:ext>
              </a:extLst>
            </p:cNvPr>
            <p:cNvSpPr/>
            <p:nvPr/>
          </p:nvSpPr>
          <p:spPr>
            <a:xfrm>
              <a:off x="459888" y="6190834"/>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a:t>
              </a:r>
            </a:p>
          </p:txBody>
        </p:sp>
      </p:grpSp>
      <p:sp>
        <p:nvSpPr>
          <p:cNvPr id="148" name="TextBox 147">
            <a:extLst>
              <a:ext uri="{FF2B5EF4-FFF2-40B4-BE49-F238E27FC236}">
                <a16:creationId xmlns:a16="http://schemas.microsoft.com/office/drawing/2014/main" id="{84C71826-8EB6-492A-8386-5F30C1365327}"/>
              </a:ext>
            </a:extLst>
          </p:cNvPr>
          <p:cNvSpPr txBox="1"/>
          <p:nvPr/>
        </p:nvSpPr>
        <p:spPr>
          <a:xfrm>
            <a:off x="4617056" y="3668274"/>
            <a:ext cx="1635497" cy="2693045"/>
          </a:xfrm>
          <a:prstGeom prst="rect">
            <a:avLst/>
          </a:prstGeom>
          <a:noFill/>
          <a:ln>
            <a:solidFill>
              <a:srgbClr val="4EEED1"/>
            </a:solidFill>
          </a:ln>
        </p:spPr>
        <p:txBody>
          <a:bodyPr wrap="square" rtlCol="0">
            <a:spAutoFit/>
          </a:bodyPr>
          <a:lstStyle/>
          <a:p>
            <a:r>
              <a:rPr lang="en-US" sz="1300" dirty="0">
                <a:latin typeface="Segoe UI" panose="020B0502040204020203" pitchFamily="34" charset="0"/>
                <a:cs typeface="Segoe UI" panose="020B0502040204020203" pitchFamily="34" charset="0"/>
              </a:rPr>
              <a:t>Use chunks to group meaningful info and reduce number of navigation steps. </a:t>
            </a:r>
            <a:br>
              <a:rPr lang="en-US" sz="1300" dirty="0">
                <a:latin typeface="Segoe UI" panose="020B0502040204020203" pitchFamily="34" charset="0"/>
                <a:cs typeface="Segoe UI" panose="020B0502040204020203" pitchFamily="34" charset="0"/>
              </a:rPr>
            </a:br>
            <a:endParaRPr lang="en-US" sz="1300" dirty="0">
              <a:latin typeface="Segoe UI" panose="020B0502040204020203" pitchFamily="34" charset="0"/>
              <a:cs typeface="Segoe UI" panose="020B0502040204020203" pitchFamily="34" charset="0"/>
            </a:endParaRPr>
          </a:p>
          <a:p>
            <a:r>
              <a:rPr lang="en-US" sz="1300" dirty="0">
                <a:latin typeface="Segoe UI" panose="020B0502040204020203" pitchFamily="34" charset="0"/>
                <a:cs typeface="Segoe UI" panose="020B0502040204020203" pitchFamily="34" charset="0"/>
              </a:rPr>
              <a:t>User can double tap to drill down into chunk </a:t>
            </a:r>
            <a:r>
              <a:rPr lang="en-US" sz="1300" i="1" dirty="0">
                <a:latin typeface="Segoe UI" panose="020B0502040204020203" pitchFamily="34" charset="0"/>
                <a:cs typeface="Segoe UI" panose="020B0502040204020203" pitchFamily="34" charset="0"/>
              </a:rPr>
              <a:t>(e.g. </a:t>
            </a:r>
            <a:r>
              <a:rPr lang="en-US" sz="1300" dirty="0">
                <a:latin typeface="Segoe UI" panose="020B0502040204020203" pitchFamily="34" charset="0"/>
                <a:cs typeface="Segoe UI" panose="020B0502040204020203" pitchFamily="34" charset="0"/>
              </a:rPr>
              <a:t>navigate to the “like” button by drilling down into an individual post)</a:t>
            </a:r>
            <a:r>
              <a:rPr lang="en-US" sz="1300" i="1" dirty="0">
                <a:latin typeface="Segoe UI" panose="020B0502040204020203" pitchFamily="34" charset="0"/>
                <a:cs typeface="Segoe UI" panose="020B0502040204020203" pitchFamily="34" charset="0"/>
              </a:rPr>
              <a:t>.</a:t>
            </a:r>
          </a:p>
        </p:txBody>
      </p:sp>
      <p:sp>
        <p:nvSpPr>
          <p:cNvPr id="33" name="TextBox 32">
            <a:extLst>
              <a:ext uri="{FF2B5EF4-FFF2-40B4-BE49-F238E27FC236}">
                <a16:creationId xmlns:a16="http://schemas.microsoft.com/office/drawing/2014/main" id="{58BD28C0-BDE9-4D08-B38D-A62FE9CAF680}"/>
              </a:ext>
            </a:extLst>
          </p:cNvPr>
          <p:cNvSpPr txBox="1"/>
          <p:nvPr/>
        </p:nvSpPr>
        <p:spPr>
          <a:xfrm>
            <a:off x="8595226" y="666690"/>
            <a:ext cx="1446442" cy="369332"/>
          </a:xfrm>
          <a:prstGeom prst="rect">
            <a:avLst/>
          </a:prstGeom>
          <a:noFill/>
        </p:spPr>
        <p:txBody>
          <a:bodyPr wrap="square" rtlCol="0">
            <a:spAutoFit/>
          </a:bodyPr>
          <a:lstStyle/>
          <a:p>
            <a:pPr algn="ctr"/>
            <a:r>
              <a:rPr lang="en-US" dirty="0">
                <a:latin typeface="Segoe UI Semibold" panose="020B0702040204020203" pitchFamily="34" charset="0"/>
                <a:cs typeface="Segoe UI Semibold" panose="020B0702040204020203" pitchFamily="34" charset="0"/>
              </a:rPr>
              <a:t>Actual</a:t>
            </a:r>
          </a:p>
        </p:txBody>
      </p:sp>
      <p:grpSp>
        <p:nvGrpSpPr>
          <p:cNvPr id="27" name="Group 26" descr="Screen shot of Facebook newsfeed">
            <a:extLst>
              <a:ext uri="{FF2B5EF4-FFF2-40B4-BE49-F238E27FC236}">
                <a16:creationId xmlns:a16="http://schemas.microsoft.com/office/drawing/2014/main" id="{3F35DF81-0CE1-4A73-89D3-32C644186F0C}"/>
              </a:ext>
            </a:extLst>
          </p:cNvPr>
          <p:cNvGrpSpPr/>
          <p:nvPr/>
        </p:nvGrpSpPr>
        <p:grpSpPr>
          <a:xfrm>
            <a:off x="7914588" y="1235859"/>
            <a:ext cx="2975994" cy="5290654"/>
            <a:chOff x="7162801" y="948159"/>
            <a:chExt cx="3106272" cy="5522260"/>
          </a:xfrm>
        </p:grpSpPr>
        <p:pic>
          <p:nvPicPr>
            <p:cNvPr id="28" name="Picture 4" descr="https://scontent-sea1-1.xx.fbcdn.net/v/t1.15752-9/s2048x2048/59628823_602241053623637_8327344565015019520_n.jpg?_nc_cat=101&amp;_nc_ht=scontent-sea1-1.xx&amp;oh=557801763efb6ac382b0953e1522f1a1&amp;oe=5D62D46B">
              <a:extLst>
                <a:ext uri="{FF2B5EF4-FFF2-40B4-BE49-F238E27FC236}">
                  <a16:creationId xmlns:a16="http://schemas.microsoft.com/office/drawing/2014/main" id="{38323136-DC46-4AD3-961B-6A5F5A4A87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1" y="948159"/>
              <a:ext cx="3106272" cy="552226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1BDB2A3B-0661-47D8-858F-915C20C01329}"/>
                </a:ext>
              </a:extLst>
            </p:cNvPr>
            <p:cNvSpPr/>
            <p:nvPr/>
          </p:nvSpPr>
          <p:spPr>
            <a:xfrm>
              <a:off x="7582350" y="4152900"/>
              <a:ext cx="786950" cy="1333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23F6C8F3-B6B1-4F11-A892-C11ABC607CD9}"/>
                </a:ext>
              </a:extLst>
            </p:cNvPr>
            <p:cNvSpPr/>
            <p:nvPr/>
          </p:nvSpPr>
          <p:spPr>
            <a:xfrm>
              <a:off x="9936100" y="3712393"/>
              <a:ext cx="332973" cy="9760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E05BF3C8-F645-48CD-BA99-854B6C3028FD}"/>
                </a:ext>
              </a:extLst>
            </p:cNvPr>
            <p:cNvSpPr/>
            <p:nvPr/>
          </p:nvSpPr>
          <p:spPr>
            <a:xfrm>
              <a:off x="8172936" y="3614787"/>
              <a:ext cx="598573" cy="19521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E896424-4F75-4DAE-AF13-4A87E7F87955}"/>
                </a:ext>
              </a:extLst>
            </p:cNvPr>
            <p:cNvSpPr/>
            <p:nvPr/>
          </p:nvSpPr>
          <p:spPr>
            <a:xfrm>
              <a:off x="9054518" y="3712393"/>
              <a:ext cx="598573" cy="12935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descr="1. Facebook homepage">
            <a:extLst>
              <a:ext uri="{FF2B5EF4-FFF2-40B4-BE49-F238E27FC236}">
                <a16:creationId xmlns:a16="http://schemas.microsoft.com/office/drawing/2014/main" id="{0FA96DE7-A631-45DF-836C-55CBEFC8457D}"/>
              </a:ext>
            </a:extLst>
          </p:cNvPr>
          <p:cNvGrpSpPr/>
          <p:nvPr/>
        </p:nvGrpSpPr>
        <p:grpSpPr>
          <a:xfrm>
            <a:off x="7135367" y="1129293"/>
            <a:ext cx="877961" cy="453347"/>
            <a:chOff x="7135367" y="1129293"/>
            <a:chExt cx="877961" cy="453347"/>
          </a:xfrm>
        </p:grpSpPr>
        <p:sp>
          <p:nvSpPr>
            <p:cNvPr id="41" name="Oval 40">
              <a:extLst>
                <a:ext uri="{FF2B5EF4-FFF2-40B4-BE49-F238E27FC236}">
                  <a16:creationId xmlns:a16="http://schemas.microsoft.com/office/drawing/2014/main" id="{D4EDFE4C-8199-4E1D-A5A8-987EC4E9D106}"/>
                </a:ext>
              </a:extLst>
            </p:cNvPr>
            <p:cNvSpPr/>
            <p:nvPr/>
          </p:nvSpPr>
          <p:spPr>
            <a:xfrm>
              <a:off x="7135367" y="1129293"/>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1</a:t>
              </a:r>
            </a:p>
          </p:txBody>
        </p:sp>
        <p:cxnSp>
          <p:nvCxnSpPr>
            <p:cNvPr id="53" name="Straight Connector 52">
              <a:extLst>
                <a:ext uri="{FF2B5EF4-FFF2-40B4-BE49-F238E27FC236}">
                  <a16:creationId xmlns:a16="http://schemas.microsoft.com/office/drawing/2014/main" id="{72C0635A-2CF5-43BB-BF93-38DC39BA8F3F}"/>
                </a:ext>
                <a:ext uri="{C183D7F6-B498-43B3-948B-1728B52AA6E4}">
                  <adec:decorative xmlns:adec="http://schemas.microsoft.com/office/drawing/2017/decorative" val="1"/>
                </a:ext>
              </a:extLst>
            </p:cNvPr>
            <p:cNvCxnSpPr>
              <a:cxnSpLocks/>
              <a:endCxn id="41" idx="6"/>
            </p:cNvCxnSpPr>
            <p:nvPr/>
          </p:nvCxnSpPr>
          <p:spPr>
            <a:xfrm flipH="1" flipV="1">
              <a:off x="7477483" y="1300351"/>
              <a:ext cx="535845" cy="282289"/>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26" name="Group 25" descr="2. Search button">
            <a:extLst>
              <a:ext uri="{FF2B5EF4-FFF2-40B4-BE49-F238E27FC236}">
                <a16:creationId xmlns:a16="http://schemas.microsoft.com/office/drawing/2014/main" id="{D1AE50F6-F3C1-4C16-AFD4-83C7DE54ABC4}"/>
              </a:ext>
            </a:extLst>
          </p:cNvPr>
          <p:cNvGrpSpPr/>
          <p:nvPr/>
        </p:nvGrpSpPr>
        <p:grpSpPr>
          <a:xfrm>
            <a:off x="10450402" y="1206625"/>
            <a:ext cx="1216668" cy="342116"/>
            <a:chOff x="10450402" y="1206625"/>
            <a:chExt cx="1216668" cy="342116"/>
          </a:xfrm>
        </p:grpSpPr>
        <p:sp>
          <p:nvSpPr>
            <p:cNvPr id="42" name="Oval 41">
              <a:extLst>
                <a:ext uri="{FF2B5EF4-FFF2-40B4-BE49-F238E27FC236}">
                  <a16:creationId xmlns:a16="http://schemas.microsoft.com/office/drawing/2014/main" id="{6BB7A8C4-0034-4E39-8156-7CF9D811237D}"/>
                </a:ext>
              </a:extLst>
            </p:cNvPr>
            <p:cNvSpPr/>
            <p:nvPr/>
          </p:nvSpPr>
          <p:spPr>
            <a:xfrm>
              <a:off x="11324954" y="1206625"/>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2</a:t>
              </a:r>
            </a:p>
          </p:txBody>
        </p:sp>
        <p:cxnSp>
          <p:nvCxnSpPr>
            <p:cNvPr id="59" name="Straight Connector 58">
              <a:extLst>
                <a:ext uri="{FF2B5EF4-FFF2-40B4-BE49-F238E27FC236}">
                  <a16:creationId xmlns:a16="http://schemas.microsoft.com/office/drawing/2014/main" id="{8AFB4F66-22D2-40F5-9D2B-0F07392B4DED}"/>
                </a:ext>
                <a:ext uri="{C183D7F6-B498-43B3-948B-1728B52AA6E4}">
                  <adec:decorative xmlns:adec="http://schemas.microsoft.com/office/drawing/2017/decorative" val="1"/>
                </a:ext>
              </a:extLst>
            </p:cNvPr>
            <p:cNvCxnSpPr>
              <a:cxnSpLocks/>
              <a:stCxn id="42" idx="2"/>
            </p:cNvCxnSpPr>
            <p:nvPr/>
          </p:nvCxnSpPr>
          <p:spPr>
            <a:xfrm flipH="1">
              <a:off x="10450402" y="1377683"/>
              <a:ext cx="874552" cy="77296"/>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25" name="Group 24" descr="3. Messenger button">
            <a:extLst>
              <a:ext uri="{FF2B5EF4-FFF2-40B4-BE49-F238E27FC236}">
                <a16:creationId xmlns:a16="http://schemas.microsoft.com/office/drawing/2014/main" id="{C428497F-1E2F-4C85-85F2-6BD91B09F44C}"/>
              </a:ext>
            </a:extLst>
          </p:cNvPr>
          <p:cNvGrpSpPr/>
          <p:nvPr/>
        </p:nvGrpSpPr>
        <p:grpSpPr>
          <a:xfrm>
            <a:off x="10728346" y="1593338"/>
            <a:ext cx="938724" cy="399344"/>
            <a:chOff x="10728346" y="1593338"/>
            <a:chExt cx="938724" cy="399344"/>
          </a:xfrm>
        </p:grpSpPr>
        <p:sp>
          <p:nvSpPr>
            <p:cNvPr id="43" name="Oval 42">
              <a:extLst>
                <a:ext uri="{FF2B5EF4-FFF2-40B4-BE49-F238E27FC236}">
                  <a16:creationId xmlns:a16="http://schemas.microsoft.com/office/drawing/2014/main" id="{AE4CA128-8267-40D9-B244-2B57889C0204}"/>
                </a:ext>
              </a:extLst>
            </p:cNvPr>
            <p:cNvSpPr/>
            <p:nvPr/>
          </p:nvSpPr>
          <p:spPr>
            <a:xfrm>
              <a:off x="11324954" y="1650566"/>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3</a:t>
              </a:r>
            </a:p>
          </p:txBody>
        </p:sp>
        <p:cxnSp>
          <p:nvCxnSpPr>
            <p:cNvPr id="50" name="Straight Connector 49">
              <a:extLst>
                <a:ext uri="{FF2B5EF4-FFF2-40B4-BE49-F238E27FC236}">
                  <a16:creationId xmlns:a16="http://schemas.microsoft.com/office/drawing/2014/main" id="{4B859938-22B4-45FE-A947-26E0391A546B}"/>
                </a:ext>
                <a:ext uri="{C183D7F6-B498-43B3-948B-1728B52AA6E4}">
                  <adec:decorative xmlns:adec="http://schemas.microsoft.com/office/drawing/2017/decorative" val="1"/>
                </a:ext>
              </a:extLst>
            </p:cNvPr>
            <p:cNvCxnSpPr>
              <a:cxnSpLocks/>
              <a:stCxn id="43" idx="2"/>
            </p:cNvCxnSpPr>
            <p:nvPr/>
          </p:nvCxnSpPr>
          <p:spPr>
            <a:xfrm flipH="1" flipV="1">
              <a:off x="10728346" y="1593338"/>
              <a:ext cx="596608" cy="228286"/>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sp>
        <p:nvSpPr>
          <p:cNvPr id="44" name="Oval 43" descr="4. Profile icon">
            <a:extLst>
              <a:ext uri="{FF2B5EF4-FFF2-40B4-BE49-F238E27FC236}">
                <a16:creationId xmlns:a16="http://schemas.microsoft.com/office/drawing/2014/main" id="{920AC284-EBE9-4544-BEBC-D04C820DA80C}"/>
              </a:ext>
            </a:extLst>
          </p:cNvPr>
          <p:cNvSpPr/>
          <p:nvPr/>
        </p:nvSpPr>
        <p:spPr>
          <a:xfrm>
            <a:off x="7135367" y="1635376"/>
            <a:ext cx="342116" cy="342116"/>
          </a:xfrm>
          <a:prstGeom prst="ellipse">
            <a:avLst/>
          </a:prstGeom>
          <a:solidFill>
            <a:srgbClr val="C000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4</a:t>
            </a:r>
          </a:p>
        </p:txBody>
      </p:sp>
      <p:cxnSp>
        <p:nvCxnSpPr>
          <p:cNvPr id="55" name="Straight Connector 54">
            <a:extLst>
              <a:ext uri="{FF2B5EF4-FFF2-40B4-BE49-F238E27FC236}">
                <a16:creationId xmlns:a16="http://schemas.microsoft.com/office/drawing/2014/main" id="{381F1483-B403-4160-81BC-4733834213D0}"/>
              </a:ext>
              <a:ext uri="{C183D7F6-B498-43B3-948B-1728B52AA6E4}">
                <adec:decorative xmlns:adec="http://schemas.microsoft.com/office/drawing/2017/decorative" val="1"/>
              </a:ext>
            </a:extLst>
          </p:cNvPr>
          <p:cNvCxnSpPr>
            <a:cxnSpLocks/>
            <a:endCxn id="44" idx="6"/>
          </p:cNvCxnSpPr>
          <p:nvPr/>
        </p:nvCxnSpPr>
        <p:spPr>
          <a:xfrm flipH="1" flipV="1">
            <a:off x="7477483" y="1806434"/>
            <a:ext cx="535845" cy="148544"/>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1005BDDF-CDBA-45E0-A0FC-BE942B3A16A9}"/>
              </a:ext>
              <a:ext uri="{C183D7F6-B498-43B3-948B-1728B52AA6E4}">
                <adec:decorative xmlns:adec="http://schemas.microsoft.com/office/drawing/2017/decorative" val="1"/>
              </a:ext>
            </a:extLst>
          </p:cNvPr>
          <p:cNvCxnSpPr>
            <a:cxnSpLocks/>
          </p:cNvCxnSpPr>
          <p:nvPr/>
        </p:nvCxnSpPr>
        <p:spPr>
          <a:xfrm flipV="1">
            <a:off x="8605038" y="2035376"/>
            <a:ext cx="0" cy="176033"/>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nvGrpSpPr>
          <p:cNvPr id="18" name="Group 17" descr="5. Profile picture">
            <a:extLst>
              <a:ext uri="{FF2B5EF4-FFF2-40B4-BE49-F238E27FC236}">
                <a16:creationId xmlns:a16="http://schemas.microsoft.com/office/drawing/2014/main" id="{1451EACB-691E-4222-9DCA-3DEBFC66B153}"/>
              </a:ext>
            </a:extLst>
          </p:cNvPr>
          <p:cNvGrpSpPr/>
          <p:nvPr/>
        </p:nvGrpSpPr>
        <p:grpSpPr>
          <a:xfrm>
            <a:off x="7135367" y="2053808"/>
            <a:ext cx="1500636" cy="342116"/>
            <a:chOff x="7135367" y="2053808"/>
            <a:chExt cx="1500636" cy="342116"/>
          </a:xfrm>
          <a:solidFill>
            <a:srgbClr val="C00000"/>
          </a:solidFill>
        </p:grpSpPr>
        <p:sp>
          <p:nvSpPr>
            <p:cNvPr id="45" name="Oval 44">
              <a:extLst>
                <a:ext uri="{FF2B5EF4-FFF2-40B4-BE49-F238E27FC236}">
                  <a16:creationId xmlns:a16="http://schemas.microsoft.com/office/drawing/2014/main" id="{B16C58B4-E976-4461-AD6C-5469D0FB4F00}"/>
                </a:ext>
              </a:extLst>
            </p:cNvPr>
            <p:cNvSpPr/>
            <p:nvPr/>
          </p:nvSpPr>
          <p:spPr>
            <a:xfrm>
              <a:off x="7135367" y="2053808"/>
              <a:ext cx="342116" cy="342116"/>
            </a:xfrm>
            <a:prstGeom prst="ellipse">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5</a:t>
              </a:r>
            </a:p>
          </p:txBody>
        </p:sp>
        <p:cxnSp>
          <p:nvCxnSpPr>
            <p:cNvPr id="57" name="Straight Connector 56">
              <a:extLst>
                <a:ext uri="{FF2B5EF4-FFF2-40B4-BE49-F238E27FC236}">
                  <a16:creationId xmlns:a16="http://schemas.microsoft.com/office/drawing/2014/main" id="{940B437E-8B60-4647-8D75-B8A928550935}"/>
                </a:ext>
                <a:ext uri="{C183D7F6-B498-43B3-948B-1728B52AA6E4}">
                  <adec:decorative xmlns:adec="http://schemas.microsoft.com/office/drawing/2017/decorative" val="1"/>
                </a:ext>
              </a:extLst>
            </p:cNvPr>
            <p:cNvCxnSpPr>
              <a:cxnSpLocks/>
            </p:cNvCxnSpPr>
            <p:nvPr/>
          </p:nvCxnSpPr>
          <p:spPr>
            <a:xfrm flipH="1">
              <a:off x="7471000" y="2202679"/>
              <a:ext cx="1165003" cy="10582"/>
            </a:xfrm>
            <a:prstGeom prst="line">
              <a:avLst/>
            </a:prstGeom>
            <a:ln/>
          </p:spPr>
          <p:style>
            <a:lnRef idx="1">
              <a:schemeClr val="dk1"/>
            </a:lnRef>
            <a:fillRef idx="0">
              <a:schemeClr val="dk1"/>
            </a:fillRef>
            <a:effectRef idx="0">
              <a:schemeClr val="dk1"/>
            </a:effectRef>
            <a:fontRef idx="minor">
              <a:schemeClr val="tx1"/>
            </a:fontRef>
          </p:style>
        </p:cxnSp>
      </p:grpSp>
      <p:grpSp>
        <p:nvGrpSpPr>
          <p:cNvPr id="19" name="Group 18" descr="6. Live button">
            <a:extLst>
              <a:ext uri="{FF2B5EF4-FFF2-40B4-BE49-F238E27FC236}">
                <a16:creationId xmlns:a16="http://schemas.microsoft.com/office/drawing/2014/main" id="{DE502647-50B2-4857-8A31-4803E477CA5D}"/>
              </a:ext>
            </a:extLst>
          </p:cNvPr>
          <p:cNvGrpSpPr/>
          <p:nvPr/>
        </p:nvGrpSpPr>
        <p:grpSpPr>
          <a:xfrm>
            <a:off x="7128884" y="2384396"/>
            <a:ext cx="1096485" cy="589490"/>
            <a:chOff x="7128884" y="2384396"/>
            <a:chExt cx="1096485" cy="589490"/>
          </a:xfrm>
          <a:solidFill>
            <a:srgbClr val="C00000"/>
          </a:solidFill>
        </p:grpSpPr>
        <p:sp>
          <p:nvSpPr>
            <p:cNvPr id="46" name="Oval 45">
              <a:extLst>
                <a:ext uri="{FF2B5EF4-FFF2-40B4-BE49-F238E27FC236}">
                  <a16:creationId xmlns:a16="http://schemas.microsoft.com/office/drawing/2014/main" id="{6CF75678-D7D8-4428-A8B5-9874C60CE9CB}"/>
                </a:ext>
              </a:extLst>
            </p:cNvPr>
            <p:cNvSpPr/>
            <p:nvPr/>
          </p:nvSpPr>
          <p:spPr>
            <a:xfrm>
              <a:off x="7128884" y="2631770"/>
              <a:ext cx="342116" cy="342116"/>
            </a:xfrm>
            <a:prstGeom prst="ellipse">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6</a:t>
              </a:r>
            </a:p>
          </p:txBody>
        </p:sp>
        <p:cxnSp>
          <p:nvCxnSpPr>
            <p:cNvPr id="80" name="Straight Connector 79">
              <a:extLst>
                <a:ext uri="{FF2B5EF4-FFF2-40B4-BE49-F238E27FC236}">
                  <a16:creationId xmlns:a16="http://schemas.microsoft.com/office/drawing/2014/main" id="{F74954BD-7AAE-452F-B738-BB20E1B40DE4}"/>
                </a:ext>
                <a:ext uri="{C183D7F6-B498-43B3-948B-1728B52AA6E4}">
                  <adec:decorative xmlns:adec="http://schemas.microsoft.com/office/drawing/2017/decorative" val="1"/>
                </a:ext>
              </a:extLst>
            </p:cNvPr>
            <p:cNvCxnSpPr>
              <a:cxnSpLocks/>
              <a:endCxn id="46" idx="6"/>
            </p:cNvCxnSpPr>
            <p:nvPr/>
          </p:nvCxnSpPr>
          <p:spPr>
            <a:xfrm flipH="1">
              <a:off x="7471000" y="2384396"/>
              <a:ext cx="754369" cy="418432"/>
            </a:xfrm>
            <a:prstGeom prst="line">
              <a:avLst/>
            </a:prstGeom>
            <a:ln/>
          </p:spPr>
          <p:style>
            <a:lnRef idx="1">
              <a:schemeClr val="dk1"/>
            </a:lnRef>
            <a:fillRef idx="0">
              <a:schemeClr val="dk1"/>
            </a:fillRef>
            <a:effectRef idx="0">
              <a:schemeClr val="dk1"/>
            </a:effectRef>
            <a:fontRef idx="minor">
              <a:schemeClr val="tx1"/>
            </a:fontRef>
          </p:style>
        </p:cxnSp>
      </p:grpSp>
      <p:grpSp>
        <p:nvGrpSpPr>
          <p:cNvPr id="24" name="Group 23" descr="7. Photo button">
            <a:extLst>
              <a:ext uri="{FF2B5EF4-FFF2-40B4-BE49-F238E27FC236}">
                <a16:creationId xmlns:a16="http://schemas.microsoft.com/office/drawing/2014/main" id="{7D473733-35E7-4785-A6F6-BC9BA9A8CCB7}"/>
              </a:ext>
            </a:extLst>
          </p:cNvPr>
          <p:cNvGrpSpPr/>
          <p:nvPr/>
        </p:nvGrpSpPr>
        <p:grpSpPr>
          <a:xfrm>
            <a:off x="9588488" y="2167638"/>
            <a:ext cx="2078582" cy="378494"/>
            <a:chOff x="9588488" y="2167638"/>
            <a:chExt cx="2078582" cy="378494"/>
          </a:xfrm>
          <a:solidFill>
            <a:srgbClr val="C00000"/>
          </a:solidFill>
        </p:grpSpPr>
        <p:sp>
          <p:nvSpPr>
            <p:cNvPr id="47" name="Oval 46">
              <a:extLst>
                <a:ext uri="{FF2B5EF4-FFF2-40B4-BE49-F238E27FC236}">
                  <a16:creationId xmlns:a16="http://schemas.microsoft.com/office/drawing/2014/main" id="{F8B20BA6-46F2-4E72-8EF7-EE71536AB8D3}"/>
                </a:ext>
              </a:extLst>
            </p:cNvPr>
            <p:cNvSpPr/>
            <p:nvPr/>
          </p:nvSpPr>
          <p:spPr>
            <a:xfrm>
              <a:off x="11324954" y="2204016"/>
              <a:ext cx="342116" cy="342116"/>
            </a:xfrm>
            <a:prstGeom prst="ellipse">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7</a:t>
              </a:r>
            </a:p>
          </p:txBody>
        </p:sp>
        <p:cxnSp>
          <p:nvCxnSpPr>
            <p:cNvPr id="58" name="Straight Connector 57">
              <a:extLst>
                <a:ext uri="{FF2B5EF4-FFF2-40B4-BE49-F238E27FC236}">
                  <a16:creationId xmlns:a16="http://schemas.microsoft.com/office/drawing/2014/main" id="{00F1B171-B309-4605-AA7F-FA9585A211AC}"/>
                </a:ext>
                <a:ext uri="{C183D7F6-B498-43B3-948B-1728B52AA6E4}">
                  <adec:decorative xmlns:adec="http://schemas.microsoft.com/office/drawing/2017/decorative" val="1"/>
                </a:ext>
              </a:extLst>
            </p:cNvPr>
            <p:cNvCxnSpPr>
              <a:cxnSpLocks/>
            </p:cNvCxnSpPr>
            <p:nvPr/>
          </p:nvCxnSpPr>
          <p:spPr>
            <a:xfrm>
              <a:off x="9608894" y="2174477"/>
              <a:ext cx="0" cy="178215"/>
            </a:xfrm>
            <a:prstGeom prst="line">
              <a:avLst/>
            </a:prstGeom>
            <a:grpFill/>
            <a:ln w="9525">
              <a:noFill/>
            </a:ln>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2E4D9947-2A4F-4F77-8727-83E44FFA0AAB}"/>
                </a:ext>
                <a:ext uri="{C183D7F6-B498-43B3-948B-1728B52AA6E4}">
                  <adec:decorative xmlns:adec="http://schemas.microsoft.com/office/drawing/2017/decorative" val="1"/>
                </a:ext>
              </a:extLst>
            </p:cNvPr>
            <p:cNvCxnSpPr>
              <a:cxnSpLocks/>
              <a:stCxn id="47" idx="2"/>
            </p:cNvCxnSpPr>
            <p:nvPr/>
          </p:nvCxnSpPr>
          <p:spPr>
            <a:xfrm flipH="1" flipV="1">
              <a:off x="9588488" y="2167638"/>
              <a:ext cx="1736466" cy="207436"/>
            </a:xfrm>
            <a:prstGeom prst="line">
              <a:avLst/>
            </a:prstGeom>
            <a:ln/>
          </p:spPr>
          <p:style>
            <a:lnRef idx="1">
              <a:schemeClr val="dk1"/>
            </a:lnRef>
            <a:fillRef idx="0">
              <a:schemeClr val="dk1"/>
            </a:fillRef>
            <a:effectRef idx="0">
              <a:schemeClr val="dk1"/>
            </a:effectRef>
            <a:fontRef idx="minor">
              <a:schemeClr val="tx1"/>
            </a:fontRef>
          </p:style>
        </p:cxnSp>
      </p:grpSp>
      <p:grpSp>
        <p:nvGrpSpPr>
          <p:cNvPr id="23" name="Group 22" descr="8. Check in button">
            <a:extLst>
              <a:ext uri="{FF2B5EF4-FFF2-40B4-BE49-F238E27FC236}">
                <a16:creationId xmlns:a16="http://schemas.microsoft.com/office/drawing/2014/main" id="{8CA844A0-C2BB-4B98-B7D3-69B5D6DAFFD2}"/>
              </a:ext>
            </a:extLst>
          </p:cNvPr>
          <p:cNvGrpSpPr/>
          <p:nvPr/>
        </p:nvGrpSpPr>
        <p:grpSpPr>
          <a:xfrm>
            <a:off x="10645588" y="2425361"/>
            <a:ext cx="1021482" cy="564712"/>
            <a:chOff x="10645588" y="2425361"/>
            <a:chExt cx="1021482" cy="564712"/>
          </a:xfrm>
          <a:solidFill>
            <a:srgbClr val="C00000"/>
          </a:solidFill>
        </p:grpSpPr>
        <p:sp>
          <p:nvSpPr>
            <p:cNvPr id="48" name="Oval 47">
              <a:extLst>
                <a:ext uri="{FF2B5EF4-FFF2-40B4-BE49-F238E27FC236}">
                  <a16:creationId xmlns:a16="http://schemas.microsoft.com/office/drawing/2014/main" id="{62558EA0-904D-4342-B507-880D4BDF8C59}"/>
                </a:ext>
              </a:extLst>
            </p:cNvPr>
            <p:cNvSpPr/>
            <p:nvPr/>
          </p:nvSpPr>
          <p:spPr>
            <a:xfrm>
              <a:off x="11324954" y="2647957"/>
              <a:ext cx="342116" cy="342116"/>
            </a:xfrm>
            <a:prstGeom prst="ellipse">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8</a:t>
              </a:r>
            </a:p>
          </p:txBody>
        </p:sp>
        <p:cxnSp>
          <p:nvCxnSpPr>
            <p:cNvPr id="78" name="Straight Connector 77">
              <a:extLst>
                <a:ext uri="{FF2B5EF4-FFF2-40B4-BE49-F238E27FC236}">
                  <a16:creationId xmlns:a16="http://schemas.microsoft.com/office/drawing/2014/main" id="{77216835-E83E-4717-B0E1-C352A8574418}"/>
                </a:ext>
                <a:ext uri="{C183D7F6-B498-43B3-948B-1728B52AA6E4}">
                  <adec:decorative xmlns:adec="http://schemas.microsoft.com/office/drawing/2017/decorative" val="1"/>
                </a:ext>
              </a:extLst>
            </p:cNvPr>
            <p:cNvCxnSpPr>
              <a:cxnSpLocks/>
              <a:stCxn id="48" idx="2"/>
            </p:cNvCxnSpPr>
            <p:nvPr/>
          </p:nvCxnSpPr>
          <p:spPr>
            <a:xfrm flipH="1" flipV="1">
              <a:off x="10645588" y="2425361"/>
              <a:ext cx="679366" cy="393654"/>
            </a:xfrm>
            <a:prstGeom prst="line">
              <a:avLst/>
            </a:prstGeom>
            <a:ln/>
          </p:spPr>
          <p:style>
            <a:lnRef idx="1">
              <a:schemeClr val="dk1"/>
            </a:lnRef>
            <a:fillRef idx="0">
              <a:schemeClr val="dk1"/>
            </a:fillRef>
            <a:effectRef idx="0">
              <a:schemeClr val="dk1"/>
            </a:effectRef>
            <a:fontRef idx="minor">
              <a:schemeClr val="tx1"/>
            </a:fontRef>
          </p:style>
        </p:cxnSp>
      </p:grpSp>
      <p:grpSp>
        <p:nvGrpSpPr>
          <p:cNvPr id="20" name="Group 19" descr="9. Stories">
            <a:extLst>
              <a:ext uri="{FF2B5EF4-FFF2-40B4-BE49-F238E27FC236}">
                <a16:creationId xmlns:a16="http://schemas.microsoft.com/office/drawing/2014/main" id="{DD145337-70E1-45EF-BEC9-70E16562AAD4}"/>
              </a:ext>
            </a:extLst>
          </p:cNvPr>
          <p:cNvGrpSpPr/>
          <p:nvPr/>
        </p:nvGrpSpPr>
        <p:grpSpPr>
          <a:xfrm>
            <a:off x="7135367" y="2798883"/>
            <a:ext cx="712817" cy="1101147"/>
            <a:chOff x="7135367" y="2798883"/>
            <a:chExt cx="712817" cy="1101147"/>
          </a:xfrm>
        </p:grpSpPr>
        <p:sp>
          <p:nvSpPr>
            <p:cNvPr id="90" name="Oval 89">
              <a:extLst>
                <a:ext uri="{FF2B5EF4-FFF2-40B4-BE49-F238E27FC236}">
                  <a16:creationId xmlns:a16="http://schemas.microsoft.com/office/drawing/2014/main" id="{3664EB66-8F33-4621-9AC0-97F502F38530}"/>
                </a:ext>
              </a:extLst>
            </p:cNvPr>
            <p:cNvSpPr/>
            <p:nvPr/>
          </p:nvSpPr>
          <p:spPr>
            <a:xfrm>
              <a:off x="7135367" y="3187952"/>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9</a:t>
              </a:r>
            </a:p>
          </p:txBody>
        </p:sp>
        <p:sp>
          <p:nvSpPr>
            <p:cNvPr id="3095" name="Left Brace 3094">
              <a:extLst>
                <a:ext uri="{FF2B5EF4-FFF2-40B4-BE49-F238E27FC236}">
                  <a16:creationId xmlns:a16="http://schemas.microsoft.com/office/drawing/2014/main" id="{22713340-ABBB-42AD-AF1F-C88525A82713}"/>
                </a:ext>
                <a:ext uri="{C183D7F6-B498-43B3-948B-1728B52AA6E4}">
                  <adec:decorative xmlns:adec="http://schemas.microsoft.com/office/drawing/2017/decorative" val="1"/>
                </a:ext>
              </a:extLst>
            </p:cNvPr>
            <p:cNvSpPr/>
            <p:nvPr/>
          </p:nvSpPr>
          <p:spPr>
            <a:xfrm>
              <a:off x="7606058" y="2798883"/>
              <a:ext cx="242126" cy="1101147"/>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21" name="Group 20" descr="10. Individual post">
            <a:extLst>
              <a:ext uri="{FF2B5EF4-FFF2-40B4-BE49-F238E27FC236}">
                <a16:creationId xmlns:a16="http://schemas.microsoft.com/office/drawing/2014/main" id="{73CF9EF0-ED7F-4C51-A04F-A1FE9DCA68A0}"/>
              </a:ext>
            </a:extLst>
          </p:cNvPr>
          <p:cNvGrpSpPr/>
          <p:nvPr/>
        </p:nvGrpSpPr>
        <p:grpSpPr>
          <a:xfrm>
            <a:off x="7135367" y="4302072"/>
            <a:ext cx="674940" cy="1733545"/>
            <a:chOff x="7135367" y="4302072"/>
            <a:chExt cx="674940" cy="1733545"/>
          </a:xfrm>
        </p:grpSpPr>
        <p:grpSp>
          <p:nvGrpSpPr>
            <p:cNvPr id="3094" name="Group 3093" descr="10">
              <a:extLst>
                <a:ext uri="{FF2B5EF4-FFF2-40B4-BE49-F238E27FC236}">
                  <a16:creationId xmlns:a16="http://schemas.microsoft.com/office/drawing/2014/main" id="{8C6B656C-8C2E-4171-B214-BB31B2621F43}"/>
                </a:ext>
              </a:extLst>
            </p:cNvPr>
            <p:cNvGrpSpPr/>
            <p:nvPr/>
          </p:nvGrpSpPr>
          <p:grpSpPr>
            <a:xfrm>
              <a:off x="7135367" y="4954509"/>
              <a:ext cx="498021" cy="342116"/>
              <a:chOff x="5959845" y="3991934"/>
              <a:chExt cx="498021" cy="342116"/>
            </a:xfrm>
          </p:grpSpPr>
          <p:sp>
            <p:nvSpPr>
              <p:cNvPr id="93" name="Oval 92">
                <a:extLst>
                  <a:ext uri="{FF2B5EF4-FFF2-40B4-BE49-F238E27FC236}">
                    <a16:creationId xmlns:a16="http://schemas.microsoft.com/office/drawing/2014/main" id="{AFFBA477-F75C-471D-ADE7-0BF03A8FF261}"/>
                  </a:ext>
                </a:extLst>
              </p:cNvPr>
              <p:cNvSpPr/>
              <p:nvPr/>
            </p:nvSpPr>
            <p:spPr>
              <a:xfrm>
                <a:off x="5961961" y="3991934"/>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00" dirty="0"/>
              </a:p>
            </p:txBody>
          </p:sp>
          <p:sp>
            <p:nvSpPr>
              <p:cNvPr id="3093" name="TextBox 3092">
                <a:extLst>
                  <a:ext uri="{FF2B5EF4-FFF2-40B4-BE49-F238E27FC236}">
                    <a16:creationId xmlns:a16="http://schemas.microsoft.com/office/drawing/2014/main" id="{88454B80-2F94-4D26-9FA1-F60A696BCB15}"/>
                  </a:ext>
                </a:extLst>
              </p:cNvPr>
              <p:cNvSpPr txBox="1"/>
              <p:nvPr/>
            </p:nvSpPr>
            <p:spPr>
              <a:xfrm>
                <a:off x="5959845" y="4009103"/>
                <a:ext cx="498021" cy="307777"/>
              </a:xfrm>
              <a:prstGeom prst="rect">
                <a:avLst/>
              </a:prstGeom>
              <a:noFill/>
            </p:spPr>
            <p:txBody>
              <a:bodyPr wrap="square" rtlCol="0">
                <a:spAutoFit/>
              </a:bodyPr>
              <a:lstStyle/>
              <a:p>
                <a:r>
                  <a:rPr lang="en-US" sz="1400" dirty="0">
                    <a:solidFill>
                      <a:schemeClr val="bg1"/>
                    </a:solidFill>
                  </a:rPr>
                  <a:t>10</a:t>
                </a:r>
              </a:p>
            </p:txBody>
          </p:sp>
        </p:grpSp>
        <p:sp>
          <p:nvSpPr>
            <p:cNvPr id="96" name="Left Brace 95">
              <a:extLst>
                <a:ext uri="{FF2B5EF4-FFF2-40B4-BE49-F238E27FC236}">
                  <a16:creationId xmlns:a16="http://schemas.microsoft.com/office/drawing/2014/main" id="{11974C18-1A4B-4474-A098-22E20159A0DB}"/>
                </a:ext>
                <a:ext uri="{C183D7F6-B498-43B3-948B-1728B52AA6E4}">
                  <adec:decorative xmlns:adec="http://schemas.microsoft.com/office/drawing/2017/decorative" val="1"/>
                </a:ext>
              </a:extLst>
            </p:cNvPr>
            <p:cNvSpPr/>
            <p:nvPr/>
          </p:nvSpPr>
          <p:spPr>
            <a:xfrm>
              <a:off x="7568181" y="4302072"/>
              <a:ext cx="242126" cy="1733545"/>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cxnSp>
        <p:nvCxnSpPr>
          <p:cNvPr id="99" name="Straight Connector 98">
            <a:extLst>
              <a:ext uri="{FF2B5EF4-FFF2-40B4-BE49-F238E27FC236}">
                <a16:creationId xmlns:a16="http://schemas.microsoft.com/office/drawing/2014/main" id="{A08C3499-F585-4A40-912A-F3121A23D059}"/>
              </a:ext>
              <a:ext uri="{C183D7F6-B498-43B3-948B-1728B52AA6E4}">
                <adec:decorative xmlns:adec="http://schemas.microsoft.com/office/drawing/2017/decorative" val="1"/>
              </a:ext>
            </a:extLst>
          </p:cNvPr>
          <p:cNvCxnSpPr>
            <a:cxnSpLocks/>
            <a:endCxn id="148" idx="1"/>
          </p:cNvCxnSpPr>
          <p:nvPr/>
        </p:nvCxnSpPr>
        <p:spPr>
          <a:xfrm flipV="1">
            <a:off x="4277396" y="5014797"/>
            <a:ext cx="339660" cy="31089"/>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nvGrpSpPr>
          <p:cNvPr id="22" name="Group 21" descr="Unknown order: navigation bar ">
            <a:extLst>
              <a:ext uri="{FF2B5EF4-FFF2-40B4-BE49-F238E27FC236}">
                <a16:creationId xmlns:a16="http://schemas.microsoft.com/office/drawing/2014/main" id="{1F293854-48A0-4C9A-9BB8-1211D6F71296}"/>
              </a:ext>
            </a:extLst>
          </p:cNvPr>
          <p:cNvGrpSpPr/>
          <p:nvPr/>
        </p:nvGrpSpPr>
        <p:grpSpPr>
          <a:xfrm>
            <a:off x="7135367" y="6200342"/>
            <a:ext cx="3510221" cy="503526"/>
            <a:chOff x="7135367" y="6200342"/>
            <a:chExt cx="3510221" cy="503526"/>
          </a:xfrm>
        </p:grpSpPr>
        <p:cxnSp>
          <p:nvCxnSpPr>
            <p:cNvPr id="79" name="Straight Connector 78">
              <a:extLst>
                <a:ext uri="{FF2B5EF4-FFF2-40B4-BE49-F238E27FC236}">
                  <a16:creationId xmlns:a16="http://schemas.microsoft.com/office/drawing/2014/main" id="{73167ADE-5390-44A9-8105-B4B34A90D9FD}"/>
                </a:ext>
                <a:ext uri="{C183D7F6-B498-43B3-948B-1728B52AA6E4}">
                  <adec:decorative xmlns:adec="http://schemas.microsoft.com/office/drawing/2017/decorative" val="1"/>
                </a:ext>
              </a:extLst>
            </p:cNvPr>
            <p:cNvCxnSpPr>
              <a:cxnSpLocks/>
            </p:cNvCxnSpPr>
            <p:nvPr/>
          </p:nvCxnSpPr>
          <p:spPr>
            <a:xfrm flipH="1">
              <a:off x="7495859" y="6355767"/>
              <a:ext cx="517469" cy="1"/>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4E64BA81-7005-4753-8470-3F83FAB6669C}"/>
                </a:ext>
                <a:ext uri="{C183D7F6-B498-43B3-948B-1728B52AA6E4}">
                  <adec:decorative xmlns:adec="http://schemas.microsoft.com/office/drawing/2017/decorative" val="1"/>
                </a:ext>
              </a:extLst>
            </p:cNvPr>
            <p:cNvCxnSpPr>
              <a:cxnSpLocks/>
            </p:cNvCxnSpPr>
            <p:nvPr/>
          </p:nvCxnSpPr>
          <p:spPr>
            <a:xfrm flipH="1">
              <a:off x="7471000" y="6436937"/>
              <a:ext cx="1091139" cy="0"/>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sp>
          <p:nvSpPr>
            <p:cNvPr id="3102" name="Left Bracket 3101">
              <a:extLst>
                <a:ext uri="{FF2B5EF4-FFF2-40B4-BE49-F238E27FC236}">
                  <a16:creationId xmlns:a16="http://schemas.microsoft.com/office/drawing/2014/main" id="{B55D1239-B7CD-4189-BA30-96AE78DCEAE3}"/>
                </a:ext>
                <a:ext uri="{C183D7F6-B498-43B3-948B-1728B52AA6E4}">
                  <adec:decorative xmlns:adec="http://schemas.microsoft.com/office/drawing/2017/decorative" val="1"/>
                </a:ext>
              </a:extLst>
            </p:cNvPr>
            <p:cNvSpPr/>
            <p:nvPr/>
          </p:nvSpPr>
          <p:spPr>
            <a:xfrm rot="16200000">
              <a:off x="8294682" y="5644285"/>
              <a:ext cx="45719" cy="1693084"/>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Left Bracket 105">
              <a:extLst>
                <a:ext uri="{FF2B5EF4-FFF2-40B4-BE49-F238E27FC236}">
                  <a16:creationId xmlns:a16="http://schemas.microsoft.com/office/drawing/2014/main" id="{2F5CF2ED-7CEA-4F6F-910E-9A9824F47E72}"/>
                </a:ext>
                <a:ext uri="{C183D7F6-B498-43B3-948B-1728B52AA6E4}">
                  <adec:decorative xmlns:adec="http://schemas.microsoft.com/office/drawing/2017/decorative" val="1"/>
                </a:ext>
              </a:extLst>
            </p:cNvPr>
            <p:cNvSpPr/>
            <p:nvPr/>
          </p:nvSpPr>
          <p:spPr>
            <a:xfrm rot="16200000">
              <a:off x="8456669" y="5375397"/>
              <a:ext cx="122876" cy="2306645"/>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Left Bracket 106">
              <a:extLst>
                <a:ext uri="{FF2B5EF4-FFF2-40B4-BE49-F238E27FC236}">
                  <a16:creationId xmlns:a16="http://schemas.microsoft.com/office/drawing/2014/main" id="{F61CD8AC-B44B-4512-A6A5-9BBDCB5646B7}"/>
                </a:ext>
                <a:ext uri="{C183D7F6-B498-43B3-948B-1728B52AA6E4}">
                  <adec:decorative xmlns:adec="http://schemas.microsoft.com/office/drawing/2017/decorative" val="1"/>
                </a:ext>
              </a:extLst>
            </p:cNvPr>
            <p:cNvSpPr/>
            <p:nvPr/>
          </p:nvSpPr>
          <p:spPr>
            <a:xfrm rot="16200000">
              <a:off x="8658206" y="5176958"/>
              <a:ext cx="122877" cy="2835666"/>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 name="Left Bracket 107">
              <a:extLst>
                <a:ext uri="{FF2B5EF4-FFF2-40B4-BE49-F238E27FC236}">
                  <a16:creationId xmlns:a16="http://schemas.microsoft.com/office/drawing/2014/main" id="{BB0380C3-2B93-4B0D-BAAD-E73135763061}"/>
                </a:ext>
                <a:ext uri="{C183D7F6-B498-43B3-948B-1728B52AA6E4}">
                  <adec:decorative xmlns:adec="http://schemas.microsoft.com/office/drawing/2017/decorative" val="1"/>
                </a:ext>
              </a:extLst>
            </p:cNvPr>
            <p:cNvSpPr/>
            <p:nvPr/>
          </p:nvSpPr>
          <p:spPr>
            <a:xfrm rot="16200000">
              <a:off x="8860914" y="4919194"/>
              <a:ext cx="147898" cy="3421450"/>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Oval 48">
              <a:extLst>
                <a:ext uri="{FF2B5EF4-FFF2-40B4-BE49-F238E27FC236}">
                  <a16:creationId xmlns:a16="http://schemas.microsoft.com/office/drawing/2014/main" id="{E6EBA916-9D97-4350-92AA-B814ACB413E8}"/>
                </a:ext>
              </a:extLst>
            </p:cNvPr>
            <p:cNvSpPr/>
            <p:nvPr/>
          </p:nvSpPr>
          <p:spPr>
            <a:xfrm>
              <a:off x="7135367" y="6200342"/>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a:t>
              </a:r>
            </a:p>
          </p:txBody>
        </p:sp>
      </p:grpSp>
    </p:spTree>
    <p:extLst>
      <p:ext uri="{BB962C8B-B14F-4D97-AF65-F5344CB8AC3E}">
        <p14:creationId xmlns:p14="http://schemas.microsoft.com/office/powerpoint/2010/main" val="148908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P spid="44"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noGrp="1"/>
          </p:cNvSpPr>
          <p:nvPr>
            <p:ph type="title" idx="4294967295"/>
          </p:nvPr>
        </p:nvSpPr>
        <p:spPr>
          <a:xfrm>
            <a:off x="469060" y="-282389"/>
            <a:ext cx="10515600" cy="1325563"/>
          </a:xfrm>
          <a:prstGeom prst="rect">
            <a:avLst/>
          </a:prstGeom>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0" normalizeH="0" baseline="0" noProof="0" dirty="0">
                <a:ln>
                  <a:noFill/>
                </a:ln>
                <a:solidFill>
                  <a:schemeClr val="tx1"/>
                </a:solidFill>
                <a:effectLst/>
                <a:uLnTx/>
                <a:uFillTx/>
                <a:latin typeface="Segoe UI Light" panose="020B0502040204020203" pitchFamily="34" charset="0"/>
                <a:ea typeface="+mj-ea"/>
                <a:cs typeface="Segoe UI Light" panose="020B0502040204020203" pitchFamily="34" charset="0"/>
              </a:rPr>
              <a:t>Designing accessible mobile interfaces: </a:t>
            </a:r>
            <a:r>
              <a:rPr kumimoji="0" lang="en-US" sz="2000" b="1" i="0" u="none" strike="noStrike" kern="1200" cap="none" spc="0" normalizeH="0" baseline="0" noProof="0" dirty="0">
                <a:ln>
                  <a:noFill/>
                </a:ln>
                <a:solidFill>
                  <a:schemeClr val="tx1"/>
                </a:solidFill>
                <a:effectLst/>
                <a:uLnTx/>
                <a:uFillTx/>
                <a:latin typeface="Segoe UI Light" panose="020B0502040204020203" pitchFamily="34" charset="0"/>
                <a:ea typeface="+mj-ea"/>
                <a:cs typeface="Segoe UI Light" panose="020B0502040204020203" pitchFamily="34" charset="0"/>
              </a:rPr>
              <a:t>tab order</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6096001" y="387581"/>
            <a:ext cx="4998451"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15" name="TextBox 114">
            <a:extLst>
              <a:ext uri="{FF2B5EF4-FFF2-40B4-BE49-F238E27FC236}">
                <a16:creationId xmlns:a16="http://schemas.microsoft.com/office/drawing/2014/main" id="{A5E27F95-E7E1-49A4-89D5-C6EECC56E89B}"/>
              </a:ext>
            </a:extLst>
          </p:cNvPr>
          <p:cNvSpPr txBox="1"/>
          <p:nvPr/>
        </p:nvSpPr>
        <p:spPr>
          <a:xfrm>
            <a:off x="1891779" y="677262"/>
            <a:ext cx="1446442" cy="369332"/>
          </a:xfrm>
          <a:prstGeom prst="rect">
            <a:avLst/>
          </a:prstGeom>
          <a:noFill/>
        </p:spPr>
        <p:txBody>
          <a:bodyPr wrap="square" rtlCol="0">
            <a:spAutoFit/>
          </a:bodyPr>
          <a:lstStyle/>
          <a:p>
            <a:pPr algn="ctr"/>
            <a:r>
              <a:rPr lang="en-US" dirty="0">
                <a:latin typeface="Segoe UI Semibold" panose="020B0702040204020203" pitchFamily="34" charset="0"/>
                <a:cs typeface="Segoe UI Semibold" panose="020B0702040204020203" pitchFamily="34" charset="0"/>
              </a:rPr>
              <a:t>Expected</a:t>
            </a:r>
          </a:p>
        </p:txBody>
      </p:sp>
      <p:grpSp>
        <p:nvGrpSpPr>
          <p:cNvPr id="109" name="Group 108" descr="Screenshot of Facebook newsfeed">
            <a:extLst>
              <a:ext uri="{FF2B5EF4-FFF2-40B4-BE49-F238E27FC236}">
                <a16:creationId xmlns:a16="http://schemas.microsoft.com/office/drawing/2014/main" id="{2614BBB0-4B80-4556-9897-3E71ECCA9A6A}"/>
              </a:ext>
            </a:extLst>
          </p:cNvPr>
          <p:cNvGrpSpPr/>
          <p:nvPr/>
        </p:nvGrpSpPr>
        <p:grpSpPr>
          <a:xfrm>
            <a:off x="1239109" y="1226351"/>
            <a:ext cx="2975994" cy="5290654"/>
            <a:chOff x="7162801" y="948159"/>
            <a:chExt cx="3106272" cy="5522260"/>
          </a:xfrm>
        </p:grpSpPr>
        <p:pic>
          <p:nvPicPr>
            <p:cNvPr id="110" name="Picture 4" descr="https://scontent-sea1-1.xx.fbcdn.net/v/t1.15752-9/s2048x2048/59628823_602241053623637_8327344565015019520_n.jpg?_nc_cat=101&amp;_nc_ht=scontent-sea1-1.xx&amp;oh=557801763efb6ac382b0953e1522f1a1&amp;oe=5D62D46B">
              <a:extLst>
                <a:ext uri="{FF2B5EF4-FFF2-40B4-BE49-F238E27FC236}">
                  <a16:creationId xmlns:a16="http://schemas.microsoft.com/office/drawing/2014/main" id="{1A6D7054-3A17-4449-9E34-4E2D5D657D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1" y="948159"/>
              <a:ext cx="3106272" cy="5522260"/>
            </a:xfrm>
            <a:prstGeom prst="rect">
              <a:avLst/>
            </a:prstGeom>
            <a:noFill/>
            <a:extLst>
              <a:ext uri="{909E8E84-426E-40DD-AFC4-6F175D3DCCD1}">
                <a14:hiddenFill xmlns:a14="http://schemas.microsoft.com/office/drawing/2010/main">
                  <a:solidFill>
                    <a:srgbClr val="FFFFFF"/>
                  </a:solidFill>
                </a14:hiddenFill>
              </a:ext>
            </a:extLst>
          </p:spPr>
        </p:pic>
        <p:sp>
          <p:nvSpPr>
            <p:cNvPr id="111" name="Rectangle 110">
              <a:extLst>
                <a:ext uri="{FF2B5EF4-FFF2-40B4-BE49-F238E27FC236}">
                  <a16:creationId xmlns:a16="http://schemas.microsoft.com/office/drawing/2014/main" id="{A1EFB210-3AAE-4647-8ABA-B151EA007FF2}"/>
                </a:ext>
              </a:extLst>
            </p:cNvPr>
            <p:cNvSpPr/>
            <p:nvPr/>
          </p:nvSpPr>
          <p:spPr>
            <a:xfrm>
              <a:off x="7582350" y="4152900"/>
              <a:ext cx="786950" cy="1333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a:extLst>
                <a:ext uri="{FF2B5EF4-FFF2-40B4-BE49-F238E27FC236}">
                  <a16:creationId xmlns:a16="http://schemas.microsoft.com/office/drawing/2014/main" id="{B56D7126-3968-49C5-A062-528705A09D6D}"/>
                </a:ext>
              </a:extLst>
            </p:cNvPr>
            <p:cNvSpPr/>
            <p:nvPr/>
          </p:nvSpPr>
          <p:spPr>
            <a:xfrm>
              <a:off x="9936100" y="3712393"/>
              <a:ext cx="332973" cy="9760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Rectangle 112">
              <a:extLst>
                <a:ext uri="{FF2B5EF4-FFF2-40B4-BE49-F238E27FC236}">
                  <a16:creationId xmlns:a16="http://schemas.microsoft.com/office/drawing/2014/main" id="{FF9005AD-0C04-4DCB-92AB-942AAA1FAD71}"/>
                </a:ext>
              </a:extLst>
            </p:cNvPr>
            <p:cNvSpPr/>
            <p:nvPr/>
          </p:nvSpPr>
          <p:spPr>
            <a:xfrm>
              <a:off x="8172936" y="3614787"/>
              <a:ext cx="598573" cy="19521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a:extLst>
                <a:ext uri="{FF2B5EF4-FFF2-40B4-BE49-F238E27FC236}">
                  <a16:creationId xmlns:a16="http://schemas.microsoft.com/office/drawing/2014/main" id="{DC42FD07-660C-4E39-8DF6-BBB39A28E4C5}"/>
                </a:ext>
              </a:extLst>
            </p:cNvPr>
            <p:cNvSpPr/>
            <p:nvPr/>
          </p:nvSpPr>
          <p:spPr>
            <a:xfrm>
              <a:off x="9054518" y="3712393"/>
              <a:ext cx="598573" cy="12935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descr="1. Facebook homepage">
            <a:extLst>
              <a:ext uri="{FF2B5EF4-FFF2-40B4-BE49-F238E27FC236}">
                <a16:creationId xmlns:a16="http://schemas.microsoft.com/office/drawing/2014/main" id="{0D80DDD1-D8D0-495B-93DF-9112F98E4D37}"/>
              </a:ext>
            </a:extLst>
          </p:cNvPr>
          <p:cNvGrpSpPr/>
          <p:nvPr/>
        </p:nvGrpSpPr>
        <p:grpSpPr>
          <a:xfrm>
            <a:off x="459888" y="1119785"/>
            <a:ext cx="877961" cy="453347"/>
            <a:chOff x="459888" y="1119785"/>
            <a:chExt cx="877961" cy="453347"/>
          </a:xfrm>
        </p:grpSpPr>
        <p:sp>
          <p:nvSpPr>
            <p:cNvPr id="116" name="Oval 115">
              <a:extLst>
                <a:ext uri="{FF2B5EF4-FFF2-40B4-BE49-F238E27FC236}">
                  <a16:creationId xmlns:a16="http://schemas.microsoft.com/office/drawing/2014/main" id="{C2D7CC9B-D487-469D-8564-478C9B4042FE}"/>
                </a:ext>
              </a:extLst>
            </p:cNvPr>
            <p:cNvSpPr/>
            <p:nvPr/>
          </p:nvSpPr>
          <p:spPr>
            <a:xfrm>
              <a:off x="459888" y="1119785"/>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1</a:t>
              </a:r>
            </a:p>
          </p:txBody>
        </p:sp>
        <p:cxnSp>
          <p:nvCxnSpPr>
            <p:cNvPr id="125" name="Straight Connector 124">
              <a:extLst>
                <a:ext uri="{FF2B5EF4-FFF2-40B4-BE49-F238E27FC236}">
                  <a16:creationId xmlns:a16="http://schemas.microsoft.com/office/drawing/2014/main" id="{4A00CE21-E3BE-423F-96D7-8FBDA4FF4D61}"/>
                </a:ext>
                <a:ext uri="{C183D7F6-B498-43B3-948B-1728B52AA6E4}">
                  <adec:decorative xmlns:adec="http://schemas.microsoft.com/office/drawing/2017/decorative" val="1"/>
                </a:ext>
              </a:extLst>
            </p:cNvPr>
            <p:cNvCxnSpPr>
              <a:cxnSpLocks/>
              <a:endCxn id="116" idx="6"/>
            </p:cNvCxnSpPr>
            <p:nvPr/>
          </p:nvCxnSpPr>
          <p:spPr>
            <a:xfrm flipH="1" flipV="1">
              <a:off x="802004" y="1290843"/>
              <a:ext cx="535845" cy="282289"/>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10" name="Group 9" descr="2. Search button">
            <a:extLst>
              <a:ext uri="{FF2B5EF4-FFF2-40B4-BE49-F238E27FC236}">
                <a16:creationId xmlns:a16="http://schemas.microsoft.com/office/drawing/2014/main" id="{A9485795-AB13-4407-A443-9C93F7BBA179}"/>
              </a:ext>
            </a:extLst>
          </p:cNvPr>
          <p:cNvGrpSpPr/>
          <p:nvPr/>
        </p:nvGrpSpPr>
        <p:grpSpPr>
          <a:xfrm>
            <a:off x="3774923" y="1197117"/>
            <a:ext cx="1216668" cy="342116"/>
            <a:chOff x="3774923" y="1197117"/>
            <a:chExt cx="1216668" cy="342116"/>
          </a:xfrm>
        </p:grpSpPr>
        <p:sp>
          <p:nvSpPr>
            <p:cNvPr id="117" name="Oval 116">
              <a:extLst>
                <a:ext uri="{FF2B5EF4-FFF2-40B4-BE49-F238E27FC236}">
                  <a16:creationId xmlns:a16="http://schemas.microsoft.com/office/drawing/2014/main" id="{9FA6CB58-91D8-4C50-B35B-097346821FD6}"/>
                </a:ext>
              </a:extLst>
            </p:cNvPr>
            <p:cNvSpPr/>
            <p:nvPr/>
          </p:nvSpPr>
          <p:spPr>
            <a:xfrm>
              <a:off x="4649475" y="1197117"/>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2</a:t>
              </a:r>
            </a:p>
          </p:txBody>
        </p:sp>
        <p:cxnSp>
          <p:nvCxnSpPr>
            <p:cNvPr id="130" name="Straight Connector 129">
              <a:extLst>
                <a:ext uri="{FF2B5EF4-FFF2-40B4-BE49-F238E27FC236}">
                  <a16:creationId xmlns:a16="http://schemas.microsoft.com/office/drawing/2014/main" id="{9560D6FD-B8E2-4D46-A184-6D03F0C0ECDA}"/>
                </a:ext>
                <a:ext uri="{C183D7F6-B498-43B3-948B-1728B52AA6E4}">
                  <adec:decorative xmlns:adec="http://schemas.microsoft.com/office/drawing/2017/decorative" val="1"/>
                </a:ext>
              </a:extLst>
            </p:cNvPr>
            <p:cNvCxnSpPr>
              <a:cxnSpLocks/>
              <a:stCxn id="117" idx="2"/>
            </p:cNvCxnSpPr>
            <p:nvPr/>
          </p:nvCxnSpPr>
          <p:spPr>
            <a:xfrm flipH="1">
              <a:off x="3774923" y="1368175"/>
              <a:ext cx="874552" cy="77296"/>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9" name="Group 8" descr="3. Messenger button">
            <a:extLst>
              <a:ext uri="{FF2B5EF4-FFF2-40B4-BE49-F238E27FC236}">
                <a16:creationId xmlns:a16="http://schemas.microsoft.com/office/drawing/2014/main" id="{887DBA12-5DAB-4889-A7F6-386483EC14B7}"/>
              </a:ext>
            </a:extLst>
          </p:cNvPr>
          <p:cNvGrpSpPr/>
          <p:nvPr/>
        </p:nvGrpSpPr>
        <p:grpSpPr>
          <a:xfrm>
            <a:off x="4052867" y="1583830"/>
            <a:ext cx="938724" cy="399344"/>
            <a:chOff x="4052867" y="1583830"/>
            <a:chExt cx="938724" cy="399344"/>
          </a:xfrm>
        </p:grpSpPr>
        <p:sp>
          <p:nvSpPr>
            <p:cNvPr id="118" name="Oval 117">
              <a:extLst>
                <a:ext uri="{FF2B5EF4-FFF2-40B4-BE49-F238E27FC236}">
                  <a16:creationId xmlns:a16="http://schemas.microsoft.com/office/drawing/2014/main" id="{88CEF8F5-83A2-4BFA-A2FF-DA85F721C3E5}"/>
                </a:ext>
              </a:extLst>
            </p:cNvPr>
            <p:cNvSpPr/>
            <p:nvPr/>
          </p:nvSpPr>
          <p:spPr>
            <a:xfrm>
              <a:off x="4649475" y="1641058"/>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3</a:t>
              </a:r>
            </a:p>
          </p:txBody>
        </p:sp>
        <p:cxnSp>
          <p:nvCxnSpPr>
            <p:cNvPr id="124" name="Straight Connector 123">
              <a:extLst>
                <a:ext uri="{FF2B5EF4-FFF2-40B4-BE49-F238E27FC236}">
                  <a16:creationId xmlns:a16="http://schemas.microsoft.com/office/drawing/2014/main" id="{319E4C02-2FAF-41B1-B010-96FF2BC9E0CD}"/>
                </a:ext>
                <a:ext uri="{C183D7F6-B498-43B3-948B-1728B52AA6E4}">
                  <adec:decorative xmlns:adec="http://schemas.microsoft.com/office/drawing/2017/decorative" val="1"/>
                </a:ext>
              </a:extLst>
            </p:cNvPr>
            <p:cNvCxnSpPr>
              <a:cxnSpLocks/>
              <a:stCxn id="118" idx="2"/>
            </p:cNvCxnSpPr>
            <p:nvPr/>
          </p:nvCxnSpPr>
          <p:spPr>
            <a:xfrm flipH="1" flipV="1">
              <a:off x="4052867" y="1583830"/>
              <a:ext cx="596608" cy="228286"/>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12" name="Group 11" descr="4. Post a status">
            <a:extLst>
              <a:ext uri="{FF2B5EF4-FFF2-40B4-BE49-F238E27FC236}">
                <a16:creationId xmlns:a16="http://schemas.microsoft.com/office/drawing/2014/main" id="{EC974D88-6778-4E25-A93A-229F010EFFF7}"/>
              </a:ext>
            </a:extLst>
          </p:cNvPr>
          <p:cNvGrpSpPr/>
          <p:nvPr/>
        </p:nvGrpSpPr>
        <p:grpSpPr>
          <a:xfrm>
            <a:off x="452612" y="1741460"/>
            <a:ext cx="839763" cy="744659"/>
            <a:chOff x="452612" y="1741460"/>
            <a:chExt cx="839763" cy="744659"/>
          </a:xfrm>
        </p:grpSpPr>
        <p:sp>
          <p:nvSpPr>
            <p:cNvPr id="119" name="Oval 118">
              <a:extLst>
                <a:ext uri="{FF2B5EF4-FFF2-40B4-BE49-F238E27FC236}">
                  <a16:creationId xmlns:a16="http://schemas.microsoft.com/office/drawing/2014/main" id="{896F9362-9807-4AD9-955D-8F6276AAD48C}"/>
                </a:ext>
              </a:extLst>
            </p:cNvPr>
            <p:cNvSpPr/>
            <p:nvPr/>
          </p:nvSpPr>
          <p:spPr>
            <a:xfrm>
              <a:off x="452612" y="1895154"/>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4</a:t>
              </a:r>
            </a:p>
          </p:txBody>
        </p:sp>
        <p:sp>
          <p:nvSpPr>
            <p:cNvPr id="147" name="Left Brace 146">
              <a:extLst>
                <a:ext uri="{FF2B5EF4-FFF2-40B4-BE49-F238E27FC236}">
                  <a16:creationId xmlns:a16="http://schemas.microsoft.com/office/drawing/2014/main" id="{58B5D80B-1EAB-468F-9CE7-91158D223080}"/>
                </a:ext>
                <a:ext uri="{C183D7F6-B498-43B3-948B-1728B52AA6E4}">
                  <adec:decorative xmlns:adec="http://schemas.microsoft.com/office/drawing/2017/decorative" val="1"/>
                </a:ext>
              </a:extLst>
            </p:cNvPr>
            <p:cNvSpPr/>
            <p:nvPr/>
          </p:nvSpPr>
          <p:spPr>
            <a:xfrm>
              <a:off x="872191" y="1741460"/>
              <a:ext cx="420184" cy="744659"/>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13" name="Group 12" descr="5. Stories">
            <a:extLst>
              <a:ext uri="{FF2B5EF4-FFF2-40B4-BE49-F238E27FC236}">
                <a16:creationId xmlns:a16="http://schemas.microsoft.com/office/drawing/2014/main" id="{E8490BE1-C23D-420A-8DF0-C67D94F38E20}"/>
              </a:ext>
            </a:extLst>
          </p:cNvPr>
          <p:cNvGrpSpPr/>
          <p:nvPr/>
        </p:nvGrpSpPr>
        <p:grpSpPr>
          <a:xfrm>
            <a:off x="459888" y="2789375"/>
            <a:ext cx="712817" cy="1101147"/>
            <a:chOff x="459888" y="2789375"/>
            <a:chExt cx="712817" cy="1101147"/>
          </a:xfrm>
        </p:grpSpPr>
        <p:sp>
          <p:nvSpPr>
            <p:cNvPr id="136" name="Oval 135">
              <a:extLst>
                <a:ext uri="{FF2B5EF4-FFF2-40B4-BE49-F238E27FC236}">
                  <a16:creationId xmlns:a16="http://schemas.microsoft.com/office/drawing/2014/main" id="{81B984D2-1B7D-473E-8D8B-F2C0756519E3}"/>
                </a:ext>
              </a:extLst>
            </p:cNvPr>
            <p:cNvSpPr/>
            <p:nvPr/>
          </p:nvSpPr>
          <p:spPr>
            <a:xfrm>
              <a:off x="459888" y="3178444"/>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5</a:t>
              </a:r>
            </a:p>
          </p:txBody>
        </p:sp>
        <p:sp>
          <p:nvSpPr>
            <p:cNvPr id="140" name="Left Brace 139">
              <a:extLst>
                <a:ext uri="{FF2B5EF4-FFF2-40B4-BE49-F238E27FC236}">
                  <a16:creationId xmlns:a16="http://schemas.microsoft.com/office/drawing/2014/main" id="{98C5CEC8-C32D-427E-9EAC-4B7791A0555F}"/>
                </a:ext>
                <a:ext uri="{C183D7F6-B498-43B3-948B-1728B52AA6E4}">
                  <adec:decorative xmlns:adec="http://schemas.microsoft.com/office/drawing/2017/decorative" val="1"/>
                </a:ext>
              </a:extLst>
            </p:cNvPr>
            <p:cNvSpPr/>
            <p:nvPr/>
          </p:nvSpPr>
          <p:spPr>
            <a:xfrm>
              <a:off x="930579" y="2789375"/>
              <a:ext cx="242126" cy="1101147"/>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14" name="Group 13" descr="6. Individual post">
            <a:extLst>
              <a:ext uri="{FF2B5EF4-FFF2-40B4-BE49-F238E27FC236}">
                <a16:creationId xmlns:a16="http://schemas.microsoft.com/office/drawing/2014/main" id="{C75E10AD-4337-4262-BD77-1863CFF7EF00}"/>
              </a:ext>
            </a:extLst>
          </p:cNvPr>
          <p:cNvGrpSpPr/>
          <p:nvPr/>
        </p:nvGrpSpPr>
        <p:grpSpPr>
          <a:xfrm>
            <a:off x="462004" y="4292564"/>
            <a:ext cx="672824" cy="1733545"/>
            <a:chOff x="462004" y="4292564"/>
            <a:chExt cx="672824" cy="1733545"/>
          </a:xfrm>
        </p:grpSpPr>
        <p:sp>
          <p:nvSpPr>
            <p:cNvPr id="138" name="Oval 137">
              <a:extLst>
                <a:ext uri="{FF2B5EF4-FFF2-40B4-BE49-F238E27FC236}">
                  <a16:creationId xmlns:a16="http://schemas.microsoft.com/office/drawing/2014/main" id="{38EC254A-FBE1-42D8-AA21-99319D3B505A}"/>
                </a:ext>
              </a:extLst>
            </p:cNvPr>
            <p:cNvSpPr/>
            <p:nvPr/>
          </p:nvSpPr>
          <p:spPr>
            <a:xfrm>
              <a:off x="462004" y="4945001"/>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6</a:t>
              </a:r>
            </a:p>
          </p:txBody>
        </p:sp>
        <p:sp>
          <p:nvSpPr>
            <p:cNvPr id="141" name="Left Brace 140">
              <a:extLst>
                <a:ext uri="{FF2B5EF4-FFF2-40B4-BE49-F238E27FC236}">
                  <a16:creationId xmlns:a16="http://schemas.microsoft.com/office/drawing/2014/main" id="{E2A2D1C0-F114-4211-8E17-2EE4A4E7E9F3}"/>
                </a:ext>
                <a:ext uri="{C183D7F6-B498-43B3-948B-1728B52AA6E4}">
                  <adec:decorative xmlns:adec="http://schemas.microsoft.com/office/drawing/2017/decorative" val="1"/>
                </a:ext>
              </a:extLst>
            </p:cNvPr>
            <p:cNvSpPr/>
            <p:nvPr/>
          </p:nvSpPr>
          <p:spPr>
            <a:xfrm>
              <a:off x="892702" y="4292564"/>
              <a:ext cx="242126" cy="1733545"/>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sp>
        <p:nvSpPr>
          <p:cNvPr id="33" name="TextBox 32">
            <a:extLst>
              <a:ext uri="{FF2B5EF4-FFF2-40B4-BE49-F238E27FC236}">
                <a16:creationId xmlns:a16="http://schemas.microsoft.com/office/drawing/2014/main" id="{58BD28C0-BDE9-4D08-B38D-A62FE9CAF680}"/>
              </a:ext>
            </a:extLst>
          </p:cNvPr>
          <p:cNvSpPr txBox="1"/>
          <p:nvPr/>
        </p:nvSpPr>
        <p:spPr>
          <a:xfrm>
            <a:off x="8595226" y="666690"/>
            <a:ext cx="1446442" cy="369332"/>
          </a:xfrm>
          <a:prstGeom prst="rect">
            <a:avLst/>
          </a:prstGeom>
          <a:noFill/>
        </p:spPr>
        <p:txBody>
          <a:bodyPr wrap="square" rtlCol="0">
            <a:spAutoFit/>
          </a:bodyPr>
          <a:lstStyle/>
          <a:p>
            <a:pPr algn="ctr"/>
            <a:r>
              <a:rPr lang="en-US" dirty="0">
                <a:latin typeface="Segoe UI Semibold" panose="020B0702040204020203" pitchFamily="34" charset="0"/>
                <a:cs typeface="Segoe UI Semibold" panose="020B0702040204020203" pitchFamily="34" charset="0"/>
              </a:rPr>
              <a:t>Actual</a:t>
            </a:r>
          </a:p>
        </p:txBody>
      </p:sp>
      <p:grpSp>
        <p:nvGrpSpPr>
          <p:cNvPr id="27" name="Group 26" descr="Screen shot of Facebook newsfeed">
            <a:extLst>
              <a:ext uri="{FF2B5EF4-FFF2-40B4-BE49-F238E27FC236}">
                <a16:creationId xmlns:a16="http://schemas.microsoft.com/office/drawing/2014/main" id="{3F35DF81-0CE1-4A73-89D3-32C644186F0C}"/>
              </a:ext>
            </a:extLst>
          </p:cNvPr>
          <p:cNvGrpSpPr/>
          <p:nvPr/>
        </p:nvGrpSpPr>
        <p:grpSpPr>
          <a:xfrm>
            <a:off x="7914588" y="1235859"/>
            <a:ext cx="2975994" cy="5290654"/>
            <a:chOff x="7162801" y="948159"/>
            <a:chExt cx="3106272" cy="5522260"/>
          </a:xfrm>
        </p:grpSpPr>
        <p:pic>
          <p:nvPicPr>
            <p:cNvPr id="28" name="Picture 4" descr="https://scontent-sea1-1.xx.fbcdn.net/v/t1.15752-9/s2048x2048/59628823_602241053623637_8327344565015019520_n.jpg?_nc_cat=101&amp;_nc_ht=scontent-sea1-1.xx&amp;oh=557801763efb6ac382b0953e1522f1a1&amp;oe=5D62D46B">
              <a:extLst>
                <a:ext uri="{FF2B5EF4-FFF2-40B4-BE49-F238E27FC236}">
                  <a16:creationId xmlns:a16="http://schemas.microsoft.com/office/drawing/2014/main" id="{38323136-DC46-4AD3-961B-6A5F5A4A87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1" y="948159"/>
              <a:ext cx="3106272" cy="5522260"/>
            </a:xfrm>
            <a:prstGeom prst="rect">
              <a:avLst/>
            </a:prstGeom>
            <a:noFill/>
            <a:extLst>
              <a:ext uri="{909E8E84-426E-40DD-AFC4-6F175D3DCCD1}">
                <a14:hiddenFill xmlns:a14="http://schemas.microsoft.com/office/drawing/2010/main">
                  <a:solidFill>
                    <a:srgbClr val="FFFFFF"/>
                  </a:solidFill>
                </a14:hiddenFill>
              </a:ext>
            </a:extLst>
          </p:spPr>
        </p:pic>
        <p:sp>
          <p:nvSpPr>
            <p:cNvPr id="29" name="Rectangle 28">
              <a:extLst>
                <a:ext uri="{FF2B5EF4-FFF2-40B4-BE49-F238E27FC236}">
                  <a16:creationId xmlns:a16="http://schemas.microsoft.com/office/drawing/2014/main" id="{1BDB2A3B-0661-47D8-858F-915C20C01329}"/>
                </a:ext>
              </a:extLst>
            </p:cNvPr>
            <p:cNvSpPr/>
            <p:nvPr/>
          </p:nvSpPr>
          <p:spPr>
            <a:xfrm>
              <a:off x="7582350" y="4152900"/>
              <a:ext cx="786950" cy="1333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23F6C8F3-B6B1-4F11-A892-C11ABC607CD9}"/>
                </a:ext>
              </a:extLst>
            </p:cNvPr>
            <p:cNvSpPr/>
            <p:nvPr/>
          </p:nvSpPr>
          <p:spPr>
            <a:xfrm>
              <a:off x="9936100" y="3712393"/>
              <a:ext cx="332973" cy="9760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E05BF3C8-F645-48CD-BA99-854B6C3028FD}"/>
                </a:ext>
              </a:extLst>
            </p:cNvPr>
            <p:cNvSpPr/>
            <p:nvPr/>
          </p:nvSpPr>
          <p:spPr>
            <a:xfrm>
              <a:off x="8172936" y="3614787"/>
              <a:ext cx="598573" cy="19521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E896424-4F75-4DAE-AF13-4A87E7F87955}"/>
                </a:ext>
              </a:extLst>
            </p:cNvPr>
            <p:cNvSpPr/>
            <p:nvPr/>
          </p:nvSpPr>
          <p:spPr>
            <a:xfrm>
              <a:off x="9054518" y="3712393"/>
              <a:ext cx="598573" cy="12935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descr="1. Facebook homepage">
            <a:extLst>
              <a:ext uri="{FF2B5EF4-FFF2-40B4-BE49-F238E27FC236}">
                <a16:creationId xmlns:a16="http://schemas.microsoft.com/office/drawing/2014/main" id="{0FA96DE7-A631-45DF-836C-55CBEFC8457D}"/>
              </a:ext>
            </a:extLst>
          </p:cNvPr>
          <p:cNvGrpSpPr/>
          <p:nvPr/>
        </p:nvGrpSpPr>
        <p:grpSpPr>
          <a:xfrm>
            <a:off x="7135367" y="1129293"/>
            <a:ext cx="877961" cy="453347"/>
            <a:chOff x="7135367" y="1129293"/>
            <a:chExt cx="877961" cy="453347"/>
          </a:xfrm>
        </p:grpSpPr>
        <p:sp>
          <p:nvSpPr>
            <p:cNvPr id="41" name="Oval 40">
              <a:extLst>
                <a:ext uri="{FF2B5EF4-FFF2-40B4-BE49-F238E27FC236}">
                  <a16:creationId xmlns:a16="http://schemas.microsoft.com/office/drawing/2014/main" id="{D4EDFE4C-8199-4E1D-A5A8-987EC4E9D106}"/>
                </a:ext>
              </a:extLst>
            </p:cNvPr>
            <p:cNvSpPr/>
            <p:nvPr/>
          </p:nvSpPr>
          <p:spPr>
            <a:xfrm>
              <a:off x="7135367" y="1129293"/>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1</a:t>
              </a:r>
            </a:p>
          </p:txBody>
        </p:sp>
        <p:cxnSp>
          <p:nvCxnSpPr>
            <p:cNvPr id="53" name="Straight Connector 52">
              <a:extLst>
                <a:ext uri="{FF2B5EF4-FFF2-40B4-BE49-F238E27FC236}">
                  <a16:creationId xmlns:a16="http://schemas.microsoft.com/office/drawing/2014/main" id="{72C0635A-2CF5-43BB-BF93-38DC39BA8F3F}"/>
                </a:ext>
                <a:ext uri="{C183D7F6-B498-43B3-948B-1728B52AA6E4}">
                  <adec:decorative xmlns:adec="http://schemas.microsoft.com/office/drawing/2017/decorative" val="1"/>
                </a:ext>
              </a:extLst>
            </p:cNvPr>
            <p:cNvCxnSpPr>
              <a:cxnSpLocks/>
              <a:endCxn id="41" idx="6"/>
            </p:cNvCxnSpPr>
            <p:nvPr/>
          </p:nvCxnSpPr>
          <p:spPr>
            <a:xfrm flipH="1" flipV="1">
              <a:off x="7477483" y="1300351"/>
              <a:ext cx="535845" cy="282289"/>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26" name="Group 25" descr="2. Search button">
            <a:extLst>
              <a:ext uri="{FF2B5EF4-FFF2-40B4-BE49-F238E27FC236}">
                <a16:creationId xmlns:a16="http://schemas.microsoft.com/office/drawing/2014/main" id="{D1AE50F6-F3C1-4C16-AFD4-83C7DE54ABC4}"/>
              </a:ext>
            </a:extLst>
          </p:cNvPr>
          <p:cNvGrpSpPr/>
          <p:nvPr/>
        </p:nvGrpSpPr>
        <p:grpSpPr>
          <a:xfrm>
            <a:off x="10450402" y="1206625"/>
            <a:ext cx="1216668" cy="342116"/>
            <a:chOff x="10450402" y="1206625"/>
            <a:chExt cx="1216668" cy="342116"/>
          </a:xfrm>
        </p:grpSpPr>
        <p:sp>
          <p:nvSpPr>
            <p:cNvPr id="42" name="Oval 41">
              <a:extLst>
                <a:ext uri="{FF2B5EF4-FFF2-40B4-BE49-F238E27FC236}">
                  <a16:creationId xmlns:a16="http://schemas.microsoft.com/office/drawing/2014/main" id="{6BB7A8C4-0034-4E39-8156-7CF9D811237D}"/>
                </a:ext>
              </a:extLst>
            </p:cNvPr>
            <p:cNvSpPr/>
            <p:nvPr/>
          </p:nvSpPr>
          <p:spPr>
            <a:xfrm>
              <a:off x="11324954" y="1206625"/>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2</a:t>
              </a:r>
            </a:p>
          </p:txBody>
        </p:sp>
        <p:cxnSp>
          <p:nvCxnSpPr>
            <p:cNvPr id="59" name="Straight Connector 58">
              <a:extLst>
                <a:ext uri="{FF2B5EF4-FFF2-40B4-BE49-F238E27FC236}">
                  <a16:creationId xmlns:a16="http://schemas.microsoft.com/office/drawing/2014/main" id="{8AFB4F66-22D2-40F5-9D2B-0F07392B4DED}"/>
                </a:ext>
                <a:ext uri="{C183D7F6-B498-43B3-948B-1728B52AA6E4}">
                  <adec:decorative xmlns:adec="http://schemas.microsoft.com/office/drawing/2017/decorative" val="1"/>
                </a:ext>
              </a:extLst>
            </p:cNvPr>
            <p:cNvCxnSpPr>
              <a:cxnSpLocks/>
              <a:stCxn id="42" idx="2"/>
            </p:cNvCxnSpPr>
            <p:nvPr/>
          </p:nvCxnSpPr>
          <p:spPr>
            <a:xfrm flipH="1">
              <a:off x="10450402" y="1377683"/>
              <a:ext cx="874552" cy="77296"/>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25" name="Group 24" descr="3. Messenger button">
            <a:extLst>
              <a:ext uri="{FF2B5EF4-FFF2-40B4-BE49-F238E27FC236}">
                <a16:creationId xmlns:a16="http://schemas.microsoft.com/office/drawing/2014/main" id="{C428497F-1E2F-4C85-85F2-6BD91B09F44C}"/>
              </a:ext>
            </a:extLst>
          </p:cNvPr>
          <p:cNvGrpSpPr/>
          <p:nvPr/>
        </p:nvGrpSpPr>
        <p:grpSpPr>
          <a:xfrm>
            <a:off x="10728346" y="1593338"/>
            <a:ext cx="938724" cy="399344"/>
            <a:chOff x="10728346" y="1593338"/>
            <a:chExt cx="938724" cy="399344"/>
          </a:xfrm>
        </p:grpSpPr>
        <p:sp>
          <p:nvSpPr>
            <p:cNvPr id="43" name="Oval 42">
              <a:extLst>
                <a:ext uri="{FF2B5EF4-FFF2-40B4-BE49-F238E27FC236}">
                  <a16:creationId xmlns:a16="http://schemas.microsoft.com/office/drawing/2014/main" id="{AE4CA128-8267-40D9-B244-2B57889C0204}"/>
                </a:ext>
              </a:extLst>
            </p:cNvPr>
            <p:cNvSpPr/>
            <p:nvPr/>
          </p:nvSpPr>
          <p:spPr>
            <a:xfrm>
              <a:off x="11324954" y="1650566"/>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3</a:t>
              </a:r>
            </a:p>
          </p:txBody>
        </p:sp>
        <p:cxnSp>
          <p:nvCxnSpPr>
            <p:cNvPr id="50" name="Straight Connector 49">
              <a:extLst>
                <a:ext uri="{FF2B5EF4-FFF2-40B4-BE49-F238E27FC236}">
                  <a16:creationId xmlns:a16="http://schemas.microsoft.com/office/drawing/2014/main" id="{4B859938-22B4-45FE-A947-26E0391A546B}"/>
                </a:ext>
                <a:ext uri="{C183D7F6-B498-43B3-948B-1728B52AA6E4}">
                  <adec:decorative xmlns:adec="http://schemas.microsoft.com/office/drawing/2017/decorative" val="1"/>
                </a:ext>
              </a:extLst>
            </p:cNvPr>
            <p:cNvCxnSpPr>
              <a:cxnSpLocks/>
              <a:stCxn id="43" idx="2"/>
            </p:cNvCxnSpPr>
            <p:nvPr/>
          </p:nvCxnSpPr>
          <p:spPr>
            <a:xfrm flipH="1" flipV="1">
              <a:off x="10728346" y="1593338"/>
              <a:ext cx="596608" cy="228286"/>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34" name="Group 33" descr="4. What's on your mind textbox">
            <a:extLst>
              <a:ext uri="{FF2B5EF4-FFF2-40B4-BE49-F238E27FC236}">
                <a16:creationId xmlns:a16="http://schemas.microsoft.com/office/drawing/2014/main" id="{AE586D0C-235B-4B4A-8C3B-F840B37BEDF9}"/>
              </a:ext>
            </a:extLst>
          </p:cNvPr>
          <p:cNvGrpSpPr/>
          <p:nvPr/>
        </p:nvGrpSpPr>
        <p:grpSpPr>
          <a:xfrm>
            <a:off x="7135367" y="1635376"/>
            <a:ext cx="1434231" cy="342116"/>
            <a:chOff x="7135367" y="1635376"/>
            <a:chExt cx="1434231" cy="342116"/>
          </a:xfrm>
        </p:grpSpPr>
        <p:sp>
          <p:nvSpPr>
            <p:cNvPr id="44" name="Oval 43">
              <a:extLst>
                <a:ext uri="{FF2B5EF4-FFF2-40B4-BE49-F238E27FC236}">
                  <a16:creationId xmlns:a16="http://schemas.microsoft.com/office/drawing/2014/main" id="{920AC284-EBE9-4544-BEBC-D04C820DA80C}"/>
                </a:ext>
              </a:extLst>
            </p:cNvPr>
            <p:cNvSpPr/>
            <p:nvPr/>
          </p:nvSpPr>
          <p:spPr>
            <a:xfrm>
              <a:off x="7135367" y="1635376"/>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4</a:t>
              </a:r>
            </a:p>
          </p:txBody>
        </p:sp>
        <p:cxnSp>
          <p:nvCxnSpPr>
            <p:cNvPr id="55" name="Straight Connector 54">
              <a:extLst>
                <a:ext uri="{FF2B5EF4-FFF2-40B4-BE49-F238E27FC236}">
                  <a16:creationId xmlns:a16="http://schemas.microsoft.com/office/drawing/2014/main" id="{381F1483-B403-4160-81BC-4733834213D0}"/>
                </a:ext>
                <a:ext uri="{C183D7F6-B498-43B3-948B-1728B52AA6E4}">
                  <adec:decorative xmlns:adec="http://schemas.microsoft.com/office/drawing/2017/decorative" val="1"/>
                </a:ext>
              </a:extLst>
            </p:cNvPr>
            <p:cNvCxnSpPr>
              <a:cxnSpLocks/>
              <a:endCxn id="44" idx="6"/>
            </p:cNvCxnSpPr>
            <p:nvPr/>
          </p:nvCxnSpPr>
          <p:spPr>
            <a:xfrm flipH="1">
              <a:off x="7477483" y="1802815"/>
              <a:ext cx="1084656" cy="3619"/>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1005BDDF-CDBA-45E0-A0FC-BE942B3A16A9}"/>
                </a:ext>
                <a:ext uri="{C183D7F6-B498-43B3-948B-1728B52AA6E4}">
                  <adec:decorative xmlns:adec="http://schemas.microsoft.com/office/drawing/2017/decorative" val="1"/>
                </a:ext>
              </a:extLst>
            </p:cNvPr>
            <p:cNvCxnSpPr>
              <a:cxnSpLocks/>
            </p:cNvCxnSpPr>
            <p:nvPr/>
          </p:nvCxnSpPr>
          <p:spPr>
            <a:xfrm flipV="1">
              <a:off x="8569598" y="1801459"/>
              <a:ext cx="0" cy="176033"/>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18" name="Group 17" descr="5. Profile picture">
            <a:extLst>
              <a:ext uri="{FF2B5EF4-FFF2-40B4-BE49-F238E27FC236}">
                <a16:creationId xmlns:a16="http://schemas.microsoft.com/office/drawing/2014/main" id="{1451EACB-691E-4222-9DCA-3DEBFC66B153}"/>
              </a:ext>
            </a:extLst>
          </p:cNvPr>
          <p:cNvGrpSpPr/>
          <p:nvPr/>
        </p:nvGrpSpPr>
        <p:grpSpPr>
          <a:xfrm>
            <a:off x="7135367" y="1910678"/>
            <a:ext cx="877961" cy="485246"/>
            <a:chOff x="7135367" y="1910678"/>
            <a:chExt cx="877961" cy="485246"/>
          </a:xfrm>
        </p:grpSpPr>
        <p:sp>
          <p:nvSpPr>
            <p:cNvPr id="45" name="Oval 44">
              <a:extLst>
                <a:ext uri="{FF2B5EF4-FFF2-40B4-BE49-F238E27FC236}">
                  <a16:creationId xmlns:a16="http://schemas.microsoft.com/office/drawing/2014/main" id="{B16C58B4-E976-4461-AD6C-5469D0FB4F00}"/>
                </a:ext>
              </a:extLst>
            </p:cNvPr>
            <p:cNvSpPr/>
            <p:nvPr/>
          </p:nvSpPr>
          <p:spPr>
            <a:xfrm>
              <a:off x="7135367" y="2053808"/>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5</a:t>
              </a:r>
            </a:p>
          </p:txBody>
        </p:sp>
        <p:cxnSp>
          <p:nvCxnSpPr>
            <p:cNvPr id="57" name="Straight Connector 56">
              <a:extLst>
                <a:ext uri="{FF2B5EF4-FFF2-40B4-BE49-F238E27FC236}">
                  <a16:creationId xmlns:a16="http://schemas.microsoft.com/office/drawing/2014/main" id="{940B437E-8B60-4647-8D75-B8A928550935}"/>
                </a:ext>
                <a:ext uri="{C183D7F6-B498-43B3-948B-1728B52AA6E4}">
                  <adec:decorative xmlns:adec="http://schemas.microsoft.com/office/drawing/2017/decorative" val="1"/>
                </a:ext>
              </a:extLst>
            </p:cNvPr>
            <p:cNvCxnSpPr>
              <a:cxnSpLocks/>
            </p:cNvCxnSpPr>
            <p:nvPr/>
          </p:nvCxnSpPr>
          <p:spPr>
            <a:xfrm flipH="1">
              <a:off x="7471000" y="1910678"/>
              <a:ext cx="542328" cy="302583"/>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19" name="Group 18" descr="6. Live button">
            <a:extLst>
              <a:ext uri="{FF2B5EF4-FFF2-40B4-BE49-F238E27FC236}">
                <a16:creationId xmlns:a16="http://schemas.microsoft.com/office/drawing/2014/main" id="{DE502647-50B2-4857-8A31-4803E477CA5D}"/>
              </a:ext>
            </a:extLst>
          </p:cNvPr>
          <p:cNvGrpSpPr/>
          <p:nvPr/>
        </p:nvGrpSpPr>
        <p:grpSpPr>
          <a:xfrm>
            <a:off x="7128884" y="2384396"/>
            <a:ext cx="1096485" cy="589490"/>
            <a:chOff x="7128884" y="2384396"/>
            <a:chExt cx="1096485" cy="589490"/>
          </a:xfrm>
        </p:grpSpPr>
        <p:sp>
          <p:nvSpPr>
            <p:cNvPr id="46" name="Oval 45">
              <a:extLst>
                <a:ext uri="{FF2B5EF4-FFF2-40B4-BE49-F238E27FC236}">
                  <a16:creationId xmlns:a16="http://schemas.microsoft.com/office/drawing/2014/main" id="{6CF75678-D7D8-4428-A8B5-9874C60CE9CB}"/>
                </a:ext>
              </a:extLst>
            </p:cNvPr>
            <p:cNvSpPr/>
            <p:nvPr/>
          </p:nvSpPr>
          <p:spPr>
            <a:xfrm>
              <a:off x="7128884" y="2631770"/>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6</a:t>
              </a:r>
            </a:p>
          </p:txBody>
        </p:sp>
        <p:cxnSp>
          <p:nvCxnSpPr>
            <p:cNvPr id="80" name="Straight Connector 79">
              <a:extLst>
                <a:ext uri="{FF2B5EF4-FFF2-40B4-BE49-F238E27FC236}">
                  <a16:creationId xmlns:a16="http://schemas.microsoft.com/office/drawing/2014/main" id="{F74954BD-7AAE-452F-B738-BB20E1B40DE4}"/>
                </a:ext>
                <a:ext uri="{C183D7F6-B498-43B3-948B-1728B52AA6E4}">
                  <adec:decorative xmlns:adec="http://schemas.microsoft.com/office/drawing/2017/decorative" val="1"/>
                </a:ext>
              </a:extLst>
            </p:cNvPr>
            <p:cNvCxnSpPr>
              <a:cxnSpLocks/>
              <a:endCxn id="46" idx="6"/>
            </p:cNvCxnSpPr>
            <p:nvPr/>
          </p:nvCxnSpPr>
          <p:spPr>
            <a:xfrm flipH="1">
              <a:off x="7471000" y="2384396"/>
              <a:ext cx="754369" cy="418432"/>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24" name="Group 23" descr="7. Photo button">
            <a:extLst>
              <a:ext uri="{FF2B5EF4-FFF2-40B4-BE49-F238E27FC236}">
                <a16:creationId xmlns:a16="http://schemas.microsoft.com/office/drawing/2014/main" id="{7D473733-35E7-4785-A6F6-BC9BA9A8CCB7}"/>
              </a:ext>
            </a:extLst>
          </p:cNvPr>
          <p:cNvGrpSpPr/>
          <p:nvPr/>
        </p:nvGrpSpPr>
        <p:grpSpPr>
          <a:xfrm>
            <a:off x="9588488" y="2167638"/>
            <a:ext cx="2078582" cy="378494"/>
            <a:chOff x="9588488" y="2167638"/>
            <a:chExt cx="2078582" cy="378494"/>
          </a:xfrm>
        </p:grpSpPr>
        <p:sp>
          <p:nvSpPr>
            <p:cNvPr id="47" name="Oval 46">
              <a:extLst>
                <a:ext uri="{FF2B5EF4-FFF2-40B4-BE49-F238E27FC236}">
                  <a16:creationId xmlns:a16="http://schemas.microsoft.com/office/drawing/2014/main" id="{F8B20BA6-46F2-4E72-8EF7-EE71536AB8D3}"/>
                </a:ext>
              </a:extLst>
            </p:cNvPr>
            <p:cNvSpPr/>
            <p:nvPr/>
          </p:nvSpPr>
          <p:spPr>
            <a:xfrm>
              <a:off x="11324954" y="2204016"/>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7</a:t>
              </a:r>
            </a:p>
          </p:txBody>
        </p:sp>
        <p:cxnSp>
          <p:nvCxnSpPr>
            <p:cNvPr id="58" name="Straight Connector 57">
              <a:extLst>
                <a:ext uri="{FF2B5EF4-FFF2-40B4-BE49-F238E27FC236}">
                  <a16:creationId xmlns:a16="http://schemas.microsoft.com/office/drawing/2014/main" id="{00F1B171-B309-4605-AA7F-FA9585A211AC}"/>
                </a:ext>
                <a:ext uri="{C183D7F6-B498-43B3-948B-1728B52AA6E4}">
                  <adec:decorative xmlns:adec="http://schemas.microsoft.com/office/drawing/2017/decorative" val="1"/>
                </a:ext>
              </a:extLst>
            </p:cNvPr>
            <p:cNvCxnSpPr>
              <a:cxnSpLocks/>
            </p:cNvCxnSpPr>
            <p:nvPr/>
          </p:nvCxnSpPr>
          <p:spPr>
            <a:xfrm>
              <a:off x="9608894" y="2174477"/>
              <a:ext cx="0" cy="178215"/>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cxnSp>
          <p:nvCxnSpPr>
            <p:cNvPr id="88" name="Straight Connector 87">
              <a:extLst>
                <a:ext uri="{FF2B5EF4-FFF2-40B4-BE49-F238E27FC236}">
                  <a16:creationId xmlns:a16="http://schemas.microsoft.com/office/drawing/2014/main" id="{2E4D9947-2A4F-4F77-8727-83E44FFA0AAB}"/>
                </a:ext>
                <a:ext uri="{C183D7F6-B498-43B3-948B-1728B52AA6E4}">
                  <adec:decorative xmlns:adec="http://schemas.microsoft.com/office/drawing/2017/decorative" val="1"/>
                </a:ext>
              </a:extLst>
            </p:cNvPr>
            <p:cNvCxnSpPr>
              <a:cxnSpLocks/>
              <a:stCxn id="47" idx="2"/>
            </p:cNvCxnSpPr>
            <p:nvPr/>
          </p:nvCxnSpPr>
          <p:spPr>
            <a:xfrm flipH="1" flipV="1">
              <a:off x="9588488" y="2167638"/>
              <a:ext cx="1736466" cy="207436"/>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23" name="Group 22" descr="8. Check in button">
            <a:extLst>
              <a:ext uri="{FF2B5EF4-FFF2-40B4-BE49-F238E27FC236}">
                <a16:creationId xmlns:a16="http://schemas.microsoft.com/office/drawing/2014/main" id="{8CA844A0-C2BB-4B98-B7D3-69B5D6DAFFD2}"/>
              </a:ext>
            </a:extLst>
          </p:cNvPr>
          <p:cNvGrpSpPr/>
          <p:nvPr/>
        </p:nvGrpSpPr>
        <p:grpSpPr>
          <a:xfrm>
            <a:off x="10645588" y="2425361"/>
            <a:ext cx="1021482" cy="564712"/>
            <a:chOff x="10645588" y="2425361"/>
            <a:chExt cx="1021482" cy="564712"/>
          </a:xfrm>
        </p:grpSpPr>
        <p:sp>
          <p:nvSpPr>
            <p:cNvPr id="48" name="Oval 47">
              <a:extLst>
                <a:ext uri="{FF2B5EF4-FFF2-40B4-BE49-F238E27FC236}">
                  <a16:creationId xmlns:a16="http://schemas.microsoft.com/office/drawing/2014/main" id="{62558EA0-904D-4342-B507-880D4BDF8C59}"/>
                </a:ext>
              </a:extLst>
            </p:cNvPr>
            <p:cNvSpPr/>
            <p:nvPr/>
          </p:nvSpPr>
          <p:spPr>
            <a:xfrm>
              <a:off x="11324954" y="2647957"/>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8</a:t>
              </a:r>
            </a:p>
          </p:txBody>
        </p:sp>
        <p:cxnSp>
          <p:nvCxnSpPr>
            <p:cNvPr id="78" name="Straight Connector 77">
              <a:extLst>
                <a:ext uri="{FF2B5EF4-FFF2-40B4-BE49-F238E27FC236}">
                  <a16:creationId xmlns:a16="http://schemas.microsoft.com/office/drawing/2014/main" id="{77216835-E83E-4717-B0E1-C352A8574418}"/>
                </a:ext>
                <a:ext uri="{C183D7F6-B498-43B3-948B-1728B52AA6E4}">
                  <adec:decorative xmlns:adec="http://schemas.microsoft.com/office/drawing/2017/decorative" val="1"/>
                </a:ext>
              </a:extLst>
            </p:cNvPr>
            <p:cNvCxnSpPr>
              <a:cxnSpLocks/>
              <a:stCxn id="48" idx="2"/>
            </p:cNvCxnSpPr>
            <p:nvPr/>
          </p:nvCxnSpPr>
          <p:spPr>
            <a:xfrm flipH="1" flipV="1">
              <a:off x="10645588" y="2425361"/>
              <a:ext cx="679366" cy="393654"/>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nvGrpSpPr>
          <p:cNvPr id="20" name="Group 19" descr="9. Stories">
            <a:extLst>
              <a:ext uri="{FF2B5EF4-FFF2-40B4-BE49-F238E27FC236}">
                <a16:creationId xmlns:a16="http://schemas.microsoft.com/office/drawing/2014/main" id="{DD145337-70E1-45EF-BEC9-70E16562AAD4}"/>
              </a:ext>
            </a:extLst>
          </p:cNvPr>
          <p:cNvGrpSpPr/>
          <p:nvPr/>
        </p:nvGrpSpPr>
        <p:grpSpPr>
          <a:xfrm>
            <a:off x="7135367" y="2798883"/>
            <a:ext cx="712817" cy="1101147"/>
            <a:chOff x="7135367" y="2798883"/>
            <a:chExt cx="712817" cy="1101147"/>
          </a:xfrm>
        </p:grpSpPr>
        <p:sp>
          <p:nvSpPr>
            <p:cNvPr id="90" name="Oval 89">
              <a:extLst>
                <a:ext uri="{FF2B5EF4-FFF2-40B4-BE49-F238E27FC236}">
                  <a16:creationId xmlns:a16="http://schemas.microsoft.com/office/drawing/2014/main" id="{3664EB66-8F33-4621-9AC0-97F502F38530}"/>
                </a:ext>
              </a:extLst>
            </p:cNvPr>
            <p:cNvSpPr/>
            <p:nvPr/>
          </p:nvSpPr>
          <p:spPr>
            <a:xfrm>
              <a:off x="7135367" y="3187952"/>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9</a:t>
              </a:r>
            </a:p>
          </p:txBody>
        </p:sp>
        <p:sp>
          <p:nvSpPr>
            <p:cNvPr id="3095" name="Left Brace 3094">
              <a:extLst>
                <a:ext uri="{FF2B5EF4-FFF2-40B4-BE49-F238E27FC236}">
                  <a16:creationId xmlns:a16="http://schemas.microsoft.com/office/drawing/2014/main" id="{22713340-ABBB-42AD-AF1F-C88525A82713}"/>
                </a:ext>
                <a:ext uri="{C183D7F6-B498-43B3-948B-1728B52AA6E4}">
                  <adec:decorative xmlns:adec="http://schemas.microsoft.com/office/drawing/2017/decorative" val="1"/>
                </a:ext>
              </a:extLst>
            </p:cNvPr>
            <p:cNvSpPr/>
            <p:nvPr/>
          </p:nvSpPr>
          <p:spPr>
            <a:xfrm>
              <a:off x="7606058" y="2798883"/>
              <a:ext cx="242126" cy="1101147"/>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grpSp>
        <p:nvGrpSpPr>
          <p:cNvPr id="21" name="Group 20" descr="10. Individual post">
            <a:extLst>
              <a:ext uri="{FF2B5EF4-FFF2-40B4-BE49-F238E27FC236}">
                <a16:creationId xmlns:a16="http://schemas.microsoft.com/office/drawing/2014/main" id="{73CF9EF0-ED7F-4C51-A04F-A1FE9DCA68A0}"/>
              </a:ext>
            </a:extLst>
          </p:cNvPr>
          <p:cNvGrpSpPr/>
          <p:nvPr/>
        </p:nvGrpSpPr>
        <p:grpSpPr>
          <a:xfrm>
            <a:off x="7135367" y="4302072"/>
            <a:ext cx="674940" cy="1733545"/>
            <a:chOff x="7135367" y="4302072"/>
            <a:chExt cx="674940" cy="1733545"/>
          </a:xfrm>
        </p:grpSpPr>
        <p:grpSp>
          <p:nvGrpSpPr>
            <p:cNvPr id="3094" name="Group 3093" descr="10">
              <a:extLst>
                <a:ext uri="{FF2B5EF4-FFF2-40B4-BE49-F238E27FC236}">
                  <a16:creationId xmlns:a16="http://schemas.microsoft.com/office/drawing/2014/main" id="{8C6B656C-8C2E-4171-B214-BB31B2621F43}"/>
                </a:ext>
              </a:extLst>
            </p:cNvPr>
            <p:cNvGrpSpPr/>
            <p:nvPr/>
          </p:nvGrpSpPr>
          <p:grpSpPr>
            <a:xfrm>
              <a:off x="7135367" y="4954509"/>
              <a:ext cx="498021" cy="342116"/>
              <a:chOff x="5959845" y="3991934"/>
              <a:chExt cx="498021" cy="342116"/>
            </a:xfrm>
          </p:grpSpPr>
          <p:sp>
            <p:nvSpPr>
              <p:cNvPr id="93" name="Oval 92">
                <a:extLst>
                  <a:ext uri="{FF2B5EF4-FFF2-40B4-BE49-F238E27FC236}">
                    <a16:creationId xmlns:a16="http://schemas.microsoft.com/office/drawing/2014/main" id="{AFFBA477-F75C-471D-ADE7-0BF03A8FF261}"/>
                  </a:ext>
                </a:extLst>
              </p:cNvPr>
              <p:cNvSpPr/>
              <p:nvPr/>
            </p:nvSpPr>
            <p:spPr>
              <a:xfrm>
                <a:off x="5961961" y="3991934"/>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600" dirty="0"/>
              </a:p>
            </p:txBody>
          </p:sp>
          <p:sp>
            <p:nvSpPr>
              <p:cNvPr id="3093" name="TextBox 3092">
                <a:extLst>
                  <a:ext uri="{FF2B5EF4-FFF2-40B4-BE49-F238E27FC236}">
                    <a16:creationId xmlns:a16="http://schemas.microsoft.com/office/drawing/2014/main" id="{88454B80-2F94-4D26-9FA1-F60A696BCB15}"/>
                  </a:ext>
                </a:extLst>
              </p:cNvPr>
              <p:cNvSpPr txBox="1"/>
              <p:nvPr/>
            </p:nvSpPr>
            <p:spPr>
              <a:xfrm>
                <a:off x="5959845" y="4009103"/>
                <a:ext cx="498021" cy="307777"/>
              </a:xfrm>
              <a:prstGeom prst="rect">
                <a:avLst/>
              </a:prstGeom>
              <a:noFill/>
            </p:spPr>
            <p:txBody>
              <a:bodyPr wrap="square" rtlCol="0">
                <a:spAutoFit/>
              </a:bodyPr>
              <a:lstStyle/>
              <a:p>
                <a:r>
                  <a:rPr lang="en-US" sz="1400" dirty="0">
                    <a:solidFill>
                      <a:schemeClr val="bg1"/>
                    </a:solidFill>
                  </a:rPr>
                  <a:t>10</a:t>
                </a:r>
              </a:p>
            </p:txBody>
          </p:sp>
        </p:grpSp>
        <p:sp>
          <p:nvSpPr>
            <p:cNvPr id="96" name="Left Brace 95">
              <a:extLst>
                <a:ext uri="{FF2B5EF4-FFF2-40B4-BE49-F238E27FC236}">
                  <a16:creationId xmlns:a16="http://schemas.microsoft.com/office/drawing/2014/main" id="{11974C18-1A4B-4474-A098-22E20159A0DB}"/>
                </a:ext>
                <a:ext uri="{C183D7F6-B498-43B3-948B-1728B52AA6E4}">
                  <adec:decorative xmlns:adec="http://schemas.microsoft.com/office/drawing/2017/decorative" val="1"/>
                </a:ext>
              </a:extLst>
            </p:cNvPr>
            <p:cNvSpPr/>
            <p:nvPr/>
          </p:nvSpPr>
          <p:spPr>
            <a:xfrm>
              <a:off x="7568181" y="4302072"/>
              <a:ext cx="242126" cy="1733545"/>
            </a:xfrm>
            <a:prstGeom prst="leftBrac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grpSp>
      <p:cxnSp>
        <p:nvCxnSpPr>
          <p:cNvPr id="99" name="Straight Connector 98">
            <a:extLst>
              <a:ext uri="{FF2B5EF4-FFF2-40B4-BE49-F238E27FC236}">
                <a16:creationId xmlns:a16="http://schemas.microsoft.com/office/drawing/2014/main" id="{A08C3499-F585-4A40-912A-F3121A23D059}"/>
              </a:ext>
              <a:ext uri="{C183D7F6-B498-43B3-948B-1728B52AA6E4}">
                <adec:decorative xmlns:adec="http://schemas.microsoft.com/office/drawing/2017/decorative" val="1"/>
              </a:ext>
            </a:extLst>
          </p:cNvPr>
          <p:cNvCxnSpPr>
            <a:cxnSpLocks/>
            <a:endCxn id="148" idx="1"/>
          </p:cNvCxnSpPr>
          <p:nvPr/>
        </p:nvCxnSpPr>
        <p:spPr>
          <a:xfrm flipV="1">
            <a:off x="4277396" y="5014797"/>
            <a:ext cx="339660" cy="31089"/>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grpSp>
        <p:nvGrpSpPr>
          <p:cNvPr id="22" name="Group 21" descr="Unknown order: navigation bar ">
            <a:extLst>
              <a:ext uri="{FF2B5EF4-FFF2-40B4-BE49-F238E27FC236}">
                <a16:creationId xmlns:a16="http://schemas.microsoft.com/office/drawing/2014/main" id="{1F293854-48A0-4C9A-9BB8-1211D6F71296}"/>
              </a:ext>
            </a:extLst>
          </p:cNvPr>
          <p:cNvGrpSpPr/>
          <p:nvPr/>
        </p:nvGrpSpPr>
        <p:grpSpPr>
          <a:xfrm>
            <a:off x="7135367" y="6200342"/>
            <a:ext cx="3510221" cy="503526"/>
            <a:chOff x="7135367" y="6200342"/>
            <a:chExt cx="3510221" cy="503526"/>
          </a:xfrm>
        </p:grpSpPr>
        <p:cxnSp>
          <p:nvCxnSpPr>
            <p:cNvPr id="79" name="Straight Connector 78">
              <a:extLst>
                <a:ext uri="{FF2B5EF4-FFF2-40B4-BE49-F238E27FC236}">
                  <a16:creationId xmlns:a16="http://schemas.microsoft.com/office/drawing/2014/main" id="{73167ADE-5390-44A9-8105-B4B34A90D9FD}"/>
                </a:ext>
                <a:ext uri="{C183D7F6-B498-43B3-948B-1728B52AA6E4}">
                  <adec:decorative xmlns:adec="http://schemas.microsoft.com/office/drawing/2017/decorative" val="1"/>
                </a:ext>
              </a:extLst>
            </p:cNvPr>
            <p:cNvCxnSpPr>
              <a:cxnSpLocks/>
            </p:cNvCxnSpPr>
            <p:nvPr/>
          </p:nvCxnSpPr>
          <p:spPr>
            <a:xfrm flipH="1">
              <a:off x="7495859" y="6355767"/>
              <a:ext cx="517469" cy="1"/>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4E64BA81-7005-4753-8470-3F83FAB6669C}"/>
                </a:ext>
                <a:ext uri="{C183D7F6-B498-43B3-948B-1728B52AA6E4}">
                  <adec:decorative xmlns:adec="http://schemas.microsoft.com/office/drawing/2017/decorative" val="1"/>
                </a:ext>
              </a:extLst>
            </p:cNvPr>
            <p:cNvCxnSpPr>
              <a:cxnSpLocks/>
            </p:cNvCxnSpPr>
            <p:nvPr/>
          </p:nvCxnSpPr>
          <p:spPr>
            <a:xfrm flipH="1">
              <a:off x="7471000" y="6436937"/>
              <a:ext cx="1091139" cy="0"/>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sp>
          <p:nvSpPr>
            <p:cNvPr id="3102" name="Left Bracket 3101">
              <a:extLst>
                <a:ext uri="{FF2B5EF4-FFF2-40B4-BE49-F238E27FC236}">
                  <a16:creationId xmlns:a16="http://schemas.microsoft.com/office/drawing/2014/main" id="{B55D1239-B7CD-4189-BA30-96AE78DCEAE3}"/>
                </a:ext>
                <a:ext uri="{C183D7F6-B498-43B3-948B-1728B52AA6E4}">
                  <adec:decorative xmlns:adec="http://schemas.microsoft.com/office/drawing/2017/decorative" val="1"/>
                </a:ext>
              </a:extLst>
            </p:cNvPr>
            <p:cNvSpPr/>
            <p:nvPr/>
          </p:nvSpPr>
          <p:spPr>
            <a:xfrm rot="16200000">
              <a:off x="8294682" y="5644285"/>
              <a:ext cx="45719" cy="1693084"/>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Left Bracket 105">
              <a:extLst>
                <a:ext uri="{FF2B5EF4-FFF2-40B4-BE49-F238E27FC236}">
                  <a16:creationId xmlns:a16="http://schemas.microsoft.com/office/drawing/2014/main" id="{2F5CF2ED-7CEA-4F6F-910E-9A9824F47E72}"/>
                </a:ext>
                <a:ext uri="{C183D7F6-B498-43B3-948B-1728B52AA6E4}">
                  <adec:decorative xmlns:adec="http://schemas.microsoft.com/office/drawing/2017/decorative" val="1"/>
                </a:ext>
              </a:extLst>
            </p:cNvPr>
            <p:cNvSpPr/>
            <p:nvPr/>
          </p:nvSpPr>
          <p:spPr>
            <a:xfrm rot="16200000">
              <a:off x="8456669" y="5375397"/>
              <a:ext cx="122876" cy="2306645"/>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Left Bracket 106">
              <a:extLst>
                <a:ext uri="{FF2B5EF4-FFF2-40B4-BE49-F238E27FC236}">
                  <a16:creationId xmlns:a16="http://schemas.microsoft.com/office/drawing/2014/main" id="{F61CD8AC-B44B-4512-A6A5-9BBDCB5646B7}"/>
                </a:ext>
                <a:ext uri="{C183D7F6-B498-43B3-948B-1728B52AA6E4}">
                  <adec:decorative xmlns:adec="http://schemas.microsoft.com/office/drawing/2017/decorative" val="1"/>
                </a:ext>
              </a:extLst>
            </p:cNvPr>
            <p:cNvSpPr/>
            <p:nvPr/>
          </p:nvSpPr>
          <p:spPr>
            <a:xfrm rot="16200000">
              <a:off x="8658206" y="5176958"/>
              <a:ext cx="122877" cy="2835666"/>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8" name="Left Bracket 107">
              <a:extLst>
                <a:ext uri="{FF2B5EF4-FFF2-40B4-BE49-F238E27FC236}">
                  <a16:creationId xmlns:a16="http://schemas.microsoft.com/office/drawing/2014/main" id="{BB0380C3-2B93-4B0D-BAAD-E73135763061}"/>
                </a:ext>
                <a:ext uri="{C183D7F6-B498-43B3-948B-1728B52AA6E4}">
                  <adec:decorative xmlns:adec="http://schemas.microsoft.com/office/drawing/2017/decorative" val="1"/>
                </a:ext>
              </a:extLst>
            </p:cNvPr>
            <p:cNvSpPr/>
            <p:nvPr/>
          </p:nvSpPr>
          <p:spPr>
            <a:xfrm rot="16200000">
              <a:off x="8860914" y="4919194"/>
              <a:ext cx="147898" cy="3421450"/>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Oval 48">
              <a:extLst>
                <a:ext uri="{FF2B5EF4-FFF2-40B4-BE49-F238E27FC236}">
                  <a16:creationId xmlns:a16="http://schemas.microsoft.com/office/drawing/2014/main" id="{E6EBA916-9D97-4350-92AA-B814ACB413E8}"/>
                </a:ext>
              </a:extLst>
            </p:cNvPr>
            <p:cNvSpPr/>
            <p:nvPr/>
          </p:nvSpPr>
          <p:spPr>
            <a:xfrm>
              <a:off x="7135367" y="6200342"/>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a:t>
              </a:r>
            </a:p>
          </p:txBody>
        </p:sp>
      </p:grpSp>
      <p:grpSp>
        <p:nvGrpSpPr>
          <p:cNvPr id="35" name="Group 34" descr="Unknown order: navigation bar">
            <a:extLst>
              <a:ext uri="{FF2B5EF4-FFF2-40B4-BE49-F238E27FC236}">
                <a16:creationId xmlns:a16="http://schemas.microsoft.com/office/drawing/2014/main" id="{0CE0F196-3E93-46A0-A984-567B86CAAF06}"/>
              </a:ext>
            </a:extLst>
          </p:cNvPr>
          <p:cNvGrpSpPr/>
          <p:nvPr/>
        </p:nvGrpSpPr>
        <p:grpSpPr>
          <a:xfrm>
            <a:off x="459888" y="6190834"/>
            <a:ext cx="3510221" cy="503526"/>
            <a:chOff x="459888" y="6190834"/>
            <a:chExt cx="3510221" cy="503526"/>
          </a:xfrm>
        </p:grpSpPr>
        <p:cxnSp>
          <p:nvCxnSpPr>
            <p:cNvPr id="132" name="Straight Connector 131">
              <a:extLst>
                <a:ext uri="{FF2B5EF4-FFF2-40B4-BE49-F238E27FC236}">
                  <a16:creationId xmlns:a16="http://schemas.microsoft.com/office/drawing/2014/main" id="{8D5D8470-799F-4D4C-9BD3-7B957D5D72EB}"/>
                </a:ext>
                <a:ext uri="{C183D7F6-B498-43B3-948B-1728B52AA6E4}">
                  <adec:decorative xmlns:adec="http://schemas.microsoft.com/office/drawing/2017/decorative" val="1"/>
                </a:ext>
              </a:extLst>
            </p:cNvPr>
            <p:cNvCxnSpPr>
              <a:cxnSpLocks/>
            </p:cNvCxnSpPr>
            <p:nvPr/>
          </p:nvCxnSpPr>
          <p:spPr>
            <a:xfrm flipH="1">
              <a:off x="820380" y="6346259"/>
              <a:ext cx="517469" cy="1"/>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cxnSp>
          <p:nvCxnSpPr>
            <p:cNvPr id="134" name="Straight Connector 133">
              <a:extLst>
                <a:ext uri="{FF2B5EF4-FFF2-40B4-BE49-F238E27FC236}">
                  <a16:creationId xmlns:a16="http://schemas.microsoft.com/office/drawing/2014/main" id="{D996A147-8125-4FF4-84A3-AC0EEECF9DE9}"/>
                </a:ext>
                <a:ext uri="{C183D7F6-B498-43B3-948B-1728B52AA6E4}">
                  <adec:decorative xmlns:adec="http://schemas.microsoft.com/office/drawing/2017/decorative" val="1"/>
                </a:ext>
              </a:extLst>
            </p:cNvPr>
            <p:cNvCxnSpPr>
              <a:cxnSpLocks/>
            </p:cNvCxnSpPr>
            <p:nvPr/>
          </p:nvCxnSpPr>
          <p:spPr>
            <a:xfrm flipH="1">
              <a:off x="795521" y="6427429"/>
              <a:ext cx="1091139" cy="0"/>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sp>
          <p:nvSpPr>
            <p:cNvPr id="142" name="Left Bracket 141">
              <a:extLst>
                <a:ext uri="{FF2B5EF4-FFF2-40B4-BE49-F238E27FC236}">
                  <a16:creationId xmlns:a16="http://schemas.microsoft.com/office/drawing/2014/main" id="{7C7171E1-B9C0-4C8F-8DF7-F32C068AAD19}"/>
                </a:ext>
                <a:ext uri="{C183D7F6-B498-43B3-948B-1728B52AA6E4}">
                  <adec:decorative xmlns:adec="http://schemas.microsoft.com/office/drawing/2017/decorative" val="1"/>
                </a:ext>
              </a:extLst>
            </p:cNvPr>
            <p:cNvSpPr/>
            <p:nvPr/>
          </p:nvSpPr>
          <p:spPr>
            <a:xfrm rot="16200000">
              <a:off x="1619203" y="5634777"/>
              <a:ext cx="45719" cy="1693084"/>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3" name="Left Bracket 142">
              <a:extLst>
                <a:ext uri="{FF2B5EF4-FFF2-40B4-BE49-F238E27FC236}">
                  <a16:creationId xmlns:a16="http://schemas.microsoft.com/office/drawing/2014/main" id="{A9C54B6C-BC98-4FBA-9605-D84B67315586}"/>
                </a:ext>
                <a:ext uri="{C183D7F6-B498-43B3-948B-1728B52AA6E4}">
                  <adec:decorative xmlns:adec="http://schemas.microsoft.com/office/drawing/2017/decorative" val="1"/>
                </a:ext>
              </a:extLst>
            </p:cNvPr>
            <p:cNvSpPr/>
            <p:nvPr/>
          </p:nvSpPr>
          <p:spPr>
            <a:xfrm rot="16200000">
              <a:off x="1781190" y="5365889"/>
              <a:ext cx="122876" cy="2306645"/>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4" name="Left Bracket 143">
              <a:extLst>
                <a:ext uri="{FF2B5EF4-FFF2-40B4-BE49-F238E27FC236}">
                  <a16:creationId xmlns:a16="http://schemas.microsoft.com/office/drawing/2014/main" id="{C0C0C461-45BA-470A-94BB-6B89C2A4E45C}"/>
                </a:ext>
                <a:ext uri="{C183D7F6-B498-43B3-948B-1728B52AA6E4}">
                  <adec:decorative xmlns:adec="http://schemas.microsoft.com/office/drawing/2017/decorative" val="1"/>
                </a:ext>
              </a:extLst>
            </p:cNvPr>
            <p:cNvSpPr/>
            <p:nvPr/>
          </p:nvSpPr>
          <p:spPr>
            <a:xfrm rot="16200000">
              <a:off x="1982727" y="5167450"/>
              <a:ext cx="122877" cy="2835666"/>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5" name="Left Bracket 144">
              <a:extLst>
                <a:ext uri="{FF2B5EF4-FFF2-40B4-BE49-F238E27FC236}">
                  <a16:creationId xmlns:a16="http://schemas.microsoft.com/office/drawing/2014/main" id="{19659C90-D8A8-48CC-8872-F04D23ADEC9C}"/>
                </a:ext>
                <a:ext uri="{C183D7F6-B498-43B3-948B-1728B52AA6E4}">
                  <adec:decorative xmlns:adec="http://schemas.microsoft.com/office/drawing/2017/decorative" val="1"/>
                </a:ext>
              </a:extLst>
            </p:cNvPr>
            <p:cNvSpPr/>
            <p:nvPr/>
          </p:nvSpPr>
          <p:spPr>
            <a:xfrm rot="16200000">
              <a:off x="2185435" y="4909686"/>
              <a:ext cx="147898" cy="3421450"/>
            </a:xfrm>
            <a:prstGeom prst="leftBracket">
              <a:avLst/>
            </a:prstGeom>
            <a:ln w="9525">
              <a:solidFill>
                <a:schemeClr val="bg2">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6" name="Oval 145">
              <a:extLst>
                <a:ext uri="{FF2B5EF4-FFF2-40B4-BE49-F238E27FC236}">
                  <a16:creationId xmlns:a16="http://schemas.microsoft.com/office/drawing/2014/main" id="{F74472EF-953F-4AF7-8E4A-6AC04F1BB485}"/>
                </a:ext>
              </a:extLst>
            </p:cNvPr>
            <p:cNvSpPr/>
            <p:nvPr/>
          </p:nvSpPr>
          <p:spPr>
            <a:xfrm>
              <a:off x="459888" y="6190834"/>
              <a:ext cx="342116" cy="34211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1600" dirty="0"/>
                <a:t>?</a:t>
              </a:r>
            </a:p>
          </p:txBody>
        </p:sp>
      </p:grpSp>
      <p:sp>
        <p:nvSpPr>
          <p:cNvPr id="148" name="TextBox 147">
            <a:extLst>
              <a:ext uri="{FF2B5EF4-FFF2-40B4-BE49-F238E27FC236}">
                <a16:creationId xmlns:a16="http://schemas.microsoft.com/office/drawing/2014/main" id="{84C71826-8EB6-492A-8386-5F30C1365327}"/>
              </a:ext>
            </a:extLst>
          </p:cNvPr>
          <p:cNvSpPr txBox="1"/>
          <p:nvPr/>
        </p:nvSpPr>
        <p:spPr>
          <a:xfrm>
            <a:off x="4617056" y="3668274"/>
            <a:ext cx="1635497" cy="2693045"/>
          </a:xfrm>
          <a:prstGeom prst="rect">
            <a:avLst/>
          </a:prstGeom>
          <a:noFill/>
          <a:ln>
            <a:solidFill>
              <a:srgbClr val="4EEED1"/>
            </a:solidFill>
          </a:ln>
        </p:spPr>
        <p:txBody>
          <a:bodyPr wrap="square" rtlCol="0">
            <a:spAutoFit/>
          </a:bodyPr>
          <a:lstStyle/>
          <a:p>
            <a:r>
              <a:rPr lang="en-US" sz="1300" dirty="0">
                <a:latin typeface="Segoe UI" panose="020B0502040204020203" pitchFamily="34" charset="0"/>
                <a:cs typeface="Segoe UI" panose="020B0502040204020203" pitchFamily="34" charset="0"/>
              </a:rPr>
              <a:t>Use chunks to group meaningful info and reduce number of navigation steps. </a:t>
            </a:r>
            <a:br>
              <a:rPr lang="en-US" sz="1300" dirty="0">
                <a:latin typeface="Segoe UI" panose="020B0502040204020203" pitchFamily="34" charset="0"/>
                <a:cs typeface="Segoe UI" panose="020B0502040204020203" pitchFamily="34" charset="0"/>
              </a:rPr>
            </a:br>
            <a:endParaRPr lang="en-US" sz="1300" dirty="0">
              <a:latin typeface="Segoe UI" panose="020B0502040204020203" pitchFamily="34" charset="0"/>
              <a:cs typeface="Segoe UI" panose="020B0502040204020203" pitchFamily="34" charset="0"/>
            </a:endParaRPr>
          </a:p>
          <a:p>
            <a:r>
              <a:rPr lang="en-US" sz="1300" dirty="0">
                <a:latin typeface="Segoe UI" panose="020B0502040204020203" pitchFamily="34" charset="0"/>
                <a:cs typeface="Segoe UI" panose="020B0502040204020203" pitchFamily="34" charset="0"/>
              </a:rPr>
              <a:t>User can double tap to drill down into chunk </a:t>
            </a:r>
            <a:r>
              <a:rPr lang="en-US" sz="1300" i="1" dirty="0">
                <a:latin typeface="Segoe UI" panose="020B0502040204020203" pitchFamily="34" charset="0"/>
                <a:cs typeface="Segoe UI" panose="020B0502040204020203" pitchFamily="34" charset="0"/>
              </a:rPr>
              <a:t>(e.g. </a:t>
            </a:r>
            <a:r>
              <a:rPr lang="en-US" sz="1300" dirty="0">
                <a:latin typeface="Segoe UI" panose="020B0502040204020203" pitchFamily="34" charset="0"/>
                <a:cs typeface="Segoe UI" panose="020B0502040204020203" pitchFamily="34" charset="0"/>
              </a:rPr>
              <a:t>navigate to the “like” button by drilling down into an individual post)</a:t>
            </a:r>
            <a:r>
              <a:rPr lang="en-US" sz="1300" i="1" dirty="0">
                <a:latin typeface="Segoe UI" panose="020B0502040204020203" pitchFamily="34" charset="0"/>
                <a:cs typeface="Segoe UI" panose="020B0502040204020203" pitchFamily="34" charset="0"/>
              </a:rPr>
              <a:t>.</a:t>
            </a:r>
          </a:p>
        </p:txBody>
      </p:sp>
    </p:spTree>
    <p:extLst>
      <p:ext uri="{BB962C8B-B14F-4D97-AF65-F5344CB8AC3E}">
        <p14:creationId xmlns:p14="http://schemas.microsoft.com/office/powerpoint/2010/main" val="295531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48"/>
                                        </p:tgtEl>
                                        <p:attrNameLst>
                                          <p:attrName>style.visibility</p:attrName>
                                        </p:attrNameLst>
                                      </p:cBhvr>
                                      <p:to>
                                        <p:strVal val="visible"/>
                                      </p:to>
                                    </p:set>
                                    <p:animEffect transition="in" filter="fade">
                                      <p:cBhvr>
                                        <p:cTn id="7" dur="500"/>
                                        <p:tgtEl>
                                          <p:spTgt spid="148"/>
                                        </p:tgtEl>
                                      </p:cBhvr>
                                    </p:animEffect>
                                  </p:childTnLst>
                                </p:cTn>
                              </p:par>
                              <p:par>
                                <p:cTn id="8" presetID="10" presetClass="entr" presetSubtype="0" fill="hold" nodeType="withEffect">
                                  <p:stCondLst>
                                    <p:cond delay="0"/>
                                  </p:stCondLst>
                                  <p:childTnLst>
                                    <p:set>
                                      <p:cBhvr>
                                        <p:cTn id="9" dur="1" fill="hold">
                                          <p:stCondLst>
                                            <p:cond delay="0"/>
                                          </p:stCondLst>
                                        </p:cTn>
                                        <p:tgtEl>
                                          <p:spTgt spid="99"/>
                                        </p:tgtEl>
                                        <p:attrNameLst>
                                          <p:attrName>style.visibility</p:attrName>
                                        </p:attrNameLst>
                                      </p:cBhvr>
                                      <p:to>
                                        <p:strVal val="visible"/>
                                      </p:to>
                                    </p:set>
                                    <p:animEffect transition="in" filter="fade">
                                      <p:cBhvr>
                                        <p:cTn id="10"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noGrp="1"/>
          </p:cNvSpPr>
          <p:nvPr>
            <p:ph type="title" idx="4294967295"/>
          </p:nvPr>
        </p:nvSpPr>
        <p:spPr>
          <a:xfrm>
            <a:off x="469060" y="-282389"/>
            <a:ext cx="10515600" cy="1325563"/>
          </a:xfrm>
          <a:prstGeom prst="rect">
            <a:avLst/>
          </a:prstGeom>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000" b="0" i="0" u="none" strike="noStrike" kern="1200" cap="none" spc="0" normalizeH="0" baseline="0" noProof="0" dirty="0">
                <a:ln>
                  <a:noFill/>
                </a:ln>
                <a:solidFill>
                  <a:schemeClr val="tx1"/>
                </a:solidFill>
                <a:effectLst/>
                <a:uLnTx/>
                <a:uFillTx/>
                <a:latin typeface="Segoe UI Light" panose="020B0502040204020203" pitchFamily="34" charset="0"/>
                <a:ea typeface="+mj-ea"/>
                <a:cs typeface="Segoe UI Light" panose="020B0502040204020203" pitchFamily="34" charset="0"/>
              </a:rPr>
              <a:t>Designing accessible mobile interfaces: </a:t>
            </a:r>
            <a:r>
              <a:rPr kumimoji="0" lang="en-US" sz="2000" b="1" i="0" u="none" strike="noStrike" kern="1200" cap="none" spc="0" normalizeH="0" baseline="0" noProof="0" dirty="0">
                <a:ln>
                  <a:noFill/>
                </a:ln>
                <a:solidFill>
                  <a:schemeClr val="tx1"/>
                </a:solidFill>
                <a:effectLst/>
                <a:uLnTx/>
                <a:uFillTx/>
                <a:latin typeface="Segoe UI Light" panose="020B0502040204020203" pitchFamily="34" charset="0"/>
                <a:ea typeface="+mj-ea"/>
                <a:cs typeface="Segoe UI Light" panose="020B0502040204020203" pitchFamily="34" charset="0"/>
              </a:rPr>
              <a:t>tab order</a:t>
            </a:r>
          </a:p>
        </p:txBody>
      </p:sp>
      <p:sp>
        <p:nvSpPr>
          <p:cNvPr id="89" name="Title 1">
            <a:extLst>
              <a:ext uri="{FF2B5EF4-FFF2-40B4-BE49-F238E27FC236}">
                <a16:creationId xmlns:a16="http://schemas.microsoft.com/office/drawing/2014/main" id="{68A738D7-57C9-4685-B405-CAC0AC1F4FA7}"/>
              </a:ext>
            </a:extLst>
          </p:cNvPr>
          <p:cNvSpPr>
            <a:spLocks noGrp="1"/>
          </p:cNvSpPr>
          <p:nvPr>
            <p:ph type="title"/>
          </p:nvPr>
        </p:nvSpPr>
        <p:spPr>
          <a:xfrm>
            <a:off x="531813" y="1057552"/>
            <a:ext cx="6081638" cy="1325563"/>
          </a:xfrm>
        </p:spPr>
        <p:txBody>
          <a:bodyPr>
            <a:normAutofit/>
          </a:bodyPr>
          <a:lstStyle/>
          <a:p>
            <a:r>
              <a:rPr lang="en-US" sz="2800" dirty="0">
                <a:latin typeface="Segoe UI Semibold" panose="020B0702040204020203" pitchFamily="34" charset="0"/>
                <a:cs typeface="Segoe UI Semibold" panose="020B0702040204020203" pitchFamily="34" charset="0"/>
              </a:rPr>
              <a:t>What happens when tab order is incorrect?</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6096001" y="387581"/>
            <a:ext cx="4998451"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91" name="Content Placeholder 2">
            <a:extLst>
              <a:ext uri="{FF2B5EF4-FFF2-40B4-BE49-F238E27FC236}">
                <a16:creationId xmlns:a16="http://schemas.microsoft.com/office/drawing/2014/main" id="{9EBE3A8E-3549-4904-A555-7F9848EEF6C1}"/>
              </a:ext>
            </a:extLst>
          </p:cNvPr>
          <p:cNvSpPr>
            <a:spLocks noGrp="1"/>
          </p:cNvSpPr>
          <p:nvPr>
            <p:ph idx="1"/>
          </p:nvPr>
        </p:nvSpPr>
        <p:spPr>
          <a:xfrm>
            <a:off x="531813" y="2506662"/>
            <a:ext cx="5259387" cy="4351338"/>
          </a:xfrm>
        </p:spPr>
        <p:txBody>
          <a:bodyPr>
            <a:normAutofit lnSpcReduction="10000"/>
          </a:bodyPr>
          <a:lstStyle/>
          <a:p>
            <a:pPr marL="0" indent="0">
              <a:buNone/>
            </a:pPr>
            <a:r>
              <a:rPr lang="en-US" sz="2000" dirty="0">
                <a:latin typeface="Segoe UI" panose="020B0502040204020203" pitchFamily="34" charset="0"/>
                <a:cs typeface="Segoe UI" panose="020B0502040204020203" pitchFamily="34" charset="0"/>
              </a:rPr>
              <a:t>This is </a:t>
            </a:r>
            <a:r>
              <a:rPr lang="en-US" sz="2000" dirty="0">
                <a:latin typeface="Segoe UI" panose="020B0502040204020203" pitchFamily="34" charset="0"/>
                <a:cs typeface="Segoe UI" panose="020B0502040204020203" pitchFamily="34" charset="0"/>
                <a:hlinkClick r:id="rId5"/>
              </a:rPr>
              <a:t>Todd. </a:t>
            </a:r>
            <a:endParaRPr lang="en-US" sz="2000" dirty="0">
              <a:latin typeface="Segoe UI" panose="020B0502040204020203" pitchFamily="34" charset="0"/>
              <a:cs typeface="Segoe UI" panose="020B0502040204020203" pitchFamily="34" charset="0"/>
            </a:endParaRPr>
          </a:p>
          <a:p>
            <a:pPr marL="0" indent="0">
              <a:buNone/>
            </a:pPr>
            <a:endParaRPr lang="en-US" sz="2000" dirty="0">
              <a:latin typeface="Segoe UI" panose="020B0502040204020203" pitchFamily="34" charset="0"/>
              <a:cs typeface="Segoe UI" panose="020B0502040204020203" pitchFamily="34" charset="0"/>
            </a:endParaRPr>
          </a:p>
          <a:p>
            <a:pPr marL="0" indent="0">
              <a:buNone/>
            </a:pPr>
            <a:r>
              <a:rPr lang="en-US" sz="2000" dirty="0">
                <a:latin typeface="Segoe UI" panose="020B0502040204020203" pitchFamily="34" charset="0"/>
                <a:cs typeface="Segoe UI" panose="020B0502040204020203" pitchFamily="34" charset="0"/>
              </a:rPr>
              <a:t>He’s paralyzed from the neck down. He runs his own company through the help of assistive technology.</a:t>
            </a:r>
          </a:p>
          <a:p>
            <a:pPr marL="0" indent="0">
              <a:buNone/>
            </a:pPr>
            <a:endParaRPr lang="en-US" sz="2000" dirty="0">
              <a:latin typeface="Segoe UI" panose="020B0502040204020203" pitchFamily="34" charset="0"/>
              <a:cs typeface="Segoe UI" panose="020B0502040204020203" pitchFamily="34" charset="0"/>
            </a:endParaRPr>
          </a:p>
          <a:p>
            <a:pPr marL="0" indent="0">
              <a:buNone/>
            </a:pPr>
            <a:r>
              <a:rPr lang="en-US" sz="2000" dirty="0">
                <a:latin typeface="Segoe UI" panose="020B0502040204020203" pitchFamily="34" charset="0"/>
                <a:cs typeface="Segoe UI" panose="020B0502040204020203" pitchFamily="34" charset="0"/>
              </a:rPr>
              <a:t>Here, he tries to navigate his home security app. He shows how using his switch control (which swipes through linearly), </a:t>
            </a:r>
            <a:r>
              <a:rPr lang="en-US" sz="2000" b="1" dirty="0">
                <a:latin typeface="Segoe UI" panose="020B0502040204020203" pitchFamily="34" charset="0"/>
                <a:cs typeface="Segoe UI" panose="020B0502040204020203" pitchFamily="34" charset="0"/>
              </a:rPr>
              <a:t>he actually gets stuck and can’t open any of the camera feeds – because someone messed up the tab order. </a:t>
            </a:r>
            <a:br>
              <a:rPr lang="en-US" sz="2000" dirty="0">
                <a:latin typeface="Segoe UI" panose="020B0502040204020203" pitchFamily="34" charset="0"/>
                <a:cs typeface="Segoe UI" panose="020B0502040204020203" pitchFamily="34" charset="0"/>
              </a:rPr>
            </a:br>
            <a:br>
              <a:rPr lang="en-US" sz="2000" dirty="0">
                <a:latin typeface="Segoe UI" panose="020B0502040204020203" pitchFamily="34" charset="0"/>
                <a:cs typeface="Segoe UI" panose="020B0502040204020203" pitchFamily="34" charset="0"/>
              </a:rPr>
            </a:br>
            <a:endParaRPr lang="en-US" sz="2000" dirty="0">
              <a:latin typeface="Segoe UI" panose="020B0502040204020203" pitchFamily="34" charset="0"/>
              <a:cs typeface="Segoe UI" panose="020B0502040204020203" pitchFamily="34" charset="0"/>
            </a:endParaRPr>
          </a:p>
        </p:txBody>
      </p:sp>
      <p:pic>
        <p:nvPicPr>
          <p:cNvPr id="2" name="todd stuck tab order nightrider mode" descr="Todd using a switch control to navigate his home security app. He gets stuck in the app because the tab order is incorrect">
            <a:hlinkClick r:id="" action="ppaction://media"/>
            <a:extLst>
              <a:ext uri="{FF2B5EF4-FFF2-40B4-BE49-F238E27FC236}">
                <a16:creationId xmlns:a16="http://schemas.microsoft.com/office/drawing/2014/main" id="{064CF88B-3B65-43C0-BDF1-7353C6E53E1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513675" y="640812"/>
            <a:ext cx="3295105" cy="5857965"/>
          </a:xfrm>
          <a:prstGeom prst="rect">
            <a:avLst/>
          </a:prstGeom>
        </p:spPr>
      </p:pic>
      <p:sp>
        <p:nvSpPr>
          <p:cNvPr id="92" name="Content Placeholder 2">
            <a:extLst>
              <a:ext uri="{FF2B5EF4-FFF2-40B4-BE49-F238E27FC236}">
                <a16:creationId xmlns:a16="http://schemas.microsoft.com/office/drawing/2014/main" id="{EEDB7AD3-9801-4F9B-9FBC-A7817B42B23D}"/>
              </a:ext>
            </a:extLst>
          </p:cNvPr>
          <p:cNvSpPr txBox="1">
            <a:spLocks/>
          </p:cNvSpPr>
          <p:nvPr/>
        </p:nvSpPr>
        <p:spPr>
          <a:xfrm>
            <a:off x="7956791" y="6576749"/>
            <a:ext cx="5259387"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dirty="0">
                <a:latin typeface="Segoe UI" panose="020B0502040204020203" pitchFamily="34" charset="0"/>
                <a:cs typeface="Segoe UI" panose="020B0502040204020203" pitchFamily="34" charset="0"/>
              </a:rPr>
              <a:t>Filmed and shared with permission</a:t>
            </a:r>
          </a:p>
        </p:txBody>
      </p:sp>
    </p:spTree>
    <p:extLst>
      <p:ext uri="{BB962C8B-B14F-4D97-AF65-F5344CB8AC3E}">
        <p14:creationId xmlns:p14="http://schemas.microsoft.com/office/powerpoint/2010/main" val="181640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272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p:cNvSpPr>
          <p:nvPr/>
        </p:nvSpPr>
        <p:spPr>
          <a:xfrm>
            <a:off x="469060" y="-28238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latin typeface="Segoe UI Light" panose="020B0502040204020203" pitchFamily="34" charset="0"/>
                <a:cs typeface="Segoe UI Light" panose="020B0502040204020203" pitchFamily="34" charset="0"/>
              </a:rPr>
              <a:t>Designing accessible mobile interfaces</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4797103" y="387581"/>
            <a:ext cx="6501700" cy="1"/>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71271206-B542-4750-9867-A197DD92D7F6}"/>
              </a:ext>
            </a:extLst>
          </p:cNvPr>
          <p:cNvSpPr txBox="1">
            <a:spLocks noGrp="1"/>
          </p:cNvSpPr>
          <p:nvPr>
            <p:ph type="title" idx="4294967295"/>
          </p:nvPr>
        </p:nvSpPr>
        <p:spPr>
          <a:xfrm>
            <a:off x="469060" y="916899"/>
            <a:ext cx="5951249" cy="152073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Segoe UI Semibold" panose="020B0702040204020203" pitchFamily="34" charset="0"/>
                <a:ea typeface="+mj-ea"/>
                <a:cs typeface="Segoe UI Semibold" panose="020B0702040204020203" pitchFamily="34" charset="0"/>
              </a:rPr>
              <a:t>Labels</a:t>
            </a:r>
          </a:p>
        </p:txBody>
      </p:sp>
      <p:sp>
        <p:nvSpPr>
          <p:cNvPr id="7" name="Content Placeholder 2">
            <a:extLst>
              <a:ext uri="{FF2B5EF4-FFF2-40B4-BE49-F238E27FC236}">
                <a16:creationId xmlns:a16="http://schemas.microsoft.com/office/drawing/2014/main" id="{DDE41573-06CA-4513-94D1-37066F7F99AA}"/>
              </a:ext>
            </a:extLst>
          </p:cNvPr>
          <p:cNvSpPr txBox="1">
            <a:spLocks/>
          </p:cNvSpPr>
          <p:nvPr/>
        </p:nvSpPr>
        <p:spPr>
          <a:xfrm>
            <a:off x="0" y="1528133"/>
            <a:ext cx="6347010" cy="11262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2800" dirty="0"/>
              <a:t>Name, role, value, state, …</a:t>
            </a:r>
          </a:p>
        </p:txBody>
      </p:sp>
      <p:sp>
        <p:nvSpPr>
          <p:cNvPr id="17" name="Content Placeholder 2">
            <a:extLst>
              <a:ext uri="{FF2B5EF4-FFF2-40B4-BE49-F238E27FC236}">
                <a16:creationId xmlns:a16="http://schemas.microsoft.com/office/drawing/2014/main" id="{2E3D8D70-8022-4DA9-8A6C-9A97C8537CC6}"/>
              </a:ext>
            </a:extLst>
          </p:cNvPr>
          <p:cNvSpPr txBox="1">
            <a:spLocks/>
          </p:cNvSpPr>
          <p:nvPr/>
        </p:nvSpPr>
        <p:spPr>
          <a:xfrm>
            <a:off x="0" y="2219229"/>
            <a:ext cx="5830157" cy="11262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en-US" sz="1800" dirty="0">
                <a:latin typeface="Segoe UI" panose="020B0502040204020203" pitchFamily="34" charset="0"/>
                <a:cs typeface="Segoe UI" panose="020B0502040204020203" pitchFamily="34" charset="0"/>
              </a:rPr>
              <a:t>Enable the user to understand the name of the control they have navigated to, what type of control it is, what value it has, what state it has.</a:t>
            </a:r>
          </a:p>
        </p:txBody>
      </p:sp>
      <p:grpSp>
        <p:nvGrpSpPr>
          <p:cNvPr id="16" name="Group 15" descr="Screenshot of Facebook newsfeed">
            <a:extLst>
              <a:ext uri="{FF2B5EF4-FFF2-40B4-BE49-F238E27FC236}">
                <a16:creationId xmlns:a16="http://schemas.microsoft.com/office/drawing/2014/main" id="{490DC108-0E97-4D96-B36D-B045B5E02CAA}"/>
              </a:ext>
            </a:extLst>
          </p:cNvPr>
          <p:cNvGrpSpPr/>
          <p:nvPr/>
        </p:nvGrpSpPr>
        <p:grpSpPr>
          <a:xfrm>
            <a:off x="7162801" y="948159"/>
            <a:ext cx="3106272" cy="5522260"/>
            <a:chOff x="7162801" y="948159"/>
            <a:chExt cx="3106272" cy="5522260"/>
          </a:xfrm>
        </p:grpSpPr>
        <p:pic>
          <p:nvPicPr>
            <p:cNvPr id="3076" name="Picture 4" descr="https://scontent-sea1-1.xx.fbcdn.net/v/t1.15752-9/s2048x2048/59628823_602241053623637_8327344565015019520_n.jpg?_nc_cat=101&amp;_nc_ht=scontent-sea1-1.xx&amp;oh=557801763efb6ac382b0953e1522f1a1&amp;oe=5D62D46B">
              <a:extLst>
                <a:ext uri="{FF2B5EF4-FFF2-40B4-BE49-F238E27FC236}">
                  <a16:creationId xmlns:a16="http://schemas.microsoft.com/office/drawing/2014/main" id="{F4119707-E8C3-41D7-8B3E-8D0E241B42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1" y="948159"/>
              <a:ext cx="3106272" cy="552226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4AED845-1D84-4B5C-93DC-0AD8328A6C28}"/>
                </a:ext>
              </a:extLst>
            </p:cNvPr>
            <p:cNvSpPr/>
            <p:nvPr/>
          </p:nvSpPr>
          <p:spPr>
            <a:xfrm>
              <a:off x="7582350" y="4152900"/>
              <a:ext cx="786950" cy="133350"/>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87C9A58-E667-48CD-844C-5D4A975A9B58}"/>
                </a:ext>
              </a:extLst>
            </p:cNvPr>
            <p:cNvSpPr/>
            <p:nvPr/>
          </p:nvSpPr>
          <p:spPr>
            <a:xfrm>
              <a:off x="9936100" y="3712393"/>
              <a:ext cx="332973" cy="9760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E60211FE-3CCE-48E6-B54B-41A9A240E795}"/>
                </a:ext>
              </a:extLst>
            </p:cNvPr>
            <p:cNvSpPr/>
            <p:nvPr/>
          </p:nvSpPr>
          <p:spPr>
            <a:xfrm>
              <a:off x="8172936" y="3614787"/>
              <a:ext cx="598573" cy="195213"/>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2E392621-B025-4492-96FF-E7CC0C6010C1}"/>
                </a:ext>
              </a:extLst>
            </p:cNvPr>
            <p:cNvSpPr/>
            <p:nvPr/>
          </p:nvSpPr>
          <p:spPr>
            <a:xfrm>
              <a:off x="9054518" y="3712393"/>
              <a:ext cx="598573" cy="129357"/>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itle 1">
            <a:extLst>
              <a:ext uri="{FF2B5EF4-FFF2-40B4-BE49-F238E27FC236}">
                <a16:creationId xmlns:a16="http://schemas.microsoft.com/office/drawing/2014/main" id="{4745902A-357A-4BFD-8F93-7E5570489188}"/>
              </a:ext>
            </a:extLst>
          </p:cNvPr>
          <p:cNvSpPr txBox="1">
            <a:spLocks/>
          </p:cNvSpPr>
          <p:nvPr/>
        </p:nvSpPr>
        <p:spPr>
          <a:xfrm>
            <a:off x="4608286" y="5113425"/>
            <a:ext cx="2242457" cy="1004877"/>
          </a:xfrm>
          <a:prstGeom prst="rect">
            <a:avLst/>
          </a:prstGeom>
          <a:ln>
            <a:solidFill>
              <a:srgbClr val="4EEED1"/>
            </a:solidFill>
          </a:ln>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500" b="1" dirty="0">
                <a:latin typeface="Segoe UI" panose="020B0502040204020203" pitchFamily="34" charset="0"/>
                <a:cs typeface="Segoe UI" panose="020B0502040204020203" pitchFamily="34" charset="0"/>
              </a:rPr>
              <a:t>Example</a:t>
            </a:r>
          </a:p>
          <a:p>
            <a:r>
              <a:rPr lang="en-US" sz="1500" dirty="0">
                <a:latin typeface="Segoe UI" panose="020B0502040204020203" pitchFamily="34" charset="0"/>
                <a:cs typeface="Segoe UI" panose="020B0502040204020203" pitchFamily="34" charset="0"/>
              </a:rPr>
              <a:t>Name: “Like”</a:t>
            </a:r>
          </a:p>
          <a:p>
            <a:r>
              <a:rPr lang="en-US" sz="1500" dirty="0">
                <a:latin typeface="Segoe UI" panose="020B0502040204020203" pitchFamily="34" charset="0"/>
                <a:cs typeface="Segoe UI" panose="020B0502040204020203" pitchFamily="34" charset="0"/>
              </a:rPr>
              <a:t>Role: Button (or toggle)</a:t>
            </a:r>
          </a:p>
          <a:p>
            <a:r>
              <a:rPr lang="en-US" sz="1500" dirty="0">
                <a:latin typeface="Segoe UI" panose="020B0502040204020203" pitchFamily="34" charset="0"/>
                <a:cs typeface="Segoe UI" panose="020B0502040204020203" pitchFamily="34" charset="0"/>
              </a:rPr>
              <a:t>State: Not selected</a:t>
            </a:r>
          </a:p>
        </p:txBody>
      </p:sp>
      <p:cxnSp>
        <p:nvCxnSpPr>
          <p:cNvPr id="15" name="Straight Connector 14">
            <a:extLst>
              <a:ext uri="{FF2B5EF4-FFF2-40B4-BE49-F238E27FC236}">
                <a16:creationId xmlns:a16="http://schemas.microsoft.com/office/drawing/2014/main" id="{3C356CD3-2117-46FA-9A74-8188CEB4243A}"/>
              </a:ext>
              <a:ext uri="{C183D7F6-B498-43B3-948B-1728B52AA6E4}">
                <adec:decorative xmlns:adec="http://schemas.microsoft.com/office/drawing/2017/decorative" val="1"/>
              </a:ext>
            </a:extLst>
          </p:cNvPr>
          <p:cNvCxnSpPr>
            <a:cxnSpLocks/>
            <a:endCxn id="14" idx="3"/>
          </p:cNvCxnSpPr>
          <p:nvPr/>
        </p:nvCxnSpPr>
        <p:spPr>
          <a:xfrm flipH="1" flipV="1">
            <a:off x="6850743" y="5615864"/>
            <a:ext cx="813862" cy="234810"/>
          </a:xfrm>
          <a:prstGeom prst="line">
            <a:avLst/>
          </a:prstGeom>
          <a:ln w="9525">
            <a:solidFill>
              <a:schemeClr val="bg2">
                <a:lumMod val="50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29947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p:cNvSpPr>
          <p:nvPr/>
        </p:nvSpPr>
        <p:spPr>
          <a:xfrm>
            <a:off x="469060" y="-28238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latin typeface="Segoe UI Light" panose="020B0502040204020203" pitchFamily="34" charset="0"/>
                <a:cs typeface="Segoe UI Light" panose="020B0502040204020203" pitchFamily="34" charset="0"/>
              </a:rPr>
              <a:t>Designing accessible mobile interfaces</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4797103" y="387581"/>
            <a:ext cx="6501700" cy="1"/>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71271206-B542-4750-9867-A197DD92D7F6}"/>
              </a:ext>
            </a:extLst>
          </p:cNvPr>
          <p:cNvSpPr txBox="1">
            <a:spLocks noGrp="1"/>
          </p:cNvSpPr>
          <p:nvPr>
            <p:ph type="title" idx="4294967295"/>
          </p:nvPr>
        </p:nvSpPr>
        <p:spPr>
          <a:xfrm>
            <a:off x="469060" y="916899"/>
            <a:ext cx="5951249" cy="152073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Segoe UI Semibold" panose="020B0702040204020203" pitchFamily="34" charset="0"/>
                <a:ea typeface="+mj-ea"/>
                <a:cs typeface="Segoe UI Semibold" panose="020B0702040204020203" pitchFamily="34" charset="0"/>
              </a:rPr>
              <a:t>Contrast</a:t>
            </a:r>
          </a:p>
        </p:txBody>
      </p:sp>
      <p:sp>
        <p:nvSpPr>
          <p:cNvPr id="7" name="Content Placeholder 2">
            <a:extLst>
              <a:ext uri="{FF2B5EF4-FFF2-40B4-BE49-F238E27FC236}">
                <a16:creationId xmlns:a16="http://schemas.microsoft.com/office/drawing/2014/main" id="{DDE41573-06CA-4513-94D1-37066F7F99AA}"/>
              </a:ext>
            </a:extLst>
          </p:cNvPr>
          <p:cNvSpPr txBox="1">
            <a:spLocks/>
          </p:cNvSpPr>
          <p:nvPr/>
        </p:nvSpPr>
        <p:spPr>
          <a:xfrm>
            <a:off x="0" y="1731898"/>
            <a:ext cx="11779624" cy="19008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200" dirty="0">
                <a:latin typeface="Segoe UI" panose="020B0502040204020203" pitchFamily="34" charset="0"/>
                <a:cs typeface="Segoe UI" panose="020B0502040204020203" pitchFamily="34" charset="0"/>
              </a:rPr>
              <a:t>Choose colors that provide enough contrast between content and the background so that anyone with low-vision impairments and color deficiencies can perceive the content.</a:t>
            </a:r>
          </a:p>
        </p:txBody>
      </p:sp>
      <p:cxnSp>
        <p:nvCxnSpPr>
          <p:cNvPr id="21" name="Straight Connector 20">
            <a:extLst>
              <a:ext uri="{FF2B5EF4-FFF2-40B4-BE49-F238E27FC236}">
                <a16:creationId xmlns:a16="http://schemas.microsoft.com/office/drawing/2014/main" id="{074451BD-ABE3-4E9F-AF4E-736F5DEBA868}"/>
              </a:ext>
              <a:ext uri="{C183D7F6-B498-43B3-948B-1728B52AA6E4}">
                <adec:decorative xmlns:adec="http://schemas.microsoft.com/office/drawing/2017/decorative" val="1"/>
              </a:ext>
            </a:extLst>
          </p:cNvPr>
          <p:cNvCxnSpPr>
            <a:cxnSpLocks/>
          </p:cNvCxnSpPr>
          <p:nvPr/>
        </p:nvCxnSpPr>
        <p:spPr>
          <a:xfrm flipV="1">
            <a:off x="1872602" y="3276329"/>
            <a:ext cx="0" cy="1152292"/>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4" name="Title 1">
            <a:extLst>
              <a:ext uri="{FF2B5EF4-FFF2-40B4-BE49-F238E27FC236}">
                <a16:creationId xmlns:a16="http://schemas.microsoft.com/office/drawing/2014/main" id="{4745902A-357A-4BFD-8F93-7E5570489188}"/>
              </a:ext>
            </a:extLst>
          </p:cNvPr>
          <p:cNvSpPr txBox="1">
            <a:spLocks/>
          </p:cNvSpPr>
          <p:nvPr/>
        </p:nvSpPr>
        <p:spPr>
          <a:xfrm>
            <a:off x="2074094" y="3477490"/>
            <a:ext cx="2401112" cy="1004877"/>
          </a:xfrm>
          <a:prstGeom prst="rect">
            <a:avLst/>
          </a:prstGeom>
          <a:ln>
            <a:noFill/>
          </a:ln>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1400" b="1" dirty="0">
                <a:latin typeface="Segoe UI" panose="020B0502040204020203" pitchFamily="34" charset="0"/>
                <a:cs typeface="Segoe UI" panose="020B0502040204020203" pitchFamily="34" charset="0"/>
              </a:rPr>
              <a:t>Old Squarespace UI </a:t>
            </a:r>
          </a:p>
          <a:p>
            <a:r>
              <a:rPr lang="en-US" sz="1400" dirty="0">
                <a:latin typeface="Segoe UI" panose="020B0502040204020203" pitchFamily="34" charset="0"/>
                <a:cs typeface="Segoe UI" panose="020B0502040204020203" pitchFamily="34" charset="0"/>
              </a:rPr>
              <a:t>Is the light grey text readable?</a:t>
            </a:r>
          </a:p>
        </p:txBody>
      </p:sp>
      <p:pic>
        <p:nvPicPr>
          <p:cNvPr id="1026" name="Picture 2" descr="Low contrast body text is difficult to read">
            <a:extLst>
              <a:ext uri="{FF2B5EF4-FFF2-40B4-BE49-F238E27FC236}">
                <a16:creationId xmlns:a16="http://schemas.microsoft.com/office/drawing/2014/main" id="{83D951EA-B80D-48A7-952F-394F3F0C7E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4560" y="2647070"/>
            <a:ext cx="6858000" cy="3619500"/>
          </a:xfrm>
          <a:prstGeom prst="rect">
            <a:avLst/>
          </a:prstGeom>
          <a:noFill/>
          <a:extLst>
            <a:ext uri="{909E8E84-426E-40DD-AFC4-6F175D3DCCD1}">
              <a14:hiddenFill xmlns:a14="http://schemas.microsoft.com/office/drawing/2010/main">
                <a:solidFill>
                  <a:srgbClr val="FFFFFF"/>
                </a:solidFill>
              </a14:hiddenFill>
            </a:ext>
          </a:extLst>
        </p:spPr>
      </p:pic>
      <p:sp>
        <p:nvSpPr>
          <p:cNvPr id="22" name="Title 1">
            <a:extLst>
              <a:ext uri="{FF2B5EF4-FFF2-40B4-BE49-F238E27FC236}">
                <a16:creationId xmlns:a16="http://schemas.microsoft.com/office/drawing/2014/main" id="{2E36C675-C070-4AB2-9D43-5921C2C4CA90}"/>
              </a:ext>
            </a:extLst>
          </p:cNvPr>
          <p:cNvSpPr txBox="1">
            <a:spLocks/>
          </p:cNvSpPr>
          <p:nvPr/>
        </p:nvSpPr>
        <p:spPr>
          <a:xfrm>
            <a:off x="594647" y="5040542"/>
            <a:ext cx="2854822" cy="1323446"/>
          </a:xfrm>
          <a:prstGeom prst="rect">
            <a:avLst/>
          </a:prstGeom>
          <a:ln>
            <a:noFill/>
          </a:ln>
        </p:spPr>
        <p:txBody>
          <a:bodyPr vert="horz" lIns="91440" tIns="45720" rIns="91440" bIns="45720" rtlCol="0" anchor="t">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n-US" sz="1400" b="1" dirty="0">
                <a:latin typeface="Segoe UI" panose="020B0502040204020203" pitchFamily="34" charset="0"/>
                <a:cs typeface="Segoe UI" panose="020B0502040204020203" pitchFamily="34" charset="0"/>
              </a:rPr>
              <a:t>Solve for one, extend to many</a:t>
            </a:r>
          </a:p>
          <a:p>
            <a:pPr algn="r"/>
            <a:r>
              <a:rPr lang="en-US" sz="1400" dirty="0">
                <a:latin typeface="Segoe UI" panose="020B0502040204020203" pitchFamily="34" charset="0"/>
                <a:cs typeface="Segoe UI" panose="020B0502040204020203" pitchFamily="34" charset="0"/>
              </a:rPr>
              <a:t>Proper text contrast helps when someone without a vision impairment is using their phone in the sun.</a:t>
            </a:r>
          </a:p>
        </p:txBody>
      </p:sp>
      <p:cxnSp>
        <p:nvCxnSpPr>
          <p:cNvPr id="23" name="Straight Connector 22">
            <a:extLst>
              <a:ext uri="{FF2B5EF4-FFF2-40B4-BE49-F238E27FC236}">
                <a16:creationId xmlns:a16="http://schemas.microsoft.com/office/drawing/2014/main" id="{DFC96EF8-9566-4873-A286-416F59A35DC6}"/>
              </a:ext>
              <a:ext uri="{C183D7F6-B498-43B3-948B-1728B52AA6E4}">
                <adec:decorative xmlns:adec="http://schemas.microsoft.com/office/drawing/2017/decorative" val="1"/>
              </a:ext>
            </a:extLst>
          </p:cNvPr>
          <p:cNvCxnSpPr>
            <a:cxnSpLocks/>
          </p:cNvCxnSpPr>
          <p:nvPr/>
        </p:nvCxnSpPr>
        <p:spPr>
          <a:xfrm flipV="1">
            <a:off x="3664947" y="4885406"/>
            <a:ext cx="0" cy="1381164"/>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60235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B2A38-C713-44AD-A0BF-8CFFAB94DF76}"/>
              </a:ext>
            </a:extLst>
          </p:cNvPr>
          <p:cNvSpPr>
            <a:spLocks noGrp="1"/>
          </p:cNvSpPr>
          <p:nvPr>
            <p:ph type="title"/>
          </p:nvPr>
        </p:nvSpPr>
        <p:spPr/>
        <p:txBody>
          <a:bodyPr/>
          <a:lstStyle/>
          <a:p>
            <a:r>
              <a:rPr lang="en-US" dirty="0">
                <a:latin typeface="Segoe UI Semibold" panose="020B0702040204020203" pitchFamily="34" charset="0"/>
                <a:cs typeface="Segoe UI Semibold" panose="020B0702040204020203" pitchFamily="34" charset="0"/>
              </a:rPr>
              <a:t>Agenda</a:t>
            </a:r>
          </a:p>
        </p:txBody>
      </p:sp>
      <p:sp>
        <p:nvSpPr>
          <p:cNvPr id="3" name="Content Placeholder 2">
            <a:extLst>
              <a:ext uri="{FF2B5EF4-FFF2-40B4-BE49-F238E27FC236}">
                <a16:creationId xmlns:a16="http://schemas.microsoft.com/office/drawing/2014/main" id="{6F5DE858-0012-44F9-8383-0A3BCEB02EE0}"/>
              </a:ext>
            </a:extLst>
          </p:cNvPr>
          <p:cNvSpPr>
            <a:spLocks noGrp="1"/>
          </p:cNvSpPr>
          <p:nvPr>
            <p:ph idx="1"/>
          </p:nvPr>
        </p:nvSpPr>
        <p:spPr>
          <a:xfrm>
            <a:off x="1465726" y="1742405"/>
            <a:ext cx="10515600" cy="4351338"/>
          </a:xfrm>
        </p:spPr>
        <p:txBody>
          <a:bodyPr>
            <a:normAutofit/>
          </a:bodyPr>
          <a:lstStyle/>
          <a:p>
            <a:pPr marL="0" indent="0">
              <a:lnSpc>
                <a:spcPct val="150000"/>
              </a:lnSpc>
              <a:buNone/>
            </a:pPr>
            <a:r>
              <a:rPr lang="en-US" sz="2600" dirty="0">
                <a:latin typeface="Segoe UI" panose="020B0502040204020203" pitchFamily="34" charset="0"/>
                <a:ea typeface="Segoe UI Black" panose="020B0A02040204020203" pitchFamily="34" charset="0"/>
                <a:cs typeface="Segoe UI" panose="020B0502040204020203" pitchFamily="34" charset="0"/>
              </a:rPr>
              <a:t>Understand why: disability and accessibility</a:t>
            </a:r>
          </a:p>
          <a:p>
            <a:pPr marL="0" indent="0">
              <a:lnSpc>
                <a:spcPct val="150000"/>
              </a:lnSpc>
              <a:buNone/>
            </a:pPr>
            <a:r>
              <a:rPr lang="en-US" sz="2600" dirty="0">
                <a:latin typeface="Segoe UI" panose="020B0502040204020203" pitchFamily="34" charset="0"/>
                <a:ea typeface="Segoe UI Black" panose="020B0A02040204020203" pitchFamily="34" charset="0"/>
                <a:cs typeface="Segoe UI" panose="020B0502040204020203" pitchFamily="34" charset="0"/>
              </a:rPr>
              <a:t>Understand how: 3 principles of Inclusive Design</a:t>
            </a:r>
          </a:p>
          <a:p>
            <a:pPr marL="0" indent="0">
              <a:lnSpc>
                <a:spcPct val="150000"/>
              </a:lnSpc>
              <a:buNone/>
            </a:pPr>
            <a:r>
              <a:rPr lang="en-US" sz="2600" dirty="0">
                <a:latin typeface="Segoe UI" panose="020B0502040204020203" pitchFamily="34" charset="0"/>
                <a:ea typeface="Segoe UI Black" panose="020B0A02040204020203" pitchFamily="34" charset="0"/>
                <a:cs typeface="Segoe UI" panose="020B0502040204020203" pitchFamily="34" charset="0"/>
              </a:rPr>
              <a:t>Understand who: people who use assistive technology</a:t>
            </a:r>
          </a:p>
          <a:p>
            <a:pPr marL="0" indent="0">
              <a:lnSpc>
                <a:spcPct val="150000"/>
              </a:lnSpc>
              <a:buNone/>
            </a:pPr>
            <a:r>
              <a:rPr lang="en-US" sz="2600" dirty="0">
                <a:latin typeface="Segoe UI" panose="020B0502040204020203" pitchFamily="34" charset="0"/>
                <a:ea typeface="Segoe UI Black" panose="020B0A02040204020203" pitchFamily="34" charset="0"/>
                <a:cs typeface="Segoe UI" panose="020B0502040204020203" pitchFamily="34" charset="0"/>
              </a:rPr>
              <a:t>Apply it: designing accessible mobile interfaces</a:t>
            </a:r>
          </a:p>
        </p:txBody>
      </p:sp>
      <p:sp>
        <p:nvSpPr>
          <p:cNvPr id="5" name="Freeform 5">
            <a:extLst>
              <a:ext uri="{FF2B5EF4-FFF2-40B4-BE49-F238E27FC236}">
                <a16:creationId xmlns:a16="http://schemas.microsoft.com/office/drawing/2014/main" id="{C7A568F5-62F9-44AE-B606-248FFBC88EB0}"/>
              </a:ext>
              <a:ext uri="{C183D7F6-B498-43B3-948B-1728B52AA6E4}">
                <adec:decorative xmlns:adec="http://schemas.microsoft.com/office/drawing/2017/decorative" val="1"/>
              </a:ext>
            </a:extLst>
          </p:cNvPr>
          <p:cNvSpPr>
            <a:spLocks noChangeAspect="1" noEditPoints="1"/>
          </p:cNvSpPr>
          <p:nvPr/>
        </p:nvSpPr>
        <p:spPr bwMode="auto">
          <a:xfrm>
            <a:off x="896994" y="4292908"/>
            <a:ext cx="326828" cy="326101"/>
          </a:xfrm>
          <a:custGeom>
            <a:avLst/>
            <a:gdLst>
              <a:gd name="T0" fmla="*/ 648 w 1295"/>
              <a:gd name="T1" fmla="*/ 0 h 1295"/>
              <a:gd name="T2" fmla="*/ 820 w 1295"/>
              <a:gd name="T3" fmla="*/ 23 h 1295"/>
              <a:gd name="T4" fmla="*/ 975 w 1295"/>
              <a:gd name="T5" fmla="*/ 89 h 1295"/>
              <a:gd name="T6" fmla="*/ 1106 w 1295"/>
              <a:gd name="T7" fmla="*/ 190 h 1295"/>
              <a:gd name="T8" fmla="*/ 1207 w 1295"/>
              <a:gd name="T9" fmla="*/ 321 h 1295"/>
              <a:gd name="T10" fmla="*/ 1272 w 1295"/>
              <a:gd name="T11" fmla="*/ 476 h 1295"/>
              <a:gd name="T12" fmla="*/ 1295 w 1295"/>
              <a:gd name="T13" fmla="*/ 648 h 1295"/>
              <a:gd name="T14" fmla="*/ 1272 w 1295"/>
              <a:gd name="T15" fmla="*/ 820 h 1295"/>
              <a:gd name="T16" fmla="*/ 1207 w 1295"/>
              <a:gd name="T17" fmla="*/ 974 h 1295"/>
              <a:gd name="T18" fmla="*/ 1106 w 1295"/>
              <a:gd name="T19" fmla="*/ 1106 h 1295"/>
              <a:gd name="T20" fmla="*/ 975 w 1295"/>
              <a:gd name="T21" fmla="*/ 1207 h 1295"/>
              <a:gd name="T22" fmla="*/ 820 w 1295"/>
              <a:gd name="T23" fmla="*/ 1272 h 1295"/>
              <a:gd name="T24" fmla="*/ 648 w 1295"/>
              <a:gd name="T25" fmla="*/ 1295 h 1295"/>
              <a:gd name="T26" fmla="*/ 476 w 1295"/>
              <a:gd name="T27" fmla="*/ 1272 h 1295"/>
              <a:gd name="T28" fmla="*/ 321 w 1295"/>
              <a:gd name="T29" fmla="*/ 1207 h 1295"/>
              <a:gd name="T30" fmla="*/ 190 w 1295"/>
              <a:gd name="T31" fmla="*/ 1106 h 1295"/>
              <a:gd name="T32" fmla="*/ 89 w 1295"/>
              <a:gd name="T33" fmla="*/ 974 h 1295"/>
              <a:gd name="T34" fmla="*/ 24 w 1295"/>
              <a:gd name="T35" fmla="*/ 820 h 1295"/>
              <a:gd name="T36" fmla="*/ 0 w 1295"/>
              <a:gd name="T37" fmla="*/ 648 h 1295"/>
              <a:gd name="T38" fmla="*/ 24 w 1295"/>
              <a:gd name="T39" fmla="*/ 476 h 1295"/>
              <a:gd name="T40" fmla="*/ 89 w 1295"/>
              <a:gd name="T41" fmla="*/ 321 h 1295"/>
              <a:gd name="T42" fmla="*/ 190 w 1295"/>
              <a:gd name="T43" fmla="*/ 190 h 1295"/>
              <a:gd name="T44" fmla="*/ 321 w 1295"/>
              <a:gd name="T45" fmla="*/ 89 h 1295"/>
              <a:gd name="T46" fmla="*/ 476 w 1295"/>
              <a:gd name="T47" fmla="*/ 23 h 1295"/>
              <a:gd name="T48" fmla="*/ 648 w 1295"/>
              <a:gd name="T49" fmla="*/ 0 h 1295"/>
              <a:gd name="T50" fmla="*/ 648 w 1295"/>
              <a:gd name="T51" fmla="*/ 1214 h 1295"/>
              <a:gd name="T52" fmla="*/ 798 w 1295"/>
              <a:gd name="T53" fmla="*/ 1194 h 1295"/>
              <a:gd name="T54" fmla="*/ 933 w 1295"/>
              <a:gd name="T55" fmla="*/ 1137 h 1295"/>
              <a:gd name="T56" fmla="*/ 1048 w 1295"/>
              <a:gd name="T57" fmla="*/ 1048 h 1295"/>
              <a:gd name="T58" fmla="*/ 1137 w 1295"/>
              <a:gd name="T59" fmla="*/ 933 h 1295"/>
              <a:gd name="T60" fmla="*/ 1194 w 1295"/>
              <a:gd name="T61" fmla="*/ 798 h 1295"/>
              <a:gd name="T62" fmla="*/ 1214 w 1295"/>
              <a:gd name="T63" fmla="*/ 648 h 1295"/>
              <a:gd name="T64" fmla="*/ 1194 w 1295"/>
              <a:gd name="T65" fmla="*/ 498 h 1295"/>
              <a:gd name="T66" fmla="*/ 1137 w 1295"/>
              <a:gd name="T67" fmla="*/ 362 h 1295"/>
              <a:gd name="T68" fmla="*/ 1048 w 1295"/>
              <a:gd name="T69" fmla="*/ 248 h 1295"/>
              <a:gd name="T70" fmla="*/ 933 w 1295"/>
              <a:gd name="T71" fmla="*/ 159 h 1295"/>
              <a:gd name="T72" fmla="*/ 798 w 1295"/>
              <a:gd name="T73" fmla="*/ 102 h 1295"/>
              <a:gd name="T74" fmla="*/ 648 w 1295"/>
              <a:gd name="T75" fmla="*/ 81 h 1295"/>
              <a:gd name="T76" fmla="*/ 498 w 1295"/>
              <a:gd name="T77" fmla="*/ 102 h 1295"/>
              <a:gd name="T78" fmla="*/ 362 w 1295"/>
              <a:gd name="T79" fmla="*/ 159 h 1295"/>
              <a:gd name="T80" fmla="*/ 248 w 1295"/>
              <a:gd name="T81" fmla="*/ 248 h 1295"/>
              <a:gd name="T82" fmla="*/ 159 w 1295"/>
              <a:gd name="T83" fmla="*/ 362 h 1295"/>
              <a:gd name="T84" fmla="*/ 102 w 1295"/>
              <a:gd name="T85" fmla="*/ 498 h 1295"/>
              <a:gd name="T86" fmla="*/ 81 w 1295"/>
              <a:gd name="T87" fmla="*/ 648 h 1295"/>
              <a:gd name="T88" fmla="*/ 102 w 1295"/>
              <a:gd name="T89" fmla="*/ 798 h 1295"/>
              <a:gd name="T90" fmla="*/ 159 w 1295"/>
              <a:gd name="T91" fmla="*/ 933 h 1295"/>
              <a:gd name="T92" fmla="*/ 248 w 1295"/>
              <a:gd name="T93" fmla="*/ 1048 h 1295"/>
              <a:gd name="T94" fmla="*/ 362 w 1295"/>
              <a:gd name="T95" fmla="*/ 1137 h 1295"/>
              <a:gd name="T96" fmla="*/ 497 w 1295"/>
              <a:gd name="T97" fmla="*/ 1194 h 1295"/>
              <a:gd name="T98" fmla="*/ 648 w 1295"/>
              <a:gd name="T99" fmla="*/ 1214 h 1295"/>
              <a:gd name="T100" fmla="*/ 648 w 1295"/>
              <a:gd name="T101" fmla="*/ 648 h 1295"/>
              <a:gd name="T102" fmla="*/ 890 w 1295"/>
              <a:gd name="T103" fmla="*/ 648 h 1295"/>
              <a:gd name="T104" fmla="*/ 890 w 1295"/>
              <a:gd name="T105" fmla="*/ 729 h 1295"/>
              <a:gd name="T106" fmla="*/ 567 w 1295"/>
              <a:gd name="T107" fmla="*/ 729 h 1295"/>
              <a:gd name="T108" fmla="*/ 567 w 1295"/>
              <a:gd name="T109" fmla="*/ 243 h 1295"/>
              <a:gd name="T110" fmla="*/ 648 w 1295"/>
              <a:gd name="T111" fmla="*/ 243 h 1295"/>
              <a:gd name="T112" fmla="*/ 648 w 1295"/>
              <a:gd name="T113" fmla="*/ 648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5" h="1295">
                <a:moveTo>
                  <a:pt x="648" y="0"/>
                </a:moveTo>
                <a:cubicBezTo>
                  <a:pt x="707" y="0"/>
                  <a:pt x="764" y="8"/>
                  <a:pt x="820" y="23"/>
                </a:cubicBezTo>
                <a:cubicBezTo>
                  <a:pt x="875" y="39"/>
                  <a:pt x="926" y="61"/>
                  <a:pt x="975" y="89"/>
                </a:cubicBezTo>
                <a:cubicBezTo>
                  <a:pt x="1023" y="117"/>
                  <a:pt x="1066" y="150"/>
                  <a:pt x="1106" y="190"/>
                </a:cubicBezTo>
                <a:cubicBezTo>
                  <a:pt x="1145" y="229"/>
                  <a:pt x="1179" y="273"/>
                  <a:pt x="1207" y="321"/>
                </a:cubicBezTo>
                <a:cubicBezTo>
                  <a:pt x="1235" y="369"/>
                  <a:pt x="1257" y="420"/>
                  <a:pt x="1272" y="476"/>
                </a:cubicBezTo>
                <a:cubicBezTo>
                  <a:pt x="1287" y="531"/>
                  <a:pt x="1295" y="588"/>
                  <a:pt x="1295" y="648"/>
                </a:cubicBezTo>
                <a:cubicBezTo>
                  <a:pt x="1295" y="707"/>
                  <a:pt x="1287" y="764"/>
                  <a:pt x="1272" y="820"/>
                </a:cubicBezTo>
                <a:cubicBezTo>
                  <a:pt x="1257" y="875"/>
                  <a:pt x="1235" y="926"/>
                  <a:pt x="1207" y="974"/>
                </a:cubicBezTo>
                <a:cubicBezTo>
                  <a:pt x="1179" y="1022"/>
                  <a:pt x="1145" y="1066"/>
                  <a:pt x="1106" y="1106"/>
                </a:cubicBezTo>
                <a:cubicBezTo>
                  <a:pt x="1066" y="1145"/>
                  <a:pt x="1023" y="1179"/>
                  <a:pt x="975" y="1207"/>
                </a:cubicBezTo>
                <a:cubicBezTo>
                  <a:pt x="926" y="1235"/>
                  <a:pt x="875" y="1256"/>
                  <a:pt x="820" y="1272"/>
                </a:cubicBezTo>
                <a:cubicBezTo>
                  <a:pt x="764" y="1287"/>
                  <a:pt x="707" y="1295"/>
                  <a:pt x="648" y="1295"/>
                </a:cubicBezTo>
                <a:cubicBezTo>
                  <a:pt x="588" y="1295"/>
                  <a:pt x="531" y="1287"/>
                  <a:pt x="476" y="1272"/>
                </a:cubicBezTo>
                <a:cubicBezTo>
                  <a:pt x="421" y="1256"/>
                  <a:pt x="369" y="1235"/>
                  <a:pt x="321" y="1207"/>
                </a:cubicBezTo>
                <a:cubicBezTo>
                  <a:pt x="273" y="1179"/>
                  <a:pt x="229" y="1145"/>
                  <a:pt x="190" y="1106"/>
                </a:cubicBezTo>
                <a:cubicBezTo>
                  <a:pt x="150" y="1066"/>
                  <a:pt x="117" y="1022"/>
                  <a:pt x="89" y="974"/>
                </a:cubicBezTo>
                <a:cubicBezTo>
                  <a:pt x="61" y="926"/>
                  <a:pt x="39" y="875"/>
                  <a:pt x="24" y="820"/>
                </a:cubicBezTo>
                <a:cubicBezTo>
                  <a:pt x="8" y="765"/>
                  <a:pt x="0" y="707"/>
                  <a:pt x="0" y="648"/>
                </a:cubicBezTo>
                <a:cubicBezTo>
                  <a:pt x="0" y="588"/>
                  <a:pt x="8" y="531"/>
                  <a:pt x="24" y="476"/>
                </a:cubicBezTo>
                <a:cubicBezTo>
                  <a:pt x="39" y="420"/>
                  <a:pt x="61" y="369"/>
                  <a:pt x="89" y="321"/>
                </a:cubicBezTo>
                <a:cubicBezTo>
                  <a:pt x="117" y="273"/>
                  <a:pt x="150" y="229"/>
                  <a:pt x="190" y="190"/>
                </a:cubicBezTo>
                <a:cubicBezTo>
                  <a:pt x="229" y="150"/>
                  <a:pt x="273" y="117"/>
                  <a:pt x="321" y="89"/>
                </a:cubicBezTo>
                <a:cubicBezTo>
                  <a:pt x="369" y="61"/>
                  <a:pt x="421" y="39"/>
                  <a:pt x="476" y="23"/>
                </a:cubicBezTo>
                <a:cubicBezTo>
                  <a:pt x="530" y="8"/>
                  <a:pt x="588" y="0"/>
                  <a:pt x="648" y="0"/>
                </a:cubicBezTo>
                <a:close/>
                <a:moveTo>
                  <a:pt x="648" y="1214"/>
                </a:moveTo>
                <a:cubicBezTo>
                  <a:pt x="700" y="1214"/>
                  <a:pt x="750" y="1207"/>
                  <a:pt x="798" y="1194"/>
                </a:cubicBezTo>
                <a:cubicBezTo>
                  <a:pt x="846" y="1180"/>
                  <a:pt x="891" y="1161"/>
                  <a:pt x="933" y="1137"/>
                </a:cubicBezTo>
                <a:cubicBezTo>
                  <a:pt x="975" y="1112"/>
                  <a:pt x="1013" y="1082"/>
                  <a:pt x="1048" y="1048"/>
                </a:cubicBezTo>
                <a:cubicBezTo>
                  <a:pt x="1082" y="1013"/>
                  <a:pt x="1112" y="975"/>
                  <a:pt x="1137" y="933"/>
                </a:cubicBezTo>
                <a:cubicBezTo>
                  <a:pt x="1161" y="891"/>
                  <a:pt x="1180" y="846"/>
                  <a:pt x="1194" y="798"/>
                </a:cubicBezTo>
                <a:cubicBezTo>
                  <a:pt x="1207" y="750"/>
                  <a:pt x="1214" y="700"/>
                  <a:pt x="1214" y="648"/>
                </a:cubicBezTo>
                <a:cubicBezTo>
                  <a:pt x="1214" y="596"/>
                  <a:pt x="1207" y="546"/>
                  <a:pt x="1194" y="498"/>
                </a:cubicBezTo>
                <a:cubicBezTo>
                  <a:pt x="1180" y="449"/>
                  <a:pt x="1161" y="404"/>
                  <a:pt x="1137" y="362"/>
                </a:cubicBezTo>
                <a:cubicBezTo>
                  <a:pt x="1112" y="320"/>
                  <a:pt x="1082" y="282"/>
                  <a:pt x="1048" y="248"/>
                </a:cubicBezTo>
                <a:cubicBezTo>
                  <a:pt x="1013" y="213"/>
                  <a:pt x="975" y="183"/>
                  <a:pt x="933" y="159"/>
                </a:cubicBezTo>
                <a:cubicBezTo>
                  <a:pt x="891" y="134"/>
                  <a:pt x="846" y="115"/>
                  <a:pt x="798" y="102"/>
                </a:cubicBezTo>
                <a:cubicBezTo>
                  <a:pt x="750" y="88"/>
                  <a:pt x="700" y="81"/>
                  <a:pt x="648" y="81"/>
                </a:cubicBezTo>
                <a:cubicBezTo>
                  <a:pt x="596" y="81"/>
                  <a:pt x="546" y="88"/>
                  <a:pt x="498" y="102"/>
                </a:cubicBezTo>
                <a:cubicBezTo>
                  <a:pt x="449" y="115"/>
                  <a:pt x="404" y="134"/>
                  <a:pt x="362" y="159"/>
                </a:cubicBezTo>
                <a:cubicBezTo>
                  <a:pt x="320" y="183"/>
                  <a:pt x="282" y="213"/>
                  <a:pt x="248" y="248"/>
                </a:cubicBezTo>
                <a:cubicBezTo>
                  <a:pt x="213" y="282"/>
                  <a:pt x="183" y="320"/>
                  <a:pt x="159" y="362"/>
                </a:cubicBezTo>
                <a:cubicBezTo>
                  <a:pt x="134" y="404"/>
                  <a:pt x="115" y="449"/>
                  <a:pt x="102" y="498"/>
                </a:cubicBezTo>
                <a:cubicBezTo>
                  <a:pt x="88" y="546"/>
                  <a:pt x="81" y="596"/>
                  <a:pt x="81" y="648"/>
                </a:cubicBezTo>
                <a:cubicBezTo>
                  <a:pt x="81" y="699"/>
                  <a:pt x="88" y="749"/>
                  <a:pt x="102" y="798"/>
                </a:cubicBezTo>
                <a:cubicBezTo>
                  <a:pt x="115" y="846"/>
                  <a:pt x="134" y="891"/>
                  <a:pt x="159" y="933"/>
                </a:cubicBezTo>
                <a:cubicBezTo>
                  <a:pt x="183" y="975"/>
                  <a:pt x="213" y="1013"/>
                  <a:pt x="248" y="1048"/>
                </a:cubicBezTo>
                <a:cubicBezTo>
                  <a:pt x="282" y="1082"/>
                  <a:pt x="320" y="1112"/>
                  <a:pt x="362" y="1137"/>
                </a:cubicBezTo>
                <a:cubicBezTo>
                  <a:pt x="404" y="1161"/>
                  <a:pt x="449" y="1180"/>
                  <a:pt x="497" y="1194"/>
                </a:cubicBezTo>
                <a:cubicBezTo>
                  <a:pt x="545" y="1207"/>
                  <a:pt x="595" y="1214"/>
                  <a:pt x="648" y="1214"/>
                </a:cubicBezTo>
                <a:close/>
                <a:moveTo>
                  <a:pt x="648" y="648"/>
                </a:moveTo>
                <a:cubicBezTo>
                  <a:pt x="890" y="648"/>
                  <a:pt x="890" y="648"/>
                  <a:pt x="890" y="648"/>
                </a:cubicBezTo>
                <a:cubicBezTo>
                  <a:pt x="890" y="729"/>
                  <a:pt x="890" y="729"/>
                  <a:pt x="890" y="729"/>
                </a:cubicBezTo>
                <a:cubicBezTo>
                  <a:pt x="567" y="729"/>
                  <a:pt x="567" y="729"/>
                  <a:pt x="567" y="729"/>
                </a:cubicBezTo>
                <a:cubicBezTo>
                  <a:pt x="567" y="243"/>
                  <a:pt x="567" y="243"/>
                  <a:pt x="567" y="243"/>
                </a:cubicBezTo>
                <a:cubicBezTo>
                  <a:pt x="648" y="243"/>
                  <a:pt x="648" y="243"/>
                  <a:pt x="648" y="243"/>
                </a:cubicBezTo>
                <a:lnTo>
                  <a:pt x="648" y="64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10">
            <a:extLst>
              <a:ext uri="{FF2B5EF4-FFF2-40B4-BE49-F238E27FC236}">
                <a16:creationId xmlns:a16="http://schemas.microsoft.com/office/drawing/2014/main" id="{908368DE-957E-487D-AAF3-C103C47ED0DF}"/>
              </a:ext>
              <a:ext uri="{C183D7F6-B498-43B3-948B-1728B52AA6E4}">
                <adec:decorative xmlns:adec="http://schemas.microsoft.com/office/drawing/2017/decorative" val="1"/>
              </a:ext>
            </a:extLst>
          </p:cNvPr>
          <p:cNvSpPr>
            <a:spLocks noChangeAspect="1" noEditPoints="1"/>
          </p:cNvSpPr>
          <p:nvPr/>
        </p:nvSpPr>
        <p:spPr bwMode="auto">
          <a:xfrm>
            <a:off x="890402" y="2012628"/>
            <a:ext cx="327070" cy="326344"/>
          </a:xfrm>
          <a:custGeom>
            <a:avLst/>
            <a:gdLst>
              <a:gd name="T0" fmla="*/ 1272 w 1295"/>
              <a:gd name="T1" fmla="*/ 476 h 1295"/>
              <a:gd name="T2" fmla="*/ 1207 w 1295"/>
              <a:gd name="T3" fmla="*/ 321 h 1295"/>
              <a:gd name="T4" fmla="*/ 1106 w 1295"/>
              <a:gd name="T5" fmla="*/ 190 h 1295"/>
              <a:gd name="T6" fmla="*/ 975 w 1295"/>
              <a:gd name="T7" fmla="*/ 89 h 1295"/>
              <a:gd name="T8" fmla="*/ 820 w 1295"/>
              <a:gd name="T9" fmla="*/ 23 h 1295"/>
              <a:gd name="T10" fmla="*/ 648 w 1295"/>
              <a:gd name="T11" fmla="*/ 0 h 1295"/>
              <a:gd name="T12" fmla="*/ 476 w 1295"/>
              <a:gd name="T13" fmla="*/ 23 h 1295"/>
              <a:gd name="T14" fmla="*/ 321 w 1295"/>
              <a:gd name="T15" fmla="*/ 89 h 1295"/>
              <a:gd name="T16" fmla="*/ 190 w 1295"/>
              <a:gd name="T17" fmla="*/ 190 h 1295"/>
              <a:gd name="T18" fmla="*/ 89 w 1295"/>
              <a:gd name="T19" fmla="*/ 321 h 1295"/>
              <a:gd name="T20" fmla="*/ 24 w 1295"/>
              <a:gd name="T21" fmla="*/ 475 h 1295"/>
              <a:gd name="T22" fmla="*/ 0 w 1295"/>
              <a:gd name="T23" fmla="*/ 648 h 1295"/>
              <a:gd name="T24" fmla="*/ 24 w 1295"/>
              <a:gd name="T25" fmla="*/ 820 h 1295"/>
              <a:gd name="T26" fmla="*/ 89 w 1295"/>
              <a:gd name="T27" fmla="*/ 974 h 1295"/>
              <a:gd name="T28" fmla="*/ 190 w 1295"/>
              <a:gd name="T29" fmla="*/ 1106 h 1295"/>
              <a:gd name="T30" fmla="*/ 321 w 1295"/>
              <a:gd name="T31" fmla="*/ 1207 h 1295"/>
              <a:gd name="T32" fmla="*/ 476 w 1295"/>
              <a:gd name="T33" fmla="*/ 1272 h 1295"/>
              <a:gd name="T34" fmla="*/ 648 w 1295"/>
              <a:gd name="T35" fmla="*/ 1295 h 1295"/>
              <a:gd name="T36" fmla="*/ 820 w 1295"/>
              <a:gd name="T37" fmla="*/ 1272 h 1295"/>
              <a:gd name="T38" fmla="*/ 975 w 1295"/>
              <a:gd name="T39" fmla="*/ 1207 h 1295"/>
              <a:gd name="T40" fmla="*/ 1106 w 1295"/>
              <a:gd name="T41" fmla="*/ 1106 h 1295"/>
              <a:gd name="T42" fmla="*/ 1207 w 1295"/>
              <a:gd name="T43" fmla="*/ 974 h 1295"/>
              <a:gd name="T44" fmla="*/ 1272 w 1295"/>
              <a:gd name="T45" fmla="*/ 820 h 1295"/>
              <a:gd name="T46" fmla="*/ 1295 w 1295"/>
              <a:gd name="T47" fmla="*/ 648 h 1295"/>
              <a:gd name="T48" fmla="*/ 1272 w 1295"/>
              <a:gd name="T49" fmla="*/ 476 h 1295"/>
              <a:gd name="T50" fmla="*/ 1194 w 1295"/>
              <a:gd name="T51" fmla="*/ 798 h 1295"/>
              <a:gd name="T52" fmla="*/ 1137 w 1295"/>
              <a:gd name="T53" fmla="*/ 933 h 1295"/>
              <a:gd name="T54" fmla="*/ 1048 w 1295"/>
              <a:gd name="T55" fmla="*/ 1048 h 1295"/>
              <a:gd name="T56" fmla="*/ 933 w 1295"/>
              <a:gd name="T57" fmla="*/ 1137 h 1295"/>
              <a:gd name="T58" fmla="*/ 798 w 1295"/>
              <a:gd name="T59" fmla="*/ 1194 h 1295"/>
              <a:gd name="T60" fmla="*/ 648 w 1295"/>
              <a:gd name="T61" fmla="*/ 1214 h 1295"/>
              <a:gd name="T62" fmla="*/ 498 w 1295"/>
              <a:gd name="T63" fmla="*/ 1194 h 1295"/>
              <a:gd name="T64" fmla="*/ 362 w 1295"/>
              <a:gd name="T65" fmla="*/ 1137 h 1295"/>
              <a:gd name="T66" fmla="*/ 248 w 1295"/>
              <a:gd name="T67" fmla="*/ 1048 h 1295"/>
              <a:gd name="T68" fmla="*/ 159 w 1295"/>
              <a:gd name="T69" fmla="*/ 933 h 1295"/>
              <a:gd name="T70" fmla="*/ 102 w 1295"/>
              <a:gd name="T71" fmla="*/ 798 h 1295"/>
              <a:gd name="T72" fmla="*/ 81 w 1295"/>
              <a:gd name="T73" fmla="*/ 648 h 1295"/>
              <a:gd name="T74" fmla="*/ 102 w 1295"/>
              <a:gd name="T75" fmla="*/ 498 h 1295"/>
              <a:gd name="T76" fmla="*/ 159 w 1295"/>
              <a:gd name="T77" fmla="*/ 362 h 1295"/>
              <a:gd name="T78" fmla="*/ 248 w 1295"/>
              <a:gd name="T79" fmla="*/ 248 h 1295"/>
              <a:gd name="T80" fmla="*/ 362 w 1295"/>
              <a:gd name="T81" fmla="*/ 159 h 1295"/>
              <a:gd name="T82" fmla="*/ 497 w 1295"/>
              <a:gd name="T83" fmla="*/ 102 h 1295"/>
              <a:gd name="T84" fmla="*/ 648 w 1295"/>
              <a:gd name="T85" fmla="*/ 81 h 1295"/>
              <a:gd name="T86" fmla="*/ 798 w 1295"/>
              <a:gd name="T87" fmla="*/ 102 h 1295"/>
              <a:gd name="T88" fmla="*/ 933 w 1295"/>
              <a:gd name="T89" fmla="*/ 159 h 1295"/>
              <a:gd name="T90" fmla="*/ 1048 w 1295"/>
              <a:gd name="T91" fmla="*/ 248 h 1295"/>
              <a:gd name="T92" fmla="*/ 1137 w 1295"/>
              <a:gd name="T93" fmla="*/ 362 h 1295"/>
              <a:gd name="T94" fmla="*/ 1194 w 1295"/>
              <a:gd name="T95" fmla="*/ 497 h 1295"/>
              <a:gd name="T96" fmla="*/ 1214 w 1295"/>
              <a:gd name="T97" fmla="*/ 648 h 1295"/>
              <a:gd name="T98" fmla="*/ 1194 w 1295"/>
              <a:gd name="T99" fmla="*/ 798 h 1295"/>
              <a:gd name="T100" fmla="*/ 731 w 1295"/>
              <a:gd name="T101" fmla="*/ 245 h 1295"/>
              <a:gd name="T102" fmla="*/ 731 w 1295"/>
              <a:gd name="T103" fmla="*/ 590 h 1295"/>
              <a:gd name="T104" fmla="*/ 731 w 1295"/>
              <a:gd name="T105" fmla="*/ 682 h 1295"/>
              <a:gd name="T106" fmla="*/ 731 w 1295"/>
              <a:gd name="T107" fmla="*/ 729 h 1295"/>
              <a:gd name="T108" fmla="*/ 651 w 1295"/>
              <a:gd name="T109" fmla="*/ 729 h 1295"/>
              <a:gd name="T110" fmla="*/ 404 w 1295"/>
              <a:gd name="T111" fmla="*/ 586 h 1295"/>
              <a:gd name="T112" fmla="*/ 444 w 1295"/>
              <a:gd name="T113" fmla="*/ 517 h 1295"/>
              <a:gd name="T114" fmla="*/ 651 w 1295"/>
              <a:gd name="T115" fmla="*/ 637 h 1295"/>
              <a:gd name="T116" fmla="*/ 651 w 1295"/>
              <a:gd name="T117" fmla="*/ 636 h 1295"/>
              <a:gd name="T118" fmla="*/ 651 w 1295"/>
              <a:gd name="T119" fmla="*/ 544 h 1295"/>
              <a:gd name="T120" fmla="*/ 651 w 1295"/>
              <a:gd name="T121" fmla="*/ 245 h 1295"/>
              <a:gd name="T122" fmla="*/ 731 w 1295"/>
              <a:gd name="T123" fmla="*/ 245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95" h="1295">
                <a:moveTo>
                  <a:pt x="1272" y="476"/>
                </a:moveTo>
                <a:cubicBezTo>
                  <a:pt x="1257" y="420"/>
                  <a:pt x="1235" y="369"/>
                  <a:pt x="1207" y="321"/>
                </a:cubicBezTo>
                <a:cubicBezTo>
                  <a:pt x="1179" y="273"/>
                  <a:pt x="1145" y="229"/>
                  <a:pt x="1106" y="190"/>
                </a:cubicBezTo>
                <a:cubicBezTo>
                  <a:pt x="1066" y="150"/>
                  <a:pt x="1023" y="117"/>
                  <a:pt x="975" y="89"/>
                </a:cubicBezTo>
                <a:cubicBezTo>
                  <a:pt x="926" y="61"/>
                  <a:pt x="875" y="39"/>
                  <a:pt x="820" y="23"/>
                </a:cubicBezTo>
                <a:cubicBezTo>
                  <a:pt x="764" y="8"/>
                  <a:pt x="707" y="0"/>
                  <a:pt x="648" y="0"/>
                </a:cubicBezTo>
                <a:cubicBezTo>
                  <a:pt x="588" y="0"/>
                  <a:pt x="531" y="8"/>
                  <a:pt x="476" y="23"/>
                </a:cubicBezTo>
                <a:cubicBezTo>
                  <a:pt x="421" y="39"/>
                  <a:pt x="369" y="61"/>
                  <a:pt x="321" y="89"/>
                </a:cubicBezTo>
                <a:cubicBezTo>
                  <a:pt x="273" y="117"/>
                  <a:pt x="229" y="150"/>
                  <a:pt x="190" y="190"/>
                </a:cubicBezTo>
                <a:cubicBezTo>
                  <a:pt x="150" y="229"/>
                  <a:pt x="117" y="273"/>
                  <a:pt x="89" y="321"/>
                </a:cubicBezTo>
                <a:cubicBezTo>
                  <a:pt x="61" y="369"/>
                  <a:pt x="39" y="420"/>
                  <a:pt x="24" y="475"/>
                </a:cubicBezTo>
                <a:cubicBezTo>
                  <a:pt x="8" y="530"/>
                  <a:pt x="0" y="588"/>
                  <a:pt x="0" y="648"/>
                </a:cubicBezTo>
                <a:cubicBezTo>
                  <a:pt x="0" y="707"/>
                  <a:pt x="8" y="764"/>
                  <a:pt x="24" y="820"/>
                </a:cubicBezTo>
                <a:cubicBezTo>
                  <a:pt x="39" y="875"/>
                  <a:pt x="61" y="926"/>
                  <a:pt x="89" y="974"/>
                </a:cubicBezTo>
                <a:cubicBezTo>
                  <a:pt x="117" y="1022"/>
                  <a:pt x="150" y="1066"/>
                  <a:pt x="190" y="1106"/>
                </a:cubicBezTo>
                <a:cubicBezTo>
                  <a:pt x="229" y="1145"/>
                  <a:pt x="273" y="1179"/>
                  <a:pt x="321" y="1207"/>
                </a:cubicBezTo>
                <a:cubicBezTo>
                  <a:pt x="369" y="1235"/>
                  <a:pt x="421" y="1256"/>
                  <a:pt x="476" y="1272"/>
                </a:cubicBezTo>
                <a:cubicBezTo>
                  <a:pt x="530" y="1287"/>
                  <a:pt x="588" y="1295"/>
                  <a:pt x="648" y="1295"/>
                </a:cubicBezTo>
                <a:cubicBezTo>
                  <a:pt x="707" y="1295"/>
                  <a:pt x="764" y="1287"/>
                  <a:pt x="820" y="1272"/>
                </a:cubicBezTo>
                <a:cubicBezTo>
                  <a:pt x="875" y="1256"/>
                  <a:pt x="926" y="1235"/>
                  <a:pt x="975" y="1207"/>
                </a:cubicBezTo>
                <a:cubicBezTo>
                  <a:pt x="1023" y="1179"/>
                  <a:pt x="1066" y="1145"/>
                  <a:pt x="1106" y="1106"/>
                </a:cubicBezTo>
                <a:cubicBezTo>
                  <a:pt x="1145" y="1066"/>
                  <a:pt x="1179" y="1022"/>
                  <a:pt x="1207" y="974"/>
                </a:cubicBezTo>
                <a:cubicBezTo>
                  <a:pt x="1235" y="926"/>
                  <a:pt x="1257" y="875"/>
                  <a:pt x="1272" y="820"/>
                </a:cubicBezTo>
                <a:cubicBezTo>
                  <a:pt x="1287" y="764"/>
                  <a:pt x="1295" y="707"/>
                  <a:pt x="1295" y="648"/>
                </a:cubicBezTo>
                <a:cubicBezTo>
                  <a:pt x="1295" y="588"/>
                  <a:pt x="1287" y="531"/>
                  <a:pt x="1272" y="476"/>
                </a:cubicBezTo>
                <a:close/>
                <a:moveTo>
                  <a:pt x="1194" y="798"/>
                </a:moveTo>
                <a:cubicBezTo>
                  <a:pt x="1180" y="846"/>
                  <a:pt x="1161" y="891"/>
                  <a:pt x="1137" y="933"/>
                </a:cubicBezTo>
                <a:cubicBezTo>
                  <a:pt x="1112" y="975"/>
                  <a:pt x="1082" y="1013"/>
                  <a:pt x="1048" y="1048"/>
                </a:cubicBezTo>
                <a:cubicBezTo>
                  <a:pt x="1013" y="1082"/>
                  <a:pt x="975" y="1112"/>
                  <a:pt x="933" y="1137"/>
                </a:cubicBezTo>
                <a:cubicBezTo>
                  <a:pt x="891" y="1161"/>
                  <a:pt x="846" y="1180"/>
                  <a:pt x="798" y="1194"/>
                </a:cubicBezTo>
                <a:cubicBezTo>
                  <a:pt x="750" y="1207"/>
                  <a:pt x="700" y="1214"/>
                  <a:pt x="648" y="1214"/>
                </a:cubicBezTo>
                <a:cubicBezTo>
                  <a:pt x="596" y="1214"/>
                  <a:pt x="546" y="1207"/>
                  <a:pt x="498" y="1194"/>
                </a:cubicBezTo>
                <a:cubicBezTo>
                  <a:pt x="449" y="1180"/>
                  <a:pt x="404" y="1161"/>
                  <a:pt x="362" y="1137"/>
                </a:cubicBezTo>
                <a:cubicBezTo>
                  <a:pt x="320" y="1112"/>
                  <a:pt x="282" y="1082"/>
                  <a:pt x="248" y="1048"/>
                </a:cubicBezTo>
                <a:cubicBezTo>
                  <a:pt x="213" y="1013"/>
                  <a:pt x="183" y="975"/>
                  <a:pt x="159" y="933"/>
                </a:cubicBezTo>
                <a:cubicBezTo>
                  <a:pt x="134" y="891"/>
                  <a:pt x="115" y="846"/>
                  <a:pt x="102" y="798"/>
                </a:cubicBezTo>
                <a:cubicBezTo>
                  <a:pt x="88" y="749"/>
                  <a:pt x="81" y="699"/>
                  <a:pt x="81" y="648"/>
                </a:cubicBezTo>
                <a:cubicBezTo>
                  <a:pt x="81" y="596"/>
                  <a:pt x="88" y="546"/>
                  <a:pt x="102" y="498"/>
                </a:cubicBezTo>
                <a:cubicBezTo>
                  <a:pt x="115" y="449"/>
                  <a:pt x="134" y="404"/>
                  <a:pt x="159" y="362"/>
                </a:cubicBezTo>
                <a:cubicBezTo>
                  <a:pt x="183" y="320"/>
                  <a:pt x="213" y="282"/>
                  <a:pt x="248" y="248"/>
                </a:cubicBezTo>
                <a:cubicBezTo>
                  <a:pt x="282" y="213"/>
                  <a:pt x="320" y="183"/>
                  <a:pt x="362" y="159"/>
                </a:cubicBezTo>
                <a:cubicBezTo>
                  <a:pt x="404" y="134"/>
                  <a:pt x="449" y="115"/>
                  <a:pt x="497" y="102"/>
                </a:cubicBezTo>
                <a:cubicBezTo>
                  <a:pt x="545" y="88"/>
                  <a:pt x="595" y="81"/>
                  <a:pt x="648" y="81"/>
                </a:cubicBezTo>
                <a:cubicBezTo>
                  <a:pt x="700" y="81"/>
                  <a:pt x="750" y="88"/>
                  <a:pt x="798" y="102"/>
                </a:cubicBezTo>
                <a:cubicBezTo>
                  <a:pt x="846" y="115"/>
                  <a:pt x="891" y="134"/>
                  <a:pt x="933" y="159"/>
                </a:cubicBezTo>
                <a:cubicBezTo>
                  <a:pt x="975" y="183"/>
                  <a:pt x="1013" y="213"/>
                  <a:pt x="1048" y="248"/>
                </a:cubicBezTo>
                <a:cubicBezTo>
                  <a:pt x="1082" y="282"/>
                  <a:pt x="1112" y="320"/>
                  <a:pt x="1137" y="362"/>
                </a:cubicBezTo>
                <a:cubicBezTo>
                  <a:pt x="1161" y="404"/>
                  <a:pt x="1180" y="449"/>
                  <a:pt x="1194" y="497"/>
                </a:cubicBezTo>
                <a:cubicBezTo>
                  <a:pt x="1207" y="545"/>
                  <a:pt x="1214" y="595"/>
                  <a:pt x="1214" y="648"/>
                </a:cubicBezTo>
                <a:cubicBezTo>
                  <a:pt x="1214" y="699"/>
                  <a:pt x="1207" y="749"/>
                  <a:pt x="1194" y="798"/>
                </a:cubicBezTo>
                <a:close/>
                <a:moveTo>
                  <a:pt x="731" y="245"/>
                </a:moveTo>
                <a:cubicBezTo>
                  <a:pt x="731" y="590"/>
                  <a:pt x="731" y="590"/>
                  <a:pt x="731" y="590"/>
                </a:cubicBezTo>
                <a:cubicBezTo>
                  <a:pt x="731" y="682"/>
                  <a:pt x="731" y="682"/>
                  <a:pt x="731" y="682"/>
                </a:cubicBezTo>
                <a:cubicBezTo>
                  <a:pt x="731" y="729"/>
                  <a:pt x="731" y="729"/>
                  <a:pt x="731" y="729"/>
                </a:cubicBezTo>
                <a:cubicBezTo>
                  <a:pt x="651" y="729"/>
                  <a:pt x="651" y="729"/>
                  <a:pt x="651" y="729"/>
                </a:cubicBezTo>
                <a:cubicBezTo>
                  <a:pt x="404" y="586"/>
                  <a:pt x="404" y="586"/>
                  <a:pt x="404" y="586"/>
                </a:cubicBezTo>
                <a:cubicBezTo>
                  <a:pt x="444" y="517"/>
                  <a:pt x="444" y="517"/>
                  <a:pt x="444" y="517"/>
                </a:cubicBezTo>
                <a:cubicBezTo>
                  <a:pt x="651" y="637"/>
                  <a:pt x="651" y="637"/>
                  <a:pt x="651" y="637"/>
                </a:cubicBezTo>
                <a:cubicBezTo>
                  <a:pt x="651" y="636"/>
                  <a:pt x="651" y="636"/>
                  <a:pt x="651" y="636"/>
                </a:cubicBezTo>
                <a:cubicBezTo>
                  <a:pt x="651" y="544"/>
                  <a:pt x="651" y="544"/>
                  <a:pt x="651" y="544"/>
                </a:cubicBezTo>
                <a:cubicBezTo>
                  <a:pt x="651" y="245"/>
                  <a:pt x="651" y="245"/>
                  <a:pt x="651" y="245"/>
                </a:cubicBezTo>
                <a:lnTo>
                  <a:pt x="731" y="24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11">
            <a:extLst>
              <a:ext uri="{FF2B5EF4-FFF2-40B4-BE49-F238E27FC236}">
                <a16:creationId xmlns:a16="http://schemas.microsoft.com/office/drawing/2014/main" id="{F6743D21-26AB-4DFB-B155-FBCAA9082C86}"/>
              </a:ext>
              <a:ext uri="{C183D7F6-B498-43B3-948B-1728B52AA6E4}">
                <adec:decorative xmlns:adec="http://schemas.microsoft.com/office/drawing/2017/decorative" val="1"/>
              </a:ext>
            </a:extLst>
          </p:cNvPr>
          <p:cNvSpPr>
            <a:spLocks noChangeAspect="1" noEditPoints="1"/>
          </p:cNvSpPr>
          <p:nvPr/>
        </p:nvSpPr>
        <p:spPr bwMode="auto">
          <a:xfrm>
            <a:off x="896994" y="2765877"/>
            <a:ext cx="326828" cy="326101"/>
          </a:xfrm>
          <a:custGeom>
            <a:avLst/>
            <a:gdLst>
              <a:gd name="T0" fmla="*/ 1272 w 1295"/>
              <a:gd name="T1" fmla="*/ 476 h 1295"/>
              <a:gd name="T2" fmla="*/ 1207 w 1295"/>
              <a:gd name="T3" fmla="*/ 321 h 1295"/>
              <a:gd name="T4" fmla="*/ 1106 w 1295"/>
              <a:gd name="T5" fmla="*/ 190 h 1295"/>
              <a:gd name="T6" fmla="*/ 975 w 1295"/>
              <a:gd name="T7" fmla="*/ 89 h 1295"/>
              <a:gd name="T8" fmla="*/ 820 w 1295"/>
              <a:gd name="T9" fmla="*/ 23 h 1295"/>
              <a:gd name="T10" fmla="*/ 648 w 1295"/>
              <a:gd name="T11" fmla="*/ 0 h 1295"/>
              <a:gd name="T12" fmla="*/ 476 w 1295"/>
              <a:gd name="T13" fmla="*/ 23 h 1295"/>
              <a:gd name="T14" fmla="*/ 321 w 1295"/>
              <a:gd name="T15" fmla="*/ 89 h 1295"/>
              <a:gd name="T16" fmla="*/ 190 w 1295"/>
              <a:gd name="T17" fmla="*/ 190 h 1295"/>
              <a:gd name="T18" fmla="*/ 89 w 1295"/>
              <a:gd name="T19" fmla="*/ 321 h 1295"/>
              <a:gd name="T20" fmla="*/ 24 w 1295"/>
              <a:gd name="T21" fmla="*/ 475 h 1295"/>
              <a:gd name="T22" fmla="*/ 0 w 1295"/>
              <a:gd name="T23" fmla="*/ 648 h 1295"/>
              <a:gd name="T24" fmla="*/ 24 w 1295"/>
              <a:gd name="T25" fmla="*/ 820 h 1295"/>
              <a:gd name="T26" fmla="*/ 89 w 1295"/>
              <a:gd name="T27" fmla="*/ 974 h 1295"/>
              <a:gd name="T28" fmla="*/ 190 w 1295"/>
              <a:gd name="T29" fmla="*/ 1106 h 1295"/>
              <a:gd name="T30" fmla="*/ 321 w 1295"/>
              <a:gd name="T31" fmla="*/ 1207 h 1295"/>
              <a:gd name="T32" fmla="*/ 476 w 1295"/>
              <a:gd name="T33" fmla="*/ 1272 h 1295"/>
              <a:gd name="T34" fmla="*/ 648 w 1295"/>
              <a:gd name="T35" fmla="*/ 1295 h 1295"/>
              <a:gd name="T36" fmla="*/ 820 w 1295"/>
              <a:gd name="T37" fmla="*/ 1272 h 1295"/>
              <a:gd name="T38" fmla="*/ 975 w 1295"/>
              <a:gd name="T39" fmla="*/ 1207 h 1295"/>
              <a:gd name="T40" fmla="*/ 1106 w 1295"/>
              <a:gd name="T41" fmla="*/ 1106 h 1295"/>
              <a:gd name="T42" fmla="*/ 1207 w 1295"/>
              <a:gd name="T43" fmla="*/ 974 h 1295"/>
              <a:gd name="T44" fmla="*/ 1272 w 1295"/>
              <a:gd name="T45" fmla="*/ 820 h 1295"/>
              <a:gd name="T46" fmla="*/ 1295 w 1295"/>
              <a:gd name="T47" fmla="*/ 648 h 1295"/>
              <a:gd name="T48" fmla="*/ 1272 w 1295"/>
              <a:gd name="T49" fmla="*/ 476 h 1295"/>
              <a:gd name="T50" fmla="*/ 1194 w 1295"/>
              <a:gd name="T51" fmla="*/ 798 h 1295"/>
              <a:gd name="T52" fmla="*/ 1137 w 1295"/>
              <a:gd name="T53" fmla="*/ 933 h 1295"/>
              <a:gd name="T54" fmla="*/ 1048 w 1295"/>
              <a:gd name="T55" fmla="*/ 1048 h 1295"/>
              <a:gd name="T56" fmla="*/ 933 w 1295"/>
              <a:gd name="T57" fmla="*/ 1137 h 1295"/>
              <a:gd name="T58" fmla="*/ 798 w 1295"/>
              <a:gd name="T59" fmla="*/ 1194 h 1295"/>
              <a:gd name="T60" fmla="*/ 648 w 1295"/>
              <a:gd name="T61" fmla="*/ 1214 h 1295"/>
              <a:gd name="T62" fmla="*/ 498 w 1295"/>
              <a:gd name="T63" fmla="*/ 1194 h 1295"/>
              <a:gd name="T64" fmla="*/ 362 w 1295"/>
              <a:gd name="T65" fmla="*/ 1137 h 1295"/>
              <a:gd name="T66" fmla="*/ 248 w 1295"/>
              <a:gd name="T67" fmla="*/ 1048 h 1295"/>
              <a:gd name="T68" fmla="*/ 159 w 1295"/>
              <a:gd name="T69" fmla="*/ 933 h 1295"/>
              <a:gd name="T70" fmla="*/ 102 w 1295"/>
              <a:gd name="T71" fmla="*/ 798 h 1295"/>
              <a:gd name="T72" fmla="*/ 81 w 1295"/>
              <a:gd name="T73" fmla="*/ 648 h 1295"/>
              <a:gd name="T74" fmla="*/ 102 w 1295"/>
              <a:gd name="T75" fmla="*/ 498 h 1295"/>
              <a:gd name="T76" fmla="*/ 159 w 1295"/>
              <a:gd name="T77" fmla="*/ 362 h 1295"/>
              <a:gd name="T78" fmla="*/ 248 w 1295"/>
              <a:gd name="T79" fmla="*/ 248 h 1295"/>
              <a:gd name="T80" fmla="*/ 362 w 1295"/>
              <a:gd name="T81" fmla="*/ 159 h 1295"/>
              <a:gd name="T82" fmla="*/ 497 w 1295"/>
              <a:gd name="T83" fmla="*/ 102 h 1295"/>
              <a:gd name="T84" fmla="*/ 648 w 1295"/>
              <a:gd name="T85" fmla="*/ 81 h 1295"/>
              <a:gd name="T86" fmla="*/ 798 w 1295"/>
              <a:gd name="T87" fmla="*/ 102 h 1295"/>
              <a:gd name="T88" fmla="*/ 933 w 1295"/>
              <a:gd name="T89" fmla="*/ 159 h 1295"/>
              <a:gd name="T90" fmla="*/ 1048 w 1295"/>
              <a:gd name="T91" fmla="*/ 248 h 1295"/>
              <a:gd name="T92" fmla="*/ 1137 w 1295"/>
              <a:gd name="T93" fmla="*/ 362 h 1295"/>
              <a:gd name="T94" fmla="*/ 1194 w 1295"/>
              <a:gd name="T95" fmla="*/ 497 h 1295"/>
              <a:gd name="T96" fmla="*/ 1214 w 1295"/>
              <a:gd name="T97" fmla="*/ 648 h 1295"/>
              <a:gd name="T98" fmla="*/ 1194 w 1295"/>
              <a:gd name="T99" fmla="*/ 798 h 1295"/>
              <a:gd name="T100" fmla="*/ 731 w 1295"/>
              <a:gd name="T101" fmla="*/ 681 h 1295"/>
              <a:gd name="T102" fmla="*/ 731 w 1295"/>
              <a:gd name="T103" fmla="*/ 1121 h 1295"/>
              <a:gd name="T104" fmla="*/ 651 w 1295"/>
              <a:gd name="T105" fmla="*/ 1121 h 1295"/>
              <a:gd name="T106" fmla="*/ 651 w 1295"/>
              <a:gd name="T107" fmla="*/ 702 h 1295"/>
              <a:gd name="T108" fmla="*/ 500 w 1295"/>
              <a:gd name="T109" fmla="*/ 440 h 1295"/>
              <a:gd name="T110" fmla="*/ 569 w 1295"/>
              <a:gd name="T111" fmla="*/ 400 h 1295"/>
              <a:gd name="T112" fmla="*/ 706 w 1295"/>
              <a:gd name="T113" fmla="*/ 637 h 1295"/>
              <a:gd name="T114" fmla="*/ 731 w 1295"/>
              <a:gd name="T115" fmla="*/ 681 h 1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95" h="1295">
                <a:moveTo>
                  <a:pt x="1272" y="476"/>
                </a:moveTo>
                <a:cubicBezTo>
                  <a:pt x="1257" y="420"/>
                  <a:pt x="1235" y="369"/>
                  <a:pt x="1207" y="321"/>
                </a:cubicBezTo>
                <a:cubicBezTo>
                  <a:pt x="1179" y="273"/>
                  <a:pt x="1145" y="229"/>
                  <a:pt x="1106" y="190"/>
                </a:cubicBezTo>
                <a:cubicBezTo>
                  <a:pt x="1066" y="150"/>
                  <a:pt x="1023" y="117"/>
                  <a:pt x="975" y="89"/>
                </a:cubicBezTo>
                <a:cubicBezTo>
                  <a:pt x="926" y="61"/>
                  <a:pt x="875" y="39"/>
                  <a:pt x="820" y="23"/>
                </a:cubicBezTo>
                <a:cubicBezTo>
                  <a:pt x="764" y="8"/>
                  <a:pt x="707" y="0"/>
                  <a:pt x="648" y="0"/>
                </a:cubicBezTo>
                <a:cubicBezTo>
                  <a:pt x="588" y="0"/>
                  <a:pt x="531" y="8"/>
                  <a:pt x="476" y="23"/>
                </a:cubicBezTo>
                <a:cubicBezTo>
                  <a:pt x="421" y="39"/>
                  <a:pt x="369" y="61"/>
                  <a:pt x="321" y="89"/>
                </a:cubicBezTo>
                <a:cubicBezTo>
                  <a:pt x="273" y="117"/>
                  <a:pt x="229" y="150"/>
                  <a:pt x="190" y="190"/>
                </a:cubicBezTo>
                <a:cubicBezTo>
                  <a:pt x="150" y="229"/>
                  <a:pt x="117" y="273"/>
                  <a:pt x="89" y="321"/>
                </a:cubicBezTo>
                <a:cubicBezTo>
                  <a:pt x="61" y="369"/>
                  <a:pt x="39" y="420"/>
                  <a:pt x="24" y="475"/>
                </a:cubicBezTo>
                <a:cubicBezTo>
                  <a:pt x="8" y="530"/>
                  <a:pt x="0" y="588"/>
                  <a:pt x="0" y="648"/>
                </a:cubicBezTo>
                <a:cubicBezTo>
                  <a:pt x="0" y="707"/>
                  <a:pt x="8" y="764"/>
                  <a:pt x="24" y="820"/>
                </a:cubicBezTo>
                <a:cubicBezTo>
                  <a:pt x="39" y="875"/>
                  <a:pt x="61" y="926"/>
                  <a:pt x="89" y="974"/>
                </a:cubicBezTo>
                <a:cubicBezTo>
                  <a:pt x="117" y="1022"/>
                  <a:pt x="150" y="1066"/>
                  <a:pt x="190" y="1106"/>
                </a:cubicBezTo>
                <a:cubicBezTo>
                  <a:pt x="229" y="1145"/>
                  <a:pt x="273" y="1179"/>
                  <a:pt x="321" y="1207"/>
                </a:cubicBezTo>
                <a:cubicBezTo>
                  <a:pt x="369" y="1235"/>
                  <a:pt x="421" y="1256"/>
                  <a:pt x="476" y="1272"/>
                </a:cubicBezTo>
                <a:cubicBezTo>
                  <a:pt x="530" y="1287"/>
                  <a:pt x="588" y="1295"/>
                  <a:pt x="648" y="1295"/>
                </a:cubicBezTo>
                <a:cubicBezTo>
                  <a:pt x="707" y="1295"/>
                  <a:pt x="764" y="1287"/>
                  <a:pt x="820" y="1272"/>
                </a:cubicBezTo>
                <a:cubicBezTo>
                  <a:pt x="875" y="1256"/>
                  <a:pt x="926" y="1235"/>
                  <a:pt x="975" y="1207"/>
                </a:cubicBezTo>
                <a:cubicBezTo>
                  <a:pt x="1023" y="1179"/>
                  <a:pt x="1066" y="1145"/>
                  <a:pt x="1106" y="1106"/>
                </a:cubicBezTo>
                <a:cubicBezTo>
                  <a:pt x="1145" y="1066"/>
                  <a:pt x="1179" y="1022"/>
                  <a:pt x="1207" y="974"/>
                </a:cubicBezTo>
                <a:cubicBezTo>
                  <a:pt x="1235" y="926"/>
                  <a:pt x="1257" y="875"/>
                  <a:pt x="1272" y="820"/>
                </a:cubicBezTo>
                <a:cubicBezTo>
                  <a:pt x="1287" y="764"/>
                  <a:pt x="1295" y="707"/>
                  <a:pt x="1295" y="648"/>
                </a:cubicBezTo>
                <a:cubicBezTo>
                  <a:pt x="1295" y="588"/>
                  <a:pt x="1287" y="531"/>
                  <a:pt x="1272" y="476"/>
                </a:cubicBezTo>
                <a:close/>
                <a:moveTo>
                  <a:pt x="1194" y="798"/>
                </a:moveTo>
                <a:cubicBezTo>
                  <a:pt x="1180" y="846"/>
                  <a:pt x="1161" y="891"/>
                  <a:pt x="1137" y="933"/>
                </a:cubicBezTo>
                <a:cubicBezTo>
                  <a:pt x="1112" y="975"/>
                  <a:pt x="1082" y="1013"/>
                  <a:pt x="1048" y="1048"/>
                </a:cubicBezTo>
                <a:cubicBezTo>
                  <a:pt x="1013" y="1082"/>
                  <a:pt x="975" y="1112"/>
                  <a:pt x="933" y="1137"/>
                </a:cubicBezTo>
                <a:cubicBezTo>
                  <a:pt x="891" y="1161"/>
                  <a:pt x="846" y="1180"/>
                  <a:pt x="798" y="1194"/>
                </a:cubicBezTo>
                <a:cubicBezTo>
                  <a:pt x="750" y="1207"/>
                  <a:pt x="700" y="1214"/>
                  <a:pt x="648" y="1214"/>
                </a:cubicBezTo>
                <a:cubicBezTo>
                  <a:pt x="596" y="1214"/>
                  <a:pt x="546" y="1207"/>
                  <a:pt x="498" y="1194"/>
                </a:cubicBezTo>
                <a:cubicBezTo>
                  <a:pt x="449" y="1180"/>
                  <a:pt x="404" y="1161"/>
                  <a:pt x="362" y="1137"/>
                </a:cubicBezTo>
                <a:cubicBezTo>
                  <a:pt x="320" y="1112"/>
                  <a:pt x="282" y="1082"/>
                  <a:pt x="248" y="1048"/>
                </a:cubicBezTo>
                <a:cubicBezTo>
                  <a:pt x="213" y="1013"/>
                  <a:pt x="183" y="975"/>
                  <a:pt x="159" y="933"/>
                </a:cubicBezTo>
                <a:cubicBezTo>
                  <a:pt x="134" y="891"/>
                  <a:pt x="115" y="846"/>
                  <a:pt x="102" y="798"/>
                </a:cubicBezTo>
                <a:cubicBezTo>
                  <a:pt x="88" y="749"/>
                  <a:pt x="81" y="699"/>
                  <a:pt x="81" y="648"/>
                </a:cubicBezTo>
                <a:cubicBezTo>
                  <a:pt x="81" y="596"/>
                  <a:pt x="88" y="546"/>
                  <a:pt x="102" y="498"/>
                </a:cubicBezTo>
                <a:cubicBezTo>
                  <a:pt x="115" y="449"/>
                  <a:pt x="134" y="404"/>
                  <a:pt x="159" y="362"/>
                </a:cubicBezTo>
                <a:cubicBezTo>
                  <a:pt x="183" y="320"/>
                  <a:pt x="213" y="282"/>
                  <a:pt x="248" y="248"/>
                </a:cubicBezTo>
                <a:cubicBezTo>
                  <a:pt x="282" y="213"/>
                  <a:pt x="320" y="183"/>
                  <a:pt x="362" y="159"/>
                </a:cubicBezTo>
                <a:cubicBezTo>
                  <a:pt x="404" y="134"/>
                  <a:pt x="449" y="115"/>
                  <a:pt x="497" y="102"/>
                </a:cubicBezTo>
                <a:cubicBezTo>
                  <a:pt x="545" y="88"/>
                  <a:pt x="595" y="81"/>
                  <a:pt x="648" y="81"/>
                </a:cubicBezTo>
                <a:cubicBezTo>
                  <a:pt x="700" y="81"/>
                  <a:pt x="750" y="88"/>
                  <a:pt x="798" y="102"/>
                </a:cubicBezTo>
                <a:cubicBezTo>
                  <a:pt x="846" y="115"/>
                  <a:pt x="891" y="134"/>
                  <a:pt x="933" y="159"/>
                </a:cubicBezTo>
                <a:cubicBezTo>
                  <a:pt x="975" y="183"/>
                  <a:pt x="1013" y="213"/>
                  <a:pt x="1048" y="248"/>
                </a:cubicBezTo>
                <a:cubicBezTo>
                  <a:pt x="1082" y="282"/>
                  <a:pt x="1112" y="320"/>
                  <a:pt x="1137" y="362"/>
                </a:cubicBezTo>
                <a:cubicBezTo>
                  <a:pt x="1161" y="404"/>
                  <a:pt x="1180" y="449"/>
                  <a:pt x="1194" y="497"/>
                </a:cubicBezTo>
                <a:cubicBezTo>
                  <a:pt x="1207" y="545"/>
                  <a:pt x="1214" y="595"/>
                  <a:pt x="1214" y="648"/>
                </a:cubicBezTo>
                <a:cubicBezTo>
                  <a:pt x="1214" y="699"/>
                  <a:pt x="1207" y="749"/>
                  <a:pt x="1194" y="798"/>
                </a:cubicBezTo>
                <a:close/>
                <a:moveTo>
                  <a:pt x="731" y="681"/>
                </a:moveTo>
                <a:cubicBezTo>
                  <a:pt x="731" y="1121"/>
                  <a:pt x="731" y="1121"/>
                  <a:pt x="731" y="1121"/>
                </a:cubicBezTo>
                <a:cubicBezTo>
                  <a:pt x="651" y="1121"/>
                  <a:pt x="651" y="1121"/>
                  <a:pt x="651" y="1121"/>
                </a:cubicBezTo>
                <a:cubicBezTo>
                  <a:pt x="651" y="702"/>
                  <a:pt x="651" y="702"/>
                  <a:pt x="651" y="702"/>
                </a:cubicBezTo>
                <a:cubicBezTo>
                  <a:pt x="500" y="440"/>
                  <a:pt x="500" y="440"/>
                  <a:pt x="500" y="440"/>
                </a:cubicBezTo>
                <a:cubicBezTo>
                  <a:pt x="569" y="400"/>
                  <a:pt x="569" y="400"/>
                  <a:pt x="569" y="400"/>
                </a:cubicBezTo>
                <a:cubicBezTo>
                  <a:pt x="706" y="637"/>
                  <a:pt x="706" y="637"/>
                  <a:pt x="706" y="637"/>
                </a:cubicBezTo>
                <a:lnTo>
                  <a:pt x="731" y="68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Graphic 36">
            <a:extLst>
              <a:ext uri="{FF2B5EF4-FFF2-40B4-BE49-F238E27FC236}">
                <a16:creationId xmlns:a16="http://schemas.microsoft.com/office/drawing/2014/main" id="{D5F29541-51FC-4A6B-B46F-831469A73917}"/>
              </a:ext>
              <a:ext uri="{C183D7F6-B498-43B3-948B-1728B52AA6E4}">
                <adec:decorative xmlns:adec="http://schemas.microsoft.com/office/drawing/2017/decorative" val="1"/>
              </a:ext>
            </a:extLst>
          </p:cNvPr>
          <p:cNvSpPr>
            <a:spLocks noChangeAspect="1"/>
          </p:cNvSpPr>
          <p:nvPr/>
        </p:nvSpPr>
        <p:spPr>
          <a:xfrm>
            <a:off x="894871" y="3536817"/>
            <a:ext cx="328951" cy="329184"/>
          </a:xfrm>
          <a:custGeom>
            <a:avLst/>
            <a:gdLst>
              <a:gd name="connsiteX0" fmla="*/ 121636 w 6848306"/>
              <a:gd name="connsiteY0" fmla="*/ 4335238 h 6853153"/>
              <a:gd name="connsiteX1" fmla="*/ 469614 w 6848306"/>
              <a:gd name="connsiteY1" fmla="*/ 5155034 h 6853153"/>
              <a:gd name="connsiteX2" fmla="*/ 1003896 w 6848306"/>
              <a:gd name="connsiteY2" fmla="*/ 5848587 h 6853153"/>
              <a:gd name="connsiteX3" fmla="*/ 1696803 w 6848306"/>
              <a:gd name="connsiteY3" fmla="*/ 6383315 h 6853153"/>
              <a:gd name="connsiteX4" fmla="*/ 2515961 w 6848306"/>
              <a:gd name="connsiteY4" fmla="*/ 6733186 h 6853153"/>
              <a:gd name="connsiteX5" fmla="*/ 3425864 w 6848306"/>
              <a:gd name="connsiteY5" fmla="*/ 6854967 h 6853153"/>
              <a:gd name="connsiteX6" fmla="*/ 4335857 w 6848306"/>
              <a:gd name="connsiteY6" fmla="*/ 6733186 h 6853153"/>
              <a:gd name="connsiteX7" fmla="*/ 5150373 w 6848306"/>
              <a:gd name="connsiteY7" fmla="*/ 6383315 h 6853153"/>
              <a:gd name="connsiteX8" fmla="*/ 5847840 w 6848306"/>
              <a:gd name="connsiteY8" fmla="*/ 5848587 h 6853153"/>
              <a:gd name="connsiteX9" fmla="*/ 6382204 w 6848306"/>
              <a:gd name="connsiteY9" fmla="*/ 5155034 h 6853153"/>
              <a:gd name="connsiteX10" fmla="*/ 6727070 w 6848306"/>
              <a:gd name="connsiteY10" fmla="*/ 4339789 h 6853153"/>
              <a:gd name="connsiteX11" fmla="*/ 6848669 w 6848306"/>
              <a:gd name="connsiteY11" fmla="*/ 3424389 h 6853153"/>
              <a:gd name="connsiteX12" fmla="*/ 6727070 w 6848306"/>
              <a:gd name="connsiteY12" fmla="*/ 2513586 h 6853153"/>
              <a:gd name="connsiteX13" fmla="*/ 6382204 w 6848306"/>
              <a:gd name="connsiteY13" fmla="*/ 1698324 h 6853153"/>
              <a:gd name="connsiteX14" fmla="*/ 5847840 w 6848306"/>
              <a:gd name="connsiteY14" fmla="*/ 1000192 h 6853153"/>
              <a:gd name="connsiteX15" fmla="*/ 5150373 w 6848306"/>
              <a:gd name="connsiteY15" fmla="*/ 465427 h 6853153"/>
              <a:gd name="connsiteX16" fmla="*/ 4335857 w 6848306"/>
              <a:gd name="connsiteY16" fmla="*/ 121754 h 6853153"/>
              <a:gd name="connsiteX17" fmla="*/ 3425864 w 6848306"/>
              <a:gd name="connsiteY17" fmla="*/ 0 h 6853153"/>
              <a:gd name="connsiteX18" fmla="*/ 2515961 w 6848306"/>
              <a:gd name="connsiteY18" fmla="*/ 121754 h 6853153"/>
              <a:gd name="connsiteX19" fmla="*/ 1696803 w 6848306"/>
              <a:gd name="connsiteY19" fmla="*/ 465427 h 6853153"/>
              <a:gd name="connsiteX20" fmla="*/ 1003896 w 6848306"/>
              <a:gd name="connsiteY20" fmla="*/ 1000192 h 6853153"/>
              <a:gd name="connsiteX21" fmla="*/ 469614 w 6848306"/>
              <a:gd name="connsiteY21" fmla="*/ 1698324 h 6853153"/>
              <a:gd name="connsiteX22" fmla="*/ 121636 w 6848306"/>
              <a:gd name="connsiteY22" fmla="*/ 2513586 h 6853153"/>
              <a:gd name="connsiteX23" fmla="*/ 0 w 6848306"/>
              <a:gd name="connsiteY23" fmla="*/ 3424389 h 6853153"/>
              <a:gd name="connsiteX24" fmla="*/ 121636 w 6848306"/>
              <a:gd name="connsiteY24" fmla="*/ 4335238 h 6853153"/>
              <a:gd name="connsiteX25" fmla="*/ 538906 w 6848306"/>
              <a:gd name="connsiteY25" fmla="*/ 2630707 h 6853153"/>
              <a:gd name="connsiteX26" fmla="*/ 840693 w 6848306"/>
              <a:gd name="connsiteY26" fmla="*/ 1915628 h 6853153"/>
              <a:gd name="connsiteX27" fmla="*/ 1310343 w 6848306"/>
              <a:gd name="connsiteY27" fmla="*/ 1306884 h 6853153"/>
              <a:gd name="connsiteX28" fmla="*/ 1913881 w 6848306"/>
              <a:gd name="connsiteY28" fmla="*/ 835295 h 6853153"/>
              <a:gd name="connsiteX29" fmla="*/ 2632919 w 6848306"/>
              <a:gd name="connsiteY29" fmla="*/ 533235 h 6853153"/>
              <a:gd name="connsiteX30" fmla="*/ 3425864 w 6848306"/>
              <a:gd name="connsiteY30" fmla="*/ 428438 h 6853153"/>
              <a:gd name="connsiteX31" fmla="*/ 4218809 w 6848306"/>
              <a:gd name="connsiteY31" fmla="*/ 533235 h 6853153"/>
              <a:gd name="connsiteX32" fmla="*/ 4933296 w 6848306"/>
              <a:gd name="connsiteY32" fmla="*/ 835295 h 6853153"/>
              <a:gd name="connsiteX33" fmla="*/ 5541475 w 6848306"/>
              <a:gd name="connsiteY33" fmla="*/ 1306884 h 6853153"/>
              <a:gd name="connsiteX34" fmla="*/ 6012673 w 6848306"/>
              <a:gd name="connsiteY34" fmla="*/ 1915628 h 6853153"/>
              <a:gd name="connsiteX35" fmla="*/ 6314396 w 6848306"/>
              <a:gd name="connsiteY35" fmla="*/ 2630707 h 6853153"/>
              <a:gd name="connsiteX36" fmla="*/ 6419158 w 6848306"/>
              <a:gd name="connsiteY36" fmla="*/ 3424389 h 6853153"/>
              <a:gd name="connsiteX37" fmla="*/ 6314396 w 6848306"/>
              <a:gd name="connsiteY37" fmla="*/ 4218099 h 6853153"/>
              <a:gd name="connsiteX38" fmla="*/ 6012673 w 6848306"/>
              <a:gd name="connsiteY38" fmla="*/ 4937775 h 6853153"/>
              <a:gd name="connsiteX39" fmla="*/ 5541475 w 6848306"/>
              <a:gd name="connsiteY39" fmla="*/ 5541858 h 6853153"/>
              <a:gd name="connsiteX40" fmla="*/ 4933296 w 6848306"/>
              <a:gd name="connsiteY40" fmla="*/ 6011963 h 6853153"/>
              <a:gd name="connsiteX41" fmla="*/ 4218809 w 6848306"/>
              <a:gd name="connsiteY41" fmla="*/ 6314051 h 6853153"/>
              <a:gd name="connsiteX42" fmla="*/ 3425864 w 6848306"/>
              <a:gd name="connsiteY42" fmla="*/ 6425000 h 6853153"/>
              <a:gd name="connsiteX43" fmla="*/ 2632919 w 6848306"/>
              <a:gd name="connsiteY43" fmla="*/ 6314051 h 6853153"/>
              <a:gd name="connsiteX44" fmla="*/ 1913881 w 6848306"/>
              <a:gd name="connsiteY44" fmla="*/ 6011963 h 6853153"/>
              <a:gd name="connsiteX45" fmla="*/ 1310343 w 6848306"/>
              <a:gd name="connsiteY45" fmla="*/ 5541858 h 6853153"/>
              <a:gd name="connsiteX46" fmla="*/ 840693 w 6848306"/>
              <a:gd name="connsiteY46" fmla="*/ 4937775 h 6853153"/>
              <a:gd name="connsiteX47" fmla="*/ 538906 w 6848306"/>
              <a:gd name="connsiteY47" fmla="*/ 4222741 h 6853153"/>
              <a:gd name="connsiteX48" fmla="*/ 428037 w 6848306"/>
              <a:gd name="connsiteY48" fmla="*/ 3424389 h 6853153"/>
              <a:gd name="connsiteX49" fmla="*/ 538906 w 6848306"/>
              <a:gd name="connsiteY49" fmla="*/ 2630707 h 6853153"/>
              <a:gd name="connsiteX50" fmla="*/ 3214976 w 6848306"/>
              <a:gd name="connsiteY50" fmla="*/ 1357645 h 6853153"/>
              <a:gd name="connsiteX51" fmla="*/ 3638390 w 6848306"/>
              <a:gd name="connsiteY51" fmla="*/ 1357645 h 6853153"/>
              <a:gd name="connsiteX52" fmla="*/ 3638390 w 6848306"/>
              <a:gd name="connsiteY52" fmla="*/ 5557331 h 6853153"/>
              <a:gd name="connsiteX53" fmla="*/ 3214976 w 6848306"/>
              <a:gd name="connsiteY53" fmla="*/ 5557331 h 6853153"/>
              <a:gd name="connsiteX54" fmla="*/ 3214976 w 6848306"/>
              <a:gd name="connsiteY54" fmla="*/ 1357645 h 6853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848306" h="6853153">
                <a:moveTo>
                  <a:pt x="121636" y="4335238"/>
                </a:moveTo>
                <a:cubicBezTo>
                  <a:pt x="204781" y="4631136"/>
                  <a:pt x="321802" y="4900821"/>
                  <a:pt x="469614" y="5155034"/>
                </a:cubicBezTo>
                <a:cubicBezTo>
                  <a:pt x="617427" y="5409336"/>
                  <a:pt x="792954" y="5642067"/>
                  <a:pt x="1003896" y="5848587"/>
                </a:cubicBezTo>
                <a:cubicBezTo>
                  <a:pt x="1210224" y="6059747"/>
                  <a:pt x="1442683" y="6235411"/>
                  <a:pt x="1696803" y="6383315"/>
                </a:cubicBezTo>
                <a:cubicBezTo>
                  <a:pt x="1950833" y="6531309"/>
                  <a:pt x="2220245" y="6648449"/>
                  <a:pt x="2515961" y="6733186"/>
                </a:cubicBezTo>
                <a:cubicBezTo>
                  <a:pt x="2806945" y="6811825"/>
                  <a:pt x="3108667" y="6854967"/>
                  <a:pt x="3425864" y="6854967"/>
                </a:cubicBezTo>
                <a:cubicBezTo>
                  <a:pt x="3738418" y="6854967"/>
                  <a:pt x="4040232" y="6811825"/>
                  <a:pt x="4335857" y="6733186"/>
                </a:cubicBezTo>
                <a:cubicBezTo>
                  <a:pt x="4626840" y="6648449"/>
                  <a:pt x="4896343" y="6531309"/>
                  <a:pt x="5150373" y="6383315"/>
                </a:cubicBezTo>
                <a:cubicBezTo>
                  <a:pt x="5404403" y="6235411"/>
                  <a:pt x="5636952" y="6059747"/>
                  <a:pt x="5847840" y="5848587"/>
                </a:cubicBezTo>
                <a:cubicBezTo>
                  <a:pt x="6054178" y="5642067"/>
                  <a:pt x="6234392" y="5409336"/>
                  <a:pt x="6382204" y="5155034"/>
                </a:cubicBezTo>
                <a:cubicBezTo>
                  <a:pt x="6530016" y="4900821"/>
                  <a:pt x="6642423" y="4631136"/>
                  <a:pt x="6727070" y="4339789"/>
                </a:cubicBezTo>
                <a:cubicBezTo>
                  <a:pt x="6805618" y="4048551"/>
                  <a:pt x="6848669" y="3741859"/>
                  <a:pt x="6848669" y="3424389"/>
                </a:cubicBezTo>
                <a:cubicBezTo>
                  <a:pt x="6848669" y="3111544"/>
                  <a:pt x="6805618" y="2809484"/>
                  <a:pt x="6727070" y="2513586"/>
                </a:cubicBezTo>
                <a:cubicBezTo>
                  <a:pt x="6642423" y="2222312"/>
                  <a:pt x="6530016" y="1952608"/>
                  <a:pt x="6382204" y="1698324"/>
                </a:cubicBezTo>
                <a:cubicBezTo>
                  <a:pt x="6234392" y="1444038"/>
                  <a:pt x="6054178" y="1211334"/>
                  <a:pt x="5847840" y="1000192"/>
                </a:cubicBezTo>
                <a:cubicBezTo>
                  <a:pt x="5636952" y="793682"/>
                  <a:pt x="5404403" y="613376"/>
                  <a:pt x="5150373" y="465427"/>
                </a:cubicBezTo>
                <a:cubicBezTo>
                  <a:pt x="4896343" y="317478"/>
                  <a:pt x="4626840" y="204972"/>
                  <a:pt x="4335857" y="121754"/>
                </a:cubicBezTo>
                <a:cubicBezTo>
                  <a:pt x="4044874" y="41613"/>
                  <a:pt x="3738418" y="0"/>
                  <a:pt x="3425864" y="0"/>
                </a:cubicBezTo>
                <a:cubicBezTo>
                  <a:pt x="3108667" y="0"/>
                  <a:pt x="2806945" y="41613"/>
                  <a:pt x="2515961" y="121754"/>
                </a:cubicBezTo>
                <a:cubicBezTo>
                  <a:pt x="2220245" y="204972"/>
                  <a:pt x="1950833" y="317478"/>
                  <a:pt x="1696803" y="465427"/>
                </a:cubicBezTo>
                <a:cubicBezTo>
                  <a:pt x="1442683" y="613376"/>
                  <a:pt x="1210224" y="793682"/>
                  <a:pt x="1003896" y="1000192"/>
                </a:cubicBezTo>
                <a:cubicBezTo>
                  <a:pt x="792954" y="1211334"/>
                  <a:pt x="617427" y="1444038"/>
                  <a:pt x="469614" y="1698324"/>
                </a:cubicBezTo>
                <a:cubicBezTo>
                  <a:pt x="321802" y="1952608"/>
                  <a:pt x="204781" y="2222312"/>
                  <a:pt x="121636" y="2513586"/>
                </a:cubicBezTo>
                <a:cubicBezTo>
                  <a:pt x="41568" y="2809484"/>
                  <a:pt x="0" y="3111544"/>
                  <a:pt x="0" y="3424389"/>
                </a:cubicBezTo>
                <a:cubicBezTo>
                  <a:pt x="0" y="3741859"/>
                  <a:pt x="41568" y="4043927"/>
                  <a:pt x="121636" y="4335238"/>
                </a:cubicBezTo>
                <a:close/>
                <a:moveTo>
                  <a:pt x="538906" y="2630707"/>
                </a:moveTo>
                <a:cubicBezTo>
                  <a:pt x="608189" y="2376422"/>
                  <a:pt x="708271" y="2137547"/>
                  <a:pt x="840693" y="1915628"/>
                </a:cubicBezTo>
                <a:cubicBezTo>
                  <a:pt x="966943" y="1693700"/>
                  <a:pt x="1125578" y="1491814"/>
                  <a:pt x="1310343" y="1306884"/>
                </a:cubicBezTo>
                <a:cubicBezTo>
                  <a:pt x="1490467" y="1126570"/>
                  <a:pt x="1692162" y="967835"/>
                  <a:pt x="1913881" y="835295"/>
                </a:cubicBezTo>
                <a:cubicBezTo>
                  <a:pt x="2135599" y="708926"/>
                  <a:pt x="2374247" y="608753"/>
                  <a:pt x="2632919" y="533235"/>
                </a:cubicBezTo>
                <a:cubicBezTo>
                  <a:pt x="2886949" y="465427"/>
                  <a:pt x="3151810" y="428438"/>
                  <a:pt x="3425864" y="428438"/>
                </a:cubicBezTo>
                <a:cubicBezTo>
                  <a:pt x="3695367" y="428438"/>
                  <a:pt x="3960228" y="465427"/>
                  <a:pt x="4218809" y="533235"/>
                </a:cubicBezTo>
                <a:cubicBezTo>
                  <a:pt x="4472929" y="608753"/>
                  <a:pt x="4711578" y="708926"/>
                  <a:pt x="4933296" y="835295"/>
                </a:cubicBezTo>
                <a:cubicBezTo>
                  <a:pt x="5155015" y="967835"/>
                  <a:pt x="5356710" y="1126570"/>
                  <a:pt x="5541475" y="1306884"/>
                </a:cubicBezTo>
                <a:cubicBezTo>
                  <a:pt x="5721599" y="1491814"/>
                  <a:pt x="5880242" y="1693700"/>
                  <a:pt x="6012673" y="1915628"/>
                </a:cubicBezTo>
                <a:cubicBezTo>
                  <a:pt x="6138914" y="2137547"/>
                  <a:pt x="6240490" y="2376422"/>
                  <a:pt x="6314396" y="2630707"/>
                </a:cubicBezTo>
                <a:cubicBezTo>
                  <a:pt x="6382204" y="2889616"/>
                  <a:pt x="6419158" y="3154695"/>
                  <a:pt x="6419158" y="3424389"/>
                </a:cubicBezTo>
                <a:cubicBezTo>
                  <a:pt x="6419158" y="3698707"/>
                  <a:pt x="6382204" y="3963787"/>
                  <a:pt x="6314396" y="4218099"/>
                </a:cubicBezTo>
                <a:cubicBezTo>
                  <a:pt x="6240490" y="4476953"/>
                  <a:pt x="6138914" y="4715874"/>
                  <a:pt x="6012673" y="4937775"/>
                </a:cubicBezTo>
                <a:cubicBezTo>
                  <a:pt x="5880242" y="5159674"/>
                  <a:pt x="5721599" y="5361552"/>
                  <a:pt x="5541475" y="5541858"/>
                </a:cubicBezTo>
                <a:cubicBezTo>
                  <a:pt x="5356710" y="5726805"/>
                  <a:pt x="5155015" y="5885539"/>
                  <a:pt x="4933296" y="6011963"/>
                </a:cubicBezTo>
                <a:cubicBezTo>
                  <a:pt x="4711578" y="6144485"/>
                  <a:pt x="4472929" y="6246242"/>
                  <a:pt x="4218809" y="6314051"/>
                </a:cubicBezTo>
                <a:cubicBezTo>
                  <a:pt x="3966326" y="6387957"/>
                  <a:pt x="3701464" y="6425000"/>
                  <a:pt x="3425864" y="6425000"/>
                </a:cubicBezTo>
                <a:cubicBezTo>
                  <a:pt x="3151810" y="6425000"/>
                  <a:pt x="2886949" y="6387957"/>
                  <a:pt x="2632919" y="6314051"/>
                </a:cubicBezTo>
                <a:cubicBezTo>
                  <a:pt x="2374247" y="6246242"/>
                  <a:pt x="2135599" y="6144485"/>
                  <a:pt x="1913881" y="6011963"/>
                </a:cubicBezTo>
                <a:cubicBezTo>
                  <a:pt x="1692162" y="5885539"/>
                  <a:pt x="1490467" y="5726805"/>
                  <a:pt x="1310343" y="5541858"/>
                </a:cubicBezTo>
                <a:cubicBezTo>
                  <a:pt x="1125578" y="5361552"/>
                  <a:pt x="966943" y="5159674"/>
                  <a:pt x="840693" y="4937775"/>
                </a:cubicBezTo>
                <a:cubicBezTo>
                  <a:pt x="708271" y="4715874"/>
                  <a:pt x="608189" y="4476953"/>
                  <a:pt x="538906" y="4222741"/>
                </a:cubicBezTo>
                <a:cubicBezTo>
                  <a:pt x="464990" y="3969948"/>
                  <a:pt x="428037" y="3704878"/>
                  <a:pt x="428037" y="3424389"/>
                </a:cubicBezTo>
                <a:cubicBezTo>
                  <a:pt x="428037" y="3154695"/>
                  <a:pt x="464990" y="2889616"/>
                  <a:pt x="538906" y="2630707"/>
                </a:cubicBezTo>
                <a:close/>
                <a:moveTo>
                  <a:pt x="3214976" y="1357645"/>
                </a:moveTo>
                <a:lnTo>
                  <a:pt x="3638390" y="1357645"/>
                </a:lnTo>
                <a:cubicBezTo>
                  <a:pt x="3638390" y="3918997"/>
                  <a:pt x="3638390" y="5557331"/>
                  <a:pt x="3638390" y="5557331"/>
                </a:cubicBezTo>
                <a:lnTo>
                  <a:pt x="3214976" y="5557331"/>
                </a:lnTo>
                <a:lnTo>
                  <a:pt x="3214976" y="1357645"/>
                </a:lnTo>
                <a:close/>
              </a:path>
            </a:pathLst>
          </a:custGeom>
          <a:solidFill>
            <a:srgbClr val="000000"/>
          </a:solidFill>
          <a:ln w="9095" cap="flat">
            <a:noFill/>
            <a:prstDash val="solid"/>
            <a:round/>
          </a:ln>
        </p:spPr>
        <p:txBody>
          <a:bodyPr rtlCol="0" anchor="ctr"/>
          <a:lstStyle/>
          <a:p>
            <a:endParaRPr lang="en-US"/>
          </a:p>
        </p:txBody>
      </p:sp>
      <p:cxnSp>
        <p:nvCxnSpPr>
          <p:cNvPr id="9" name="Straight Connector 8">
            <a:extLst>
              <a:ext uri="{FF2B5EF4-FFF2-40B4-BE49-F238E27FC236}">
                <a16:creationId xmlns:a16="http://schemas.microsoft.com/office/drawing/2014/main" id="{CEBE8A59-14C6-450A-AFE2-121222082523}"/>
              </a:ext>
              <a:ext uri="{C183D7F6-B498-43B3-948B-1728B52AA6E4}">
                <adec:decorative xmlns:adec="http://schemas.microsoft.com/office/drawing/2017/decorative" val="1"/>
              </a:ext>
            </a:extLst>
          </p:cNvPr>
          <p:cNvCxnSpPr>
            <a:cxnSpLocks/>
          </p:cNvCxnSpPr>
          <p:nvPr/>
        </p:nvCxnSpPr>
        <p:spPr>
          <a:xfrm flipV="1">
            <a:off x="34504" y="0"/>
            <a:ext cx="0" cy="6858000"/>
          </a:xfrm>
          <a:prstGeom prst="line">
            <a:avLst/>
          </a:prstGeom>
          <a:ln w="76200">
            <a:solidFill>
              <a:srgbClr val="4EEED1"/>
            </a:solidFill>
          </a:ln>
        </p:spPr>
        <p:style>
          <a:lnRef idx="1">
            <a:schemeClr val="dk1"/>
          </a:lnRef>
          <a:fillRef idx="0">
            <a:schemeClr val="dk1"/>
          </a:fillRef>
          <a:effectRef idx="0">
            <a:schemeClr val="dk1"/>
          </a:effectRef>
          <a:fontRef idx="minor">
            <a:schemeClr val="tx1"/>
          </a:fontRef>
        </p:style>
      </p:cxnSp>
      <p:cxnSp>
        <p:nvCxnSpPr>
          <p:cNvPr id="13" name="Straight Connector 12">
            <a:extLst>
              <a:ext uri="{FF2B5EF4-FFF2-40B4-BE49-F238E27FC236}">
                <a16:creationId xmlns:a16="http://schemas.microsoft.com/office/drawing/2014/main" id="{1B1B788A-1ECB-4CA7-B188-EE9A379206F7}"/>
              </a:ext>
              <a:ext uri="{C183D7F6-B498-43B3-948B-1728B52AA6E4}">
                <adec:decorative xmlns:adec="http://schemas.microsoft.com/office/drawing/2017/decorative" val="1"/>
              </a:ext>
            </a:extLst>
          </p:cNvPr>
          <p:cNvCxnSpPr>
            <a:cxnSpLocks/>
          </p:cNvCxnSpPr>
          <p:nvPr/>
        </p:nvCxnSpPr>
        <p:spPr>
          <a:xfrm flipV="1">
            <a:off x="109264" y="0"/>
            <a:ext cx="0" cy="6858000"/>
          </a:xfrm>
          <a:prstGeom prst="line">
            <a:avLst/>
          </a:prstGeom>
          <a:ln w="7620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204353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p:cNvSpPr>
          <p:nvPr/>
        </p:nvSpPr>
        <p:spPr>
          <a:xfrm>
            <a:off x="469060" y="-28238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latin typeface="Segoe UI Light" panose="020B0502040204020203" pitchFamily="34" charset="0"/>
                <a:cs typeface="Segoe UI Light" panose="020B0502040204020203" pitchFamily="34" charset="0"/>
              </a:rPr>
              <a:t>Designing accessible mobile interfaces</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4797103" y="387581"/>
            <a:ext cx="6501700" cy="1"/>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71271206-B542-4750-9867-A197DD92D7F6}"/>
              </a:ext>
            </a:extLst>
          </p:cNvPr>
          <p:cNvSpPr txBox="1">
            <a:spLocks noGrp="1"/>
          </p:cNvSpPr>
          <p:nvPr>
            <p:ph type="title" idx="4294967295"/>
          </p:nvPr>
        </p:nvSpPr>
        <p:spPr>
          <a:xfrm>
            <a:off x="469060" y="916899"/>
            <a:ext cx="5951249" cy="152073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Segoe UI Semibold" panose="020B0702040204020203" pitchFamily="34" charset="0"/>
                <a:ea typeface="+mj-ea"/>
                <a:cs typeface="Segoe UI Semibold" panose="020B0702040204020203" pitchFamily="34" charset="0"/>
              </a:rPr>
              <a:t>Target size</a:t>
            </a:r>
          </a:p>
        </p:txBody>
      </p:sp>
      <p:sp>
        <p:nvSpPr>
          <p:cNvPr id="7" name="Content Placeholder 2">
            <a:extLst>
              <a:ext uri="{FF2B5EF4-FFF2-40B4-BE49-F238E27FC236}">
                <a16:creationId xmlns:a16="http://schemas.microsoft.com/office/drawing/2014/main" id="{DDE41573-06CA-4513-94D1-37066F7F99AA}"/>
              </a:ext>
            </a:extLst>
          </p:cNvPr>
          <p:cNvSpPr txBox="1">
            <a:spLocks/>
          </p:cNvSpPr>
          <p:nvPr/>
        </p:nvSpPr>
        <p:spPr>
          <a:xfrm>
            <a:off x="0" y="1731898"/>
            <a:ext cx="11779624" cy="19008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sz="2200" dirty="0">
                <a:latin typeface="Segoe UI" panose="020B0502040204020203" pitchFamily="34" charset="0"/>
                <a:cs typeface="Segoe UI" panose="020B0502040204020203" pitchFamily="34" charset="0"/>
              </a:rPr>
              <a:t>Ensure targets are big enough and provide enough white space for users to locate and activate them. </a:t>
            </a:r>
          </a:p>
        </p:txBody>
      </p:sp>
      <p:sp>
        <p:nvSpPr>
          <p:cNvPr id="11" name="Content Placeholder 2">
            <a:extLst>
              <a:ext uri="{FF2B5EF4-FFF2-40B4-BE49-F238E27FC236}">
                <a16:creationId xmlns:a16="http://schemas.microsoft.com/office/drawing/2014/main" id="{47A1051A-CDCC-4921-83B4-68C0963CC1ED}"/>
              </a:ext>
            </a:extLst>
          </p:cNvPr>
          <p:cNvSpPr>
            <a:spLocks noGrp="1"/>
          </p:cNvSpPr>
          <p:nvPr>
            <p:ph idx="1"/>
          </p:nvPr>
        </p:nvSpPr>
        <p:spPr>
          <a:xfrm>
            <a:off x="1235678" y="2840372"/>
            <a:ext cx="4491182" cy="2194720"/>
          </a:xfrm>
          <a:ln>
            <a:noFill/>
          </a:ln>
        </p:spPr>
        <p:txBody>
          <a:bodyPr>
            <a:normAutofit/>
          </a:bodyPr>
          <a:lstStyle/>
          <a:p>
            <a:pPr marL="0" indent="0">
              <a:buNone/>
            </a:pPr>
            <a:r>
              <a:rPr lang="en-US" sz="1500" dirty="0">
                <a:latin typeface="Segoe UI" panose="020B0502040204020203" pitchFamily="34" charset="0"/>
                <a:cs typeface="Segoe UI" panose="020B0502040204020203" pitchFamily="34" charset="0"/>
              </a:rPr>
              <a:t>Three core interaction patterns: </a:t>
            </a:r>
          </a:p>
          <a:p>
            <a:pPr lvl="1"/>
            <a:r>
              <a:rPr lang="en-US" sz="1500" dirty="0">
                <a:solidFill>
                  <a:schemeClr val="bg1">
                    <a:lumMod val="75000"/>
                  </a:schemeClr>
                </a:solidFill>
                <a:latin typeface="Segoe UI" panose="020B0502040204020203" pitchFamily="34" charset="0"/>
                <a:cs typeface="Segoe UI" panose="020B0502040204020203" pitchFamily="34" charset="0"/>
              </a:rPr>
              <a:t>Swipe to navigate linearly</a:t>
            </a:r>
          </a:p>
          <a:p>
            <a:pPr lvl="1"/>
            <a:r>
              <a:rPr lang="en-US" sz="1500" dirty="0">
                <a:latin typeface="Segoe UI" panose="020B0502040204020203" pitchFamily="34" charset="0"/>
                <a:cs typeface="Segoe UI" panose="020B0502040204020203" pitchFamily="34" charset="0"/>
              </a:rPr>
              <a:t>Touch to navigate spatially</a:t>
            </a:r>
          </a:p>
          <a:p>
            <a:pPr lvl="1"/>
            <a:r>
              <a:rPr lang="en-US" sz="1500" dirty="0">
                <a:solidFill>
                  <a:schemeClr val="bg1">
                    <a:lumMod val="75000"/>
                  </a:schemeClr>
                </a:solidFill>
                <a:latin typeface="Segoe UI" panose="020B0502040204020203" pitchFamily="34" charset="0"/>
                <a:cs typeface="Segoe UI" panose="020B0502040204020203" pitchFamily="34" charset="0"/>
              </a:rPr>
              <a:t>The first “hit” of an interface element will focus, double tap </a:t>
            </a:r>
            <a:br>
              <a:rPr lang="en-US" sz="1500" dirty="0">
                <a:solidFill>
                  <a:schemeClr val="bg1">
                    <a:lumMod val="75000"/>
                  </a:schemeClr>
                </a:solidFill>
                <a:latin typeface="Segoe UI" panose="020B0502040204020203" pitchFamily="34" charset="0"/>
                <a:cs typeface="Segoe UI" panose="020B0502040204020203" pitchFamily="34" charset="0"/>
              </a:rPr>
            </a:br>
            <a:r>
              <a:rPr lang="en-US" sz="1500" dirty="0">
                <a:solidFill>
                  <a:schemeClr val="bg1">
                    <a:lumMod val="75000"/>
                  </a:schemeClr>
                </a:solidFill>
                <a:latin typeface="Segoe UI" panose="020B0502040204020203" pitchFamily="34" charset="0"/>
                <a:cs typeface="Segoe UI" panose="020B0502040204020203" pitchFamily="34" charset="0"/>
              </a:rPr>
              <a:t>to select/activate that interface element</a:t>
            </a:r>
          </a:p>
          <a:p>
            <a:pPr marL="457200" lvl="1" indent="0">
              <a:buNone/>
            </a:pPr>
            <a:endParaRPr lang="en-US" sz="1500" dirty="0">
              <a:latin typeface="Segoe UI" panose="020B0502040204020203" pitchFamily="34" charset="0"/>
              <a:cs typeface="Segoe UI" panose="020B0502040204020203" pitchFamily="34" charset="0"/>
            </a:endParaRPr>
          </a:p>
        </p:txBody>
      </p:sp>
      <p:cxnSp>
        <p:nvCxnSpPr>
          <p:cNvPr id="13" name="Straight Connector 12">
            <a:extLst>
              <a:ext uri="{FF2B5EF4-FFF2-40B4-BE49-F238E27FC236}">
                <a16:creationId xmlns:a16="http://schemas.microsoft.com/office/drawing/2014/main" id="{26E2F907-FBAA-45B5-AD89-764E238D0633}"/>
              </a:ext>
              <a:ext uri="{C183D7F6-B498-43B3-948B-1728B52AA6E4}">
                <adec:decorative xmlns:adec="http://schemas.microsoft.com/office/drawing/2017/decorative" val="1"/>
              </a:ext>
            </a:extLst>
          </p:cNvPr>
          <p:cNvCxnSpPr>
            <a:cxnSpLocks/>
          </p:cNvCxnSpPr>
          <p:nvPr/>
        </p:nvCxnSpPr>
        <p:spPr>
          <a:xfrm flipV="1">
            <a:off x="1158672" y="2738419"/>
            <a:ext cx="0" cy="1788976"/>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grpSp>
        <p:nvGrpSpPr>
          <p:cNvPr id="6" name="Group 5" descr="Screenshot of the header area of iPhone’s email app with a bounding box around the “Mailboxes” back navigation link showing the touch target area.&#10;">
            <a:extLst>
              <a:ext uri="{FF2B5EF4-FFF2-40B4-BE49-F238E27FC236}">
                <a16:creationId xmlns:a16="http://schemas.microsoft.com/office/drawing/2014/main" id="{9078F270-1FF1-492B-BE46-1FF9AE93FB71}"/>
              </a:ext>
            </a:extLst>
          </p:cNvPr>
          <p:cNvGrpSpPr/>
          <p:nvPr/>
        </p:nvGrpSpPr>
        <p:grpSpPr>
          <a:xfrm>
            <a:off x="7461452" y="2840372"/>
            <a:ext cx="3571876" cy="3371912"/>
            <a:chOff x="8489915" y="3004176"/>
            <a:chExt cx="3571876" cy="3371912"/>
          </a:xfrm>
        </p:grpSpPr>
        <p:pic>
          <p:nvPicPr>
            <p:cNvPr id="2050" name="Picture 2" descr="Screenshot of iOS mail app">
              <a:extLst>
                <a:ext uri="{FF2B5EF4-FFF2-40B4-BE49-F238E27FC236}">
                  <a16:creationId xmlns:a16="http://schemas.microsoft.com/office/drawing/2014/main" id="{3FE87820-902F-4B7E-A546-7819AF69C2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9915" y="3004176"/>
              <a:ext cx="3571875" cy="16002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creenshot of iOS mail app with bounding box drawn around the Mailboxes button">
              <a:extLst>
                <a:ext uri="{FF2B5EF4-FFF2-40B4-BE49-F238E27FC236}">
                  <a16:creationId xmlns:a16="http://schemas.microsoft.com/office/drawing/2014/main" id="{F3B48C0B-14A4-4179-82D6-FC3F143A146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89916" y="4775888"/>
              <a:ext cx="3571875" cy="1600200"/>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Rectangle 7">
            <a:extLst>
              <a:ext uri="{FF2B5EF4-FFF2-40B4-BE49-F238E27FC236}">
                <a16:creationId xmlns:a16="http://schemas.microsoft.com/office/drawing/2014/main" id="{A6FE74EA-1111-41DA-9A12-22B84ED4A6A6}"/>
              </a:ext>
            </a:extLst>
          </p:cNvPr>
          <p:cNvSpPr/>
          <p:nvPr/>
        </p:nvSpPr>
        <p:spPr>
          <a:xfrm>
            <a:off x="2175023" y="4873005"/>
            <a:ext cx="4491182" cy="1246495"/>
          </a:xfrm>
          <a:prstGeom prst="rect">
            <a:avLst/>
          </a:prstGeom>
        </p:spPr>
        <p:txBody>
          <a:bodyPr wrap="square">
            <a:spAutoFit/>
          </a:bodyPr>
          <a:lstStyle/>
          <a:p>
            <a:endParaRPr lang="en-US" sz="1500" dirty="0">
              <a:latin typeface="Segoe UI" panose="020B0502040204020203" pitchFamily="34" charset="0"/>
              <a:cs typeface="Segoe UI" panose="020B0502040204020203" pitchFamily="34" charset="0"/>
            </a:endParaRPr>
          </a:p>
          <a:p>
            <a:pPr algn="r"/>
            <a:r>
              <a:rPr lang="en-US" sz="1500" dirty="0">
                <a:latin typeface="Segoe UI" panose="020B0502040204020203" pitchFamily="34" charset="0"/>
                <a:cs typeface="Segoe UI" panose="020B0502040204020203" pitchFamily="34" charset="0"/>
              </a:rPr>
              <a:t>Even if the user misses the Text Label on the screen, they will still be able to trigger the desired action because the touch target (red) is larger than what appears, resulting in less user error.</a:t>
            </a:r>
          </a:p>
        </p:txBody>
      </p:sp>
      <p:cxnSp>
        <p:nvCxnSpPr>
          <p:cNvPr id="20" name="Straight Connector 19">
            <a:extLst>
              <a:ext uri="{FF2B5EF4-FFF2-40B4-BE49-F238E27FC236}">
                <a16:creationId xmlns:a16="http://schemas.microsoft.com/office/drawing/2014/main" id="{B4EDFFB9-F3AC-4C22-A3BD-B70C917D941D}"/>
              </a:ext>
              <a:ext uri="{C183D7F6-B498-43B3-948B-1728B52AA6E4}">
                <adec:decorative xmlns:adec="http://schemas.microsoft.com/office/drawing/2017/decorative" val="1"/>
              </a:ext>
            </a:extLst>
          </p:cNvPr>
          <p:cNvCxnSpPr>
            <a:cxnSpLocks/>
          </p:cNvCxnSpPr>
          <p:nvPr/>
        </p:nvCxnSpPr>
        <p:spPr>
          <a:xfrm flipV="1">
            <a:off x="6931287" y="4893508"/>
            <a:ext cx="0" cy="1410648"/>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093403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p:cNvSpPr>
          <p:nvPr/>
        </p:nvSpPr>
        <p:spPr>
          <a:xfrm>
            <a:off x="469060" y="-28238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latin typeface="Segoe UI Light" panose="020B0502040204020203" pitchFamily="34" charset="0"/>
                <a:cs typeface="Segoe UI Light" panose="020B0502040204020203" pitchFamily="34" charset="0"/>
              </a:rPr>
              <a:t>Designing accessible mobile interfaces</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4797103" y="387581"/>
            <a:ext cx="6501700" cy="1"/>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71271206-B542-4750-9867-A197DD92D7F6}"/>
              </a:ext>
            </a:extLst>
          </p:cNvPr>
          <p:cNvSpPr txBox="1">
            <a:spLocks noGrp="1"/>
          </p:cNvSpPr>
          <p:nvPr>
            <p:ph type="title" idx="4294967295"/>
          </p:nvPr>
        </p:nvSpPr>
        <p:spPr>
          <a:xfrm>
            <a:off x="469060" y="916899"/>
            <a:ext cx="5951249" cy="152073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dirty="0">
                <a:ln>
                  <a:noFill/>
                </a:ln>
                <a:solidFill>
                  <a:schemeClr val="tx1"/>
                </a:solidFill>
                <a:effectLst/>
                <a:uLnTx/>
                <a:uFillTx/>
                <a:latin typeface="Segoe UI Semibold" panose="020B0702040204020203" pitchFamily="34" charset="0"/>
                <a:ea typeface="+mj-ea"/>
                <a:cs typeface="Segoe UI Semibold" panose="020B0702040204020203" pitchFamily="34" charset="0"/>
              </a:rPr>
              <a:t>Event notification</a:t>
            </a:r>
          </a:p>
        </p:txBody>
      </p:sp>
      <p:sp>
        <p:nvSpPr>
          <p:cNvPr id="7" name="Content Placeholder 2">
            <a:extLst>
              <a:ext uri="{FF2B5EF4-FFF2-40B4-BE49-F238E27FC236}">
                <a16:creationId xmlns:a16="http://schemas.microsoft.com/office/drawing/2014/main" id="{DDE41573-06CA-4513-94D1-37066F7F99AA}"/>
              </a:ext>
            </a:extLst>
          </p:cNvPr>
          <p:cNvSpPr txBox="1">
            <a:spLocks/>
          </p:cNvSpPr>
          <p:nvPr/>
        </p:nvSpPr>
        <p:spPr>
          <a:xfrm>
            <a:off x="0" y="1731898"/>
            <a:ext cx="11779624" cy="190086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dirty="0">
                <a:latin typeface="Segoe UI" panose="020B0502040204020203" pitchFamily="34" charset="0"/>
                <a:cs typeface="Segoe UI" panose="020B0502040204020203" pitchFamily="34" charset="0"/>
              </a:rPr>
              <a:t>Any UI change should be announced. Dialog boxes, success notifications, errors. </a:t>
            </a:r>
            <a:endParaRPr lang="en-US" sz="2800" dirty="0">
              <a:latin typeface="Segoe UI" panose="020B0502040204020203" pitchFamily="34" charset="0"/>
              <a:cs typeface="Segoe UI" panose="020B0502040204020203" pitchFamily="34" charset="0"/>
            </a:endParaRPr>
          </a:p>
        </p:txBody>
      </p:sp>
      <p:sp>
        <p:nvSpPr>
          <p:cNvPr id="8" name="Rectangle 7">
            <a:extLst>
              <a:ext uri="{FF2B5EF4-FFF2-40B4-BE49-F238E27FC236}">
                <a16:creationId xmlns:a16="http://schemas.microsoft.com/office/drawing/2014/main" id="{A6FE74EA-1111-41DA-9A12-22B84ED4A6A6}"/>
              </a:ext>
            </a:extLst>
          </p:cNvPr>
          <p:cNvSpPr/>
          <p:nvPr/>
        </p:nvSpPr>
        <p:spPr>
          <a:xfrm>
            <a:off x="1676356" y="3733148"/>
            <a:ext cx="4491182" cy="1077218"/>
          </a:xfrm>
          <a:prstGeom prst="rect">
            <a:avLst/>
          </a:prstGeom>
        </p:spPr>
        <p:txBody>
          <a:bodyPr wrap="square">
            <a:spAutoFit/>
          </a:bodyPr>
          <a:lstStyle/>
          <a:p>
            <a:r>
              <a:rPr lang="en-US" sz="1600" dirty="0">
                <a:latin typeface="Segoe UI" panose="020B0502040204020203" pitchFamily="34" charset="0"/>
                <a:cs typeface="Segoe UI" panose="020B0502040204020203" pitchFamily="34" charset="0"/>
              </a:rPr>
              <a:t>Entering the wrong login credentials triggered an error message. If you couldn’t see the UI and the error wasn’t announced, you would have no idea if login succeeded or not. </a:t>
            </a:r>
          </a:p>
        </p:txBody>
      </p:sp>
      <p:cxnSp>
        <p:nvCxnSpPr>
          <p:cNvPr id="20" name="Straight Connector 19">
            <a:extLst>
              <a:ext uri="{FF2B5EF4-FFF2-40B4-BE49-F238E27FC236}">
                <a16:creationId xmlns:a16="http://schemas.microsoft.com/office/drawing/2014/main" id="{B4EDFFB9-F3AC-4C22-A3BD-B70C917D941D}"/>
              </a:ext>
              <a:ext uri="{C183D7F6-B498-43B3-948B-1728B52AA6E4}">
                <adec:decorative xmlns:adec="http://schemas.microsoft.com/office/drawing/2017/decorative" val="1"/>
              </a:ext>
            </a:extLst>
          </p:cNvPr>
          <p:cNvCxnSpPr>
            <a:cxnSpLocks/>
          </p:cNvCxnSpPr>
          <p:nvPr/>
        </p:nvCxnSpPr>
        <p:spPr>
          <a:xfrm flipV="1">
            <a:off x="6287064" y="3566433"/>
            <a:ext cx="0" cy="1410648"/>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pic>
        <p:nvPicPr>
          <p:cNvPr id="9" name="Picture 8" descr="Screenshot of UW sign in page">
            <a:extLst>
              <a:ext uri="{FF2B5EF4-FFF2-40B4-BE49-F238E27FC236}">
                <a16:creationId xmlns:a16="http://schemas.microsoft.com/office/drawing/2014/main" id="{47CA80D7-5590-4161-A2FD-2D4FE20075D7}"/>
              </a:ext>
            </a:extLst>
          </p:cNvPr>
          <p:cNvPicPr>
            <a:picLocks noChangeAspect="1"/>
          </p:cNvPicPr>
          <p:nvPr/>
        </p:nvPicPr>
        <p:blipFill>
          <a:blip r:embed="rId3"/>
          <a:stretch>
            <a:fillRect/>
          </a:stretch>
        </p:blipFill>
        <p:spPr>
          <a:xfrm>
            <a:off x="6597805" y="2682331"/>
            <a:ext cx="2781440" cy="3453621"/>
          </a:xfrm>
          <a:prstGeom prst="rect">
            <a:avLst/>
          </a:prstGeom>
        </p:spPr>
      </p:pic>
      <p:sp>
        <p:nvSpPr>
          <p:cNvPr id="10" name="Oval 9">
            <a:extLst>
              <a:ext uri="{FF2B5EF4-FFF2-40B4-BE49-F238E27FC236}">
                <a16:creationId xmlns:a16="http://schemas.microsoft.com/office/drawing/2014/main" id="{55CC49AA-C137-41F7-9409-18C4BA9D9839}"/>
              </a:ext>
              <a:ext uri="{C183D7F6-B498-43B3-948B-1728B52AA6E4}">
                <adec:decorative xmlns:adec="http://schemas.microsoft.com/office/drawing/2017/decorative" val="1"/>
              </a:ext>
            </a:extLst>
          </p:cNvPr>
          <p:cNvSpPr/>
          <p:nvPr/>
        </p:nvSpPr>
        <p:spPr>
          <a:xfrm>
            <a:off x="6836187" y="3357010"/>
            <a:ext cx="2423532" cy="41884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333353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0542151A-CA43-4738-8E62-588F12E7B51C}"/>
              </a:ext>
            </a:extLst>
          </p:cNvPr>
          <p:cNvSpPr txBox="1">
            <a:spLocks/>
          </p:cNvSpPr>
          <p:nvPr/>
        </p:nvSpPr>
        <p:spPr>
          <a:xfrm>
            <a:off x="469060" y="-282389"/>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2000" dirty="0">
                <a:latin typeface="Segoe UI Light" panose="020B0502040204020203" pitchFamily="34" charset="0"/>
                <a:cs typeface="Segoe UI Light" panose="020B0502040204020203" pitchFamily="34" charset="0"/>
              </a:rPr>
              <a:t>Designing accessible mobile interfaces</a:t>
            </a:r>
          </a:p>
        </p:txBody>
      </p:sp>
      <p:cxnSp>
        <p:nvCxnSpPr>
          <p:cNvPr id="5" name="Straight Connector 4">
            <a:extLst>
              <a:ext uri="{FF2B5EF4-FFF2-40B4-BE49-F238E27FC236}">
                <a16:creationId xmlns:a16="http://schemas.microsoft.com/office/drawing/2014/main" id="{1E8B9B08-AD67-489D-9CAF-2F5579D56DB4}"/>
              </a:ext>
              <a:ext uri="{C183D7F6-B498-43B3-948B-1728B52AA6E4}">
                <adec:decorative xmlns:adec="http://schemas.microsoft.com/office/drawing/2017/decorative" val="1"/>
              </a:ext>
            </a:extLst>
          </p:cNvPr>
          <p:cNvCxnSpPr>
            <a:cxnSpLocks/>
          </p:cNvCxnSpPr>
          <p:nvPr/>
        </p:nvCxnSpPr>
        <p:spPr>
          <a:xfrm flipH="1">
            <a:off x="4797103" y="387581"/>
            <a:ext cx="6450760" cy="1"/>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2" name="Title 1">
            <a:extLst>
              <a:ext uri="{FF2B5EF4-FFF2-40B4-BE49-F238E27FC236}">
                <a16:creationId xmlns:a16="http://schemas.microsoft.com/office/drawing/2014/main" id="{71271206-B542-4750-9867-A197DD92D7F6}"/>
              </a:ext>
            </a:extLst>
          </p:cNvPr>
          <p:cNvSpPr txBox="1">
            <a:spLocks noGrp="1"/>
          </p:cNvSpPr>
          <p:nvPr>
            <p:ph type="title" idx="4294967295"/>
          </p:nvPr>
        </p:nvSpPr>
        <p:spPr>
          <a:xfrm>
            <a:off x="469060" y="916899"/>
            <a:ext cx="8377574" cy="1520733"/>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000" b="0" i="0" u="none" strike="noStrike" kern="1200" cap="none" spc="0" normalizeH="0" baseline="0" noProof="0">
                <a:ln>
                  <a:noFill/>
                </a:ln>
                <a:solidFill>
                  <a:schemeClr val="tx1"/>
                </a:solidFill>
                <a:effectLst/>
                <a:uLnTx/>
                <a:uFillTx/>
                <a:latin typeface="Segoe UI Semibold" panose="020B0702040204020203" pitchFamily="34" charset="0"/>
                <a:ea typeface="+mj-ea"/>
                <a:cs typeface="Segoe UI Semibold" panose="020B0702040204020203" pitchFamily="34" charset="0"/>
              </a:rPr>
              <a:t>More resources</a:t>
            </a:r>
            <a:endParaRPr kumimoji="0" lang="en-US" sz="4000" b="0" i="0" u="none" strike="noStrike" kern="1200" cap="none" spc="0" normalizeH="0" baseline="0" noProof="0" dirty="0">
              <a:ln>
                <a:noFill/>
              </a:ln>
              <a:solidFill>
                <a:schemeClr val="tx1"/>
              </a:solidFill>
              <a:effectLst/>
              <a:uLnTx/>
              <a:uFillTx/>
              <a:latin typeface="Segoe UI Semibold" panose="020B0702040204020203" pitchFamily="34" charset="0"/>
              <a:ea typeface="+mj-ea"/>
              <a:cs typeface="Segoe UI Semibold" panose="020B0702040204020203" pitchFamily="34" charset="0"/>
            </a:endParaRPr>
          </a:p>
        </p:txBody>
      </p:sp>
      <p:grpSp>
        <p:nvGrpSpPr>
          <p:cNvPr id="13" name="Group 12">
            <a:extLst>
              <a:ext uri="{FF2B5EF4-FFF2-40B4-BE49-F238E27FC236}">
                <a16:creationId xmlns:a16="http://schemas.microsoft.com/office/drawing/2014/main" id="{221AE1DC-A839-41DA-83DD-E7939FCF8A32}"/>
              </a:ext>
              <a:ext uri="{C183D7F6-B498-43B3-948B-1728B52AA6E4}">
                <adec:decorative xmlns:adec="http://schemas.microsoft.com/office/drawing/2017/decorative" val="1"/>
              </a:ext>
            </a:extLst>
          </p:cNvPr>
          <p:cNvGrpSpPr/>
          <p:nvPr/>
        </p:nvGrpSpPr>
        <p:grpSpPr>
          <a:xfrm>
            <a:off x="1841864" y="2473587"/>
            <a:ext cx="847488" cy="847488"/>
            <a:chOff x="1095281" y="1743482"/>
            <a:chExt cx="1073761" cy="1073761"/>
          </a:xfrm>
        </p:grpSpPr>
        <p:pic>
          <p:nvPicPr>
            <p:cNvPr id="16" name="Graphic 15" descr="Internet">
              <a:extLst>
                <a:ext uri="{FF2B5EF4-FFF2-40B4-BE49-F238E27FC236}">
                  <a16:creationId xmlns:a16="http://schemas.microsoft.com/office/drawing/2014/main" id="{66E5CD9F-522A-4892-A63C-5DD44774A28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275366" y="1889013"/>
              <a:ext cx="731520" cy="731520"/>
            </a:xfrm>
            <a:prstGeom prst="rect">
              <a:avLst/>
            </a:prstGeom>
          </p:spPr>
        </p:pic>
        <p:sp>
          <p:nvSpPr>
            <p:cNvPr id="17" name="Oval 16">
              <a:extLst>
                <a:ext uri="{FF2B5EF4-FFF2-40B4-BE49-F238E27FC236}">
                  <a16:creationId xmlns:a16="http://schemas.microsoft.com/office/drawing/2014/main" id="{BAC9D58B-C4DA-494F-B71E-CABD773407B9}"/>
                </a:ext>
              </a:extLst>
            </p:cNvPr>
            <p:cNvSpPr/>
            <p:nvPr/>
          </p:nvSpPr>
          <p:spPr>
            <a:xfrm>
              <a:off x="1095281" y="1743482"/>
              <a:ext cx="1073761" cy="1073761"/>
            </a:xfrm>
            <a:prstGeom prst="ellipse">
              <a:avLst/>
            </a:prstGeom>
            <a:noFill/>
            <a:ln w="19050">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Content Placeholder 2">
            <a:extLst>
              <a:ext uri="{FF2B5EF4-FFF2-40B4-BE49-F238E27FC236}">
                <a16:creationId xmlns:a16="http://schemas.microsoft.com/office/drawing/2014/main" id="{8BA9A36F-F518-4583-8575-B2BF2FED6D13}"/>
              </a:ext>
            </a:extLst>
          </p:cNvPr>
          <p:cNvSpPr>
            <a:spLocks noGrp="1"/>
          </p:cNvSpPr>
          <p:nvPr>
            <p:ph idx="1"/>
          </p:nvPr>
        </p:nvSpPr>
        <p:spPr>
          <a:xfrm>
            <a:off x="827527" y="3566276"/>
            <a:ext cx="2890312" cy="1830946"/>
          </a:xfrm>
        </p:spPr>
        <p:txBody>
          <a:bodyPr>
            <a:normAutofit/>
          </a:bodyPr>
          <a:lstStyle/>
          <a:p>
            <a:pPr marL="0" indent="0" algn="ctr" fontAlgn="base">
              <a:buNone/>
            </a:pPr>
            <a:r>
              <a:rPr lang="en-US" sz="2200" dirty="0">
                <a:latin typeface="Segoe UI" panose="020B0502040204020203" pitchFamily="34" charset="0"/>
                <a:cs typeface="Segoe UI" panose="020B0502040204020203" pitchFamily="34" charset="0"/>
                <a:hlinkClick r:id="rId5">
                  <a:extLst>
                    <a:ext uri="{A12FA001-AC4F-418D-AE19-62706E023703}">
                      <ahyp:hlinkClr xmlns:ahyp="http://schemas.microsoft.com/office/drawing/2018/hyperlinkcolor" val="tx"/>
                    </a:ext>
                  </a:extLst>
                </a:hlinkClick>
              </a:rPr>
              <a:t>Web Content Accessibility Guidelines (WCAG)</a:t>
            </a:r>
            <a:endParaRPr lang="en-US" sz="2200" dirty="0">
              <a:latin typeface="Segoe UI" panose="020B0502040204020203" pitchFamily="34" charset="0"/>
              <a:cs typeface="Segoe UI" panose="020B0502040204020203" pitchFamily="34" charset="0"/>
            </a:endParaRPr>
          </a:p>
        </p:txBody>
      </p:sp>
      <p:grpSp>
        <p:nvGrpSpPr>
          <p:cNvPr id="19" name="Group 18">
            <a:extLst>
              <a:ext uri="{FF2B5EF4-FFF2-40B4-BE49-F238E27FC236}">
                <a16:creationId xmlns:a16="http://schemas.microsoft.com/office/drawing/2014/main" id="{EA9CD38A-A86A-4922-B61A-A8A1D0816F4A}"/>
              </a:ext>
              <a:ext uri="{C183D7F6-B498-43B3-948B-1728B52AA6E4}">
                <adec:decorative xmlns:adec="http://schemas.microsoft.com/office/drawing/2017/decorative" val="1"/>
              </a:ext>
            </a:extLst>
          </p:cNvPr>
          <p:cNvGrpSpPr/>
          <p:nvPr/>
        </p:nvGrpSpPr>
        <p:grpSpPr>
          <a:xfrm>
            <a:off x="5670804" y="2451937"/>
            <a:ext cx="850392" cy="850392"/>
            <a:chOff x="6064852" y="2210448"/>
            <a:chExt cx="1073761" cy="1073761"/>
          </a:xfrm>
        </p:grpSpPr>
        <p:pic>
          <p:nvPicPr>
            <p:cNvPr id="21" name="Graphic 20" descr="Palette">
              <a:extLst>
                <a:ext uri="{FF2B5EF4-FFF2-40B4-BE49-F238E27FC236}">
                  <a16:creationId xmlns:a16="http://schemas.microsoft.com/office/drawing/2014/main" id="{274F3E16-A41E-4C15-BAF0-31575C96341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6248399" y="2381570"/>
              <a:ext cx="731520" cy="731520"/>
            </a:xfrm>
            <a:prstGeom prst="rect">
              <a:avLst/>
            </a:prstGeom>
          </p:spPr>
        </p:pic>
        <p:sp>
          <p:nvSpPr>
            <p:cNvPr id="22" name="Oval 21">
              <a:extLst>
                <a:ext uri="{FF2B5EF4-FFF2-40B4-BE49-F238E27FC236}">
                  <a16:creationId xmlns:a16="http://schemas.microsoft.com/office/drawing/2014/main" id="{6AAABB0C-3A41-4A7B-9AD4-6DE774640688}"/>
                </a:ext>
              </a:extLst>
            </p:cNvPr>
            <p:cNvSpPr/>
            <p:nvPr/>
          </p:nvSpPr>
          <p:spPr>
            <a:xfrm>
              <a:off x="6064852" y="2210448"/>
              <a:ext cx="1073761" cy="1073761"/>
            </a:xfrm>
            <a:prstGeom prst="ellipse">
              <a:avLst/>
            </a:prstGeom>
            <a:noFill/>
            <a:ln w="19050">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 name="Content Placeholder 2">
            <a:extLst>
              <a:ext uri="{FF2B5EF4-FFF2-40B4-BE49-F238E27FC236}">
                <a16:creationId xmlns:a16="http://schemas.microsoft.com/office/drawing/2014/main" id="{27B383D7-203A-491F-99FC-A091012090A4}"/>
              </a:ext>
            </a:extLst>
          </p:cNvPr>
          <p:cNvSpPr txBox="1">
            <a:spLocks/>
          </p:cNvSpPr>
          <p:nvPr/>
        </p:nvSpPr>
        <p:spPr>
          <a:xfrm>
            <a:off x="4369658" y="3537565"/>
            <a:ext cx="3310128" cy="371931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base">
              <a:buNone/>
            </a:pPr>
            <a:r>
              <a:rPr lang="en-US" sz="2200" dirty="0">
                <a:latin typeface="Segoe UI" panose="020B0502040204020203" pitchFamily="34" charset="0"/>
                <a:cs typeface="Segoe UI" panose="020B0502040204020203" pitchFamily="34" charset="0"/>
              </a:rPr>
              <a:t>Article: </a:t>
            </a:r>
            <a:r>
              <a:rPr lang="en-US" sz="2200" dirty="0">
                <a:latin typeface="Segoe UI" panose="020B0502040204020203" pitchFamily="34" charset="0"/>
                <a:cs typeface="Segoe UI" panose="020B0502040204020203" pitchFamily="34" charset="0"/>
                <a:hlinkClick r:id="rId8">
                  <a:extLst>
                    <a:ext uri="{A12FA001-AC4F-418D-AE19-62706E023703}">
                      <ahyp:hlinkClr xmlns:ahyp="http://schemas.microsoft.com/office/drawing/2018/hyperlinkcolor" val="tx"/>
                    </a:ext>
                  </a:extLst>
                </a:hlinkClick>
              </a:rPr>
              <a:t>Color and Accessible Design</a:t>
            </a:r>
            <a:endParaRPr lang="en-US" sz="2200" dirty="0">
              <a:latin typeface="Segoe UI" panose="020B0502040204020203" pitchFamily="34" charset="0"/>
              <a:cs typeface="Segoe UI" panose="020B0502040204020203" pitchFamily="34" charset="0"/>
            </a:endParaRPr>
          </a:p>
        </p:txBody>
      </p:sp>
      <p:grpSp>
        <p:nvGrpSpPr>
          <p:cNvPr id="24" name="Group 23">
            <a:extLst>
              <a:ext uri="{FF2B5EF4-FFF2-40B4-BE49-F238E27FC236}">
                <a16:creationId xmlns:a16="http://schemas.microsoft.com/office/drawing/2014/main" id="{FC4ACAAE-F661-4E16-B976-82CA37225D9E}"/>
              </a:ext>
              <a:ext uri="{C183D7F6-B498-43B3-948B-1728B52AA6E4}">
                <adec:decorative xmlns:adec="http://schemas.microsoft.com/office/drawing/2017/decorative" val="1"/>
              </a:ext>
            </a:extLst>
          </p:cNvPr>
          <p:cNvGrpSpPr/>
          <p:nvPr/>
        </p:nvGrpSpPr>
        <p:grpSpPr>
          <a:xfrm>
            <a:off x="9357608" y="2413637"/>
            <a:ext cx="850392" cy="850392"/>
            <a:chOff x="4001997" y="1803155"/>
            <a:chExt cx="1073761" cy="1073761"/>
          </a:xfrm>
        </p:grpSpPr>
        <p:pic>
          <p:nvPicPr>
            <p:cNvPr id="26" name="Graphic 25" descr="Smart Phone">
              <a:extLst>
                <a:ext uri="{FF2B5EF4-FFF2-40B4-BE49-F238E27FC236}">
                  <a16:creationId xmlns:a16="http://schemas.microsoft.com/office/drawing/2014/main" id="{453BABC0-1963-465B-B3D8-750844DA1B2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p:blipFill>
          <p:spPr>
            <a:xfrm>
              <a:off x="4177553" y="1948220"/>
              <a:ext cx="731520" cy="731520"/>
            </a:xfrm>
            <a:prstGeom prst="rect">
              <a:avLst/>
            </a:prstGeom>
          </p:spPr>
        </p:pic>
        <p:sp>
          <p:nvSpPr>
            <p:cNvPr id="27" name="Oval 26">
              <a:extLst>
                <a:ext uri="{FF2B5EF4-FFF2-40B4-BE49-F238E27FC236}">
                  <a16:creationId xmlns:a16="http://schemas.microsoft.com/office/drawing/2014/main" id="{3F6F350F-1C97-4A18-8E58-7530B22327BF}"/>
                </a:ext>
              </a:extLst>
            </p:cNvPr>
            <p:cNvSpPr/>
            <p:nvPr/>
          </p:nvSpPr>
          <p:spPr>
            <a:xfrm>
              <a:off x="4001997" y="1803155"/>
              <a:ext cx="1073761" cy="1073761"/>
            </a:xfrm>
            <a:prstGeom prst="ellipse">
              <a:avLst/>
            </a:prstGeom>
            <a:noFill/>
            <a:ln w="19050">
              <a:solidFill>
                <a:srgbClr val="4EEE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Content Placeholder 2">
            <a:extLst>
              <a:ext uri="{FF2B5EF4-FFF2-40B4-BE49-F238E27FC236}">
                <a16:creationId xmlns:a16="http://schemas.microsoft.com/office/drawing/2014/main" id="{A7EC44FA-DDF2-4B8D-887F-711E9D616251}"/>
              </a:ext>
            </a:extLst>
          </p:cNvPr>
          <p:cNvSpPr txBox="1">
            <a:spLocks/>
          </p:cNvSpPr>
          <p:nvPr/>
        </p:nvSpPr>
        <p:spPr>
          <a:xfrm>
            <a:off x="8127740" y="3533912"/>
            <a:ext cx="3310128" cy="189567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fontAlgn="base">
              <a:buNone/>
            </a:pPr>
            <a:r>
              <a:rPr lang="en-US" sz="2200" dirty="0">
                <a:latin typeface="Segoe UI" panose="020B0502040204020203" pitchFamily="34" charset="0"/>
                <a:cs typeface="Segoe UI" panose="020B0502040204020203" pitchFamily="34" charset="0"/>
              </a:rPr>
              <a:t>Article: </a:t>
            </a:r>
            <a:r>
              <a:rPr lang="en-US" sz="2200" dirty="0">
                <a:latin typeface="Segoe UI" panose="020B0502040204020203" pitchFamily="34" charset="0"/>
                <a:cs typeface="Segoe UI" panose="020B0502040204020203" pitchFamily="34" charset="0"/>
                <a:hlinkClick r:id="rId11">
                  <a:extLst>
                    <a:ext uri="{A12FA001-AC4F-418D-AE19-62706E023703}">
                      <ahyp:hlinkClr xmlns:ahyp="http://schemas.microsoft.com/office/drawing/2018/hyperlinkcolor" val="tx"/>
                    </a:ext>
                  </a:extLst>
                </a:hlinkClick>
              </a:rPr>
              <a:t>Mobile Application Accessibility</a:t>
            </a:r>
            <a:endParaRPr lang="en-US" sz="2200" b="1"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14812202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FD829-6D2A-45F6-9502-B9DB9FD54C57}"/>
              </a:ext>
            </a:extLst>
          </p:cNvPr>
          <p:cNvSpPr>
            <a:spLocks noGrp="1"/>
          </p:cNvSpPr>
          <p:nvPr>
            <p:ph type="title"/>
          </p:nvPr>
        </p:nvSpPr>
        <p:spPr>
          <a:xfrm>
            <a:off x="732864" y="268472"/>
            <a:ext cx="10726271" cy="1325563"/>
          </a:xfrm>
        </p:spPr>
        <p:txBody>
          <a:bodyPr/>
          <a:lstStyle/>
          <a:p>
            <a:r>
              <a:rPr lang="en-US" dirty="0">
                <a:solidFill>
                  <a:schemeClr val="bg1"/>
                </a:solidFill>
                <a:latin typeface="Segoe UI Semibold" panose="020B0702040204020203" pitchFamily="34" charset="0"/>
                <a:cs typeface="Segoe UI Semibold" panose="020B0702040204020203" pitchFamily="34" charset="0"/>
              </a:rPr>
              <a:t>Takeaways</a:t>
            </a:r>
          </a:p>
        </p:txBody>
      </p:sp>
      <p:sp>
        <p:nvSpPr>
          <p:cNvPr id="28" name="TextBox 27">
            <a:extLst>
              <a:ext uri="{FF2B5EF4-FFF2-40B4-BE49-F238E27FC236}">
                <a16:creationId xmlns:a16="http://schemas.microsoft.com/office/drawing/2014/main" id="{C4FCD55A-8E4F-4FFC-A2D5-1F4A7A075713}"/>
              </a:ext>
            </a:extLst>
          </p:cNvPr>
          <p:cNvSpPr txBox="1"/>
          <p:nvPr/>
        </p:nvSpPr>
        <p:spPr>
          <a:xfrm rot="16200000">
            <a:off x="403267" y="2557566"/>
            <a:ext cx="1371261" cy="400110"/>
          </a:xfrm>
          <a:prstGeom prst="rect">
            <a:avLst/>
          </a:prstGeom>
          <a:noFill/>
        </p:spPr>
        <p:txBody>
          <a:bodyPr wrap="square" rtlCol="0">
            <a:spAutoFit/>
          </a:bodyPr>
          <a:lstStyle/>
          <a:p>
            <a:r>
              <a:rPr lang="en-US" sz="2000" dirty="0">
                <a:solidFill>
                  <a:schemeClr val="bg1"/>
                </a:solidFill>
                <a:latin typeface="Segoe UI Semibold" panose="020B0702040204020203" pitchFamily="34" charset="0"/>
                <a:cs typeface="Segoe UI Semibold" panose="020B0702040204020203" pitchFamily="34" charset="0"/>
              </a:rPr>
              <a:t>Theory</a:t>
            </a:r>
          </a:p>
        </p:txBody>
      </p:sp>
      <p:cxnSp>
        <p:nvCxnSpPr>
          <p:cNvPr id="13" name="Straight Connector 12">
            <a:extLst>
              <a:ext uri="{FF2B5EF4-FFF2-40B4-BE49-F238E27FC236}">
                <a16:creationId xmlns:a16="http://schemas.microsoft.com/office/drawing/2014/main" id="{B981BA4A-3336-47D6-A461-017158E1C40D}"/>
              </a:ext>
              <a:ext uri="{C183D7F6-B498-43B3-948B-1728B52AA6E4}">
                <adec:decorative xmlns:adec="http://schemas.microsoft.com/office/drawing/2017/decorative" val="1"/>
              </a:ext>
            </a:extLst>
          </p:cNvPr>
          <p:cNvCxnSpPr>
            <a:cxnSpLocks/>
          </p:cNvCxnSpPr>
          <p:nvPr/>
        </p:nvCxnSpPr>
        <p:spPr>
          <a:xfrm>
            <a:off x="1386243" y="2083022"/>
            <a:ext cx="0" cy="1697896"/>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8" name="TextBox 7">
            <a:extLst>
              <a:ext uri="{FF2B5EF4-FFF2-40B4-BE49-F238E27FC236}">
                <a16:creationId xmlns:a16="http://schemas.microsoft.com/office/drawing/2014/main" id="{7D97D60D-9DA4-4C3D-96F2-50E5F1A5F0E7}"/>
              </a:ext>
            </a:extLst>
          </p:cNvPr>
          <p:cNvSpPr txBox="1"/>
          <p:nvPr/>
        </p:nvSpPr>
        <p:spPr>
          <a:xfrm>
            <a:off x="1722156" y="2138266"/>
            <a:ext cx="2680446" cy="1323439"/>
          </a:xfrm>
          <a:prstGeom prst="rect">
            <a:avLst/>
          </a:prstGeom>
          <a:noFill/>
        </p:spPr>
        <p:txBody>
          <a:bodyPr wrap="square" rtlCol="0">
            <a:spAutoFit/>
          </a:bodyPr>
          <a:lstStyle/>
          <a:p>
            <a:r>
              <a:rPr lang="en-US" sz="2000" b="1" dirty="0">
                <a:solidFill>
                  <a:schemeClr val="bg1"/>
                </a:solidFill>
              </a:rPr>
              <a:t>Disability</a:t>
            </a:r>
            <a:r>
              <a:rPr lang="en-US" sz="2000" dirty="0">
                <a:solidFill>
                  <a:schemeClr val="bg1"/>
                </a:solidFill>
              </a:rPr>
              <a:t> is a mismatched interaction between someone and their context.</a:t>
            </a:r>
          </a:p>
        </p:txBody>
      </p:sp>
      <p:sp>
        <p:nvSpPr>
          <p:cNvPr id="9" name="TextBox 8">
            <a:extLst>
              <a:ext uri="{FF2B5EF4-FFF2-40B4-BE49-F238E27FC236}">
                <a16:creationId xmlns:a16="http://schemas.microsoft.com/office/drawing/2014/main" id="{FE1E2B4D-6ED7-4A51-9F4F-F23A71FABC60}"/>
              </a:ext>
            </a:extLst>
          </p:cNvPr>
          <p:cNvSpPr txBox="1"/>
          <p:nvPr/>
        </p:nvSpPr>
        <p:spPr>
          <a:xfrm>
            <a:off x="5039777" y="2112974"/>
            <a:ext cx="3119717" cy="1015663"/>
          </a:xfrm>
          <a:prstGeom prst="rect">
            <a:avLst/>
          </a:prstGeom>
          <a:noFill/>
        </p:spPr>
        <p:txBody>
          <a:bodyPr wrap="square" rtlCol="0">
            <a:spAutoFit/>
          </a:bodyPr>
          <a:lstStyle/>
          <a:p>
            <a:r>
              <a:rPr lang="en-US" sz="2000" b="1" dirty="0">
                <a:solidFill>
                  <a:schemeClr val="bg1"/>
                </a:solidFill>
              </a:rPr>
              <a:t>Accessibility</a:t>
            </a:r>
            <a:r>
              <a:rPr lang="en-US" sz="2000" dirty="0">
                <a:solidFill>
                  <a:schemeClr val="bg1"/>
                </a:solidFill>
              </a:rPr>
              <a:t> describes tools that help people navigate mismatched interactions. </a:t>
            </a:r>
          </a:p>
        </p:txBody>
      </p:sp>
      <p:sp>
        <p:nvSpPr>
          <p:cNvPr id="12" name="TextBox 11">
            <a:extLst>
              <a:ext uri="{FF2B5EF4-FFF2-40B4-BE49-F238E27FC236}">
                <a16:creationId xmlns:a16="http://schemas.microsoft.com/office/drawing/2014/main" id="{24591E71-5C45-44C4-99F0-BE045CA67CFF}"/>
              </a:ext>
            </a:extLst>
          </p:cNvPr>
          <p:cNvSpPr txBox="1"/>
          <p:nvPr/>
        </p:nvSpPr>
        <p:spPr>
          <a:xfrm>
            <a:off x="8963700" y="2102536"/>
            <a:ext cx="3324639" cy="1323439"/>
          </a:xfrm>
          <a:prstGeom prst="rect">
            <a:avLst/>
          </a:prstGeom>
          <a:noFill/>
        </p:spPr>
        <p:txBody>
          <a:bodyPr wrap="square" rtlCol="0">
            <a:spAutoFit/>
          </a:bodyPr>
          <a:lstStyle/>
          <a:p>
            <a:r>
              <a:rPr lang="en-US" sz="2000" b="1" dirty="0">
                <a:solidFill>
                  <a:schemeClr val="bg1"/>
                </a:solidFill>
              </a:rPr>
              <a:t>Inclusive design </a:t>
            </a:r>
            <a:r>
              <a:rPr lang="en-US" sz="2000" dirty="0">
                <a:solidFill>
                  <a:schemeClr val="bg1"/>
                </a:solidFill>
              </a:rPr>
              <a:t>is a framework that helps us design more accessible products.</a:t>
            </a:r>
          </a:p>
        </p:txBody>
      </p:sp>
      <p:sp>
        <p:nvSpPr>
          <p:cNvPr id="29" name="TextBox 28">
            <a:extLst>
              <a:ext uri="{FF2B5EF4-FFF2-40B4-BE49-F238E27FC236}">
                <a16:creationId xmlns:a16="http://schemas.microsoft.com/office/drawing/2014/main" id="{B25E01B5-E51E-4AB3-84E3-B967C0DD31BF}"/>
              </a:ext>
            </a:extLst>
          </p:cNvPr>
          <p:cNvSpPr txBox="1"/>
          <p:nvPr/>
        </p:nvSpPr>
        <p:spPr>
          <a:xfrm rot="16200000">
            <a:off x="331336" y="4717475"/>
            <a:ext cx="1515122" cy="400110"/>
          </a:xfrm>
          <a:prstGeom prst="rect">
            <a:avLst/>
          </a:prstGeom>
          <a:noFill/>
        </p:spPr>
        <p:txBody>
          <a:bodyPr wrap="square" rtlCol="0">
            <a:spAutoFit/>
          </a:bodyPr>
          <a:lstStyle/>
          <a:p>
            <a:r>
              <a:rPr lang="en-US" sz="2000" dirty="0">
                <a:solidFill>
                  <a:schemeClr val="bg1"/>
                </a:solidFill>
                <a:latin typeface="Segoe UI Semibold" panose="020B0702040204020203" pitchFamily="34" charset="0"/>
                <a:cs typeface="Segoe UI Semibold" panose="020B0702040204020203" pitchFamily="34" charset="0"/>
              </a:rPr>
              <a:t>Application</a:t>
            </a:r>
          </a:p>
        </p:txBody>
      </p:sp>
      <p:cxnSp>
        <p:nvCxnSpPr>
          <p:cNvPr id="14" name="Straight Connector 13">
            <a:extLst>
              <a:ext uri="{FF2B5EF4-FFF2-40B4-BE49-F238E27FC236}">
                <a16:creationId xmlns:a16="http://schemas.microsoft.com/office/drawing/2014/main" id="{AA7D1EAD-C949-4146-BB38-A55BB39CCDF7}"/>
              </a:ext>
              <a:ext uri="{C183D7F6-B498-43B3-948B-1728B52AA6E4}">
                <adec:decorative xmlns:adec="http://schemas.microsoft.com/office/drawing/2017/decorative" val="1"/>
              </a:ext>
            </a:extLst>
          </p:cNvPr>
          <p:cNvCxnSpPr>
            <a:cxnSpLocks/>
          </p:cNvCxnSpPr>
          <p:nvPr/>
        </p:nvCxnSpPr>
        <p:spPr>
          <a:xfrm>
            <a:off x="1386243" y="4117849"/>
            <a:ext cx="0" cy="1710205"/>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15" name="TextBox 14">
            <a:extLst>
              <a:ext uri="{FF2B5EF4-FFF2-40B4-BE49-F238E27FC236}">
                <a16:creationId xmlns:a16="http://schemas.microsoft.com/office/drawing/2014/main" id="{7DCD3892-B4F3-4AC9-9CCC-727038549537}"/>
              </a:ext>
            </a:extLst>
          </p:cNvPr>
          <p:cNvSpPr txBox="1"/>
          <p:nvPr/>
        </p:nvSpPr>
        <p:spPr>
          <a:xfrm>
            <a:off x="2852432" y="4428110"/>
            <a:ext cx="2680446" cy="707886"/>
          </a:xfrm>
          <a:prstGeom prst="rect">
            <a:avLst/>
          </a:prstGeom>
          <a:noFill/>
        </p:spPr>
        <p:txBody>
          <a:bodyPr wrap="square" rtlCol="0">
            <a:spAutoFit/>
          </a:bodyPr>
          <a:lstStyle/>
          <a:p>
            <a:r>
              <a:rPr lang="en-US" sz="2000" dirty="0">
                <a:solidFill>
                  <a:schemeClr val="bg1"/>
                </a:solidFill>
              </a:rPr>
              <a:t>Who might be excluded from using my design?</a:t>
            </a:r>
          </a:p>
        </p:txBody>
      </p:sp>
      <p:sp>
        <p:nvSpPr>
          <p:cNvPr id="16" name="TextBox 15">
            <a:extLst>
              <a:ext uri="{FF2B5EF4-FFF2-40B4-BE49-F238E27FC236}">
                <a16:creationId xmlns:a16="http://schemas.microsoft.com/office/drawing/2014/main" id="{897477F3-66FB-4940-8CFE-C4F2D255C9CD}"/>
              </a:ext>
            </a:extLst>
          </p:cNvPr>
          <p:cNvSpPr txBox="1"/>
          <p:nvPr/>
        </p:nvSpPr>
        <p:spPr>
          <a:xfrm>
            <a:off x="7104255" y="4428110"/>
            <a:ext cx="3185535" cy="707886"/>
          </a:xfrm>
          <a:prstGeom prst="rect">
            <a:avLst/>
          </a:prstGeom>
          <a:noFill/>
        </p:spPr>
        <p:txBody>
          <a:bodyPr wrap="square" rtlCol="0">
            <a:spAutoFit/>
          </a:bodyPr>
          <a:lstStyle/>
          <a:p>
            <a:r>
              <a:rPr lang="en-US" sz="2000" dirty="0">
                <a:solidFill>
                  <a:schemeClr val="bg1"/>
                </a:solidFill>
              </a:rPr>
              <a:t>How will my design work with assistive technologies?</a:t>
            </a:r>
          </a:p>
        </p:txBody>
      </p:sp>
      <p:pic>
        <p:nvPicPr>
          <p:cNvPr id="34" name="Graphic 33">
            <a:extLst>
              <a:ext uri="{FF2B5EF4-FFF2-40B4-BE49-F238E27FC236}">
                <a16:creationId xmlns:a16="http://schemas.microsoft.com/office/drawing/2014/main" id="{74A4EA37-34E7-47A5-9DB0-BF6FBB3B6EC7}"/>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88430"/>
          <a:stretch/>
        </p:blipFill>
        <p:spPr>
          <a:xfrm>
            <a:off x="-946093" y="3239750"/>
            <a:ext cx="1410548" cy="3969846"/>
          </a:xfrm>
          <a:prstGeom prst="rect">
            <a:avLst/>
          </a:prstGeom>
        </p:spPr>
      </p:pic>
      <p:pic>
        <p:nvPicPr>
          <p:cNvPr id="35" name="Graphic 34">
            <a:extLst>
              <a:ext uri="{FF2B5EF4-FFF2-40B4-BE49-F238E27FC236}">
                <a16:creationId xmlns:a16="http://schemas.microsoft.com/office/drawing/2014/main" id="{51A2447D-C4B9-4666-AF36-D630FCA28DDB}"/>
              </a:ext>
              <a:ext uri="{C183D7F6-B498-43B3-948B-1728B52AA6E4}">
                <adec:decorative xmlns:adec="http://schemas.microsoft.com/office/drawing/2017/decorative" val="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r="88779"/>
          <a:stretch/>
        </p:blipFill>
        <p:spPr>
          <a:xfrm>
            <a:off x="-946093" y="-540846"/>
            <a:ext cx="1368065" cy="3969846"/>
          </a:xfrm>
          <a:prstGeom prst="rect">
            <a:avLst/>
          </a:prstGeom>
        </p:spPr>
      </p:pic>
      <p:sp>
        <p:nvSpPr>
          <p:cNvPr id="36" name="TextBox 35">
            <a:extLst>
              <a:ext uri="{FF2B5EF4-FFF2-40B4-BE49-F238E27FC236}">
                <a16:creationId xmlns:a16="http://schemas.microsoft.com/office/drawing/2014/main" id="{74321804-AFD6-4FEC-9F41-3038FB73CD4F}"/>
              </a:ext>
            </a:extLst>
          </p:cNvPr>
          <p:cNvSpPr txBox="1"/>
          <p:nvPr/>
        </p:nvSpPr>
        <p:spPr>
          <a:xfrm>
            <a:off x="3011071" y="5851013"/>
            <a:ext cx="6169856" cy="507831"/>
          </a:xfrm>
          <a:prstGeom prst="rect">
            <a:avLst/>
          </a:prstGeom>
          <a:noFill/>
        </p:spPr>
        <p:txBody>
          <a:bodyPr wrap="square" rtlCol="0">
            <a:spAutoFit/>
          </a:bodyPr>
          <a:lstStyle/>
          <a:p>
            <a:pPr algn="ctr"/>
            <a:r>
              <a:rPr lang="en-US" sz="2700" dirty="0">
                <a:solidFill>
                  <a:schemeClr val="bg1"/>
                </a:solidFill>
                <a:latin typeface="Segoe UI Semibold" panose="020B0702040204020203" pitchFamily="34" charset="0"/>
                <a:cs typeface="Segoe UI Semibold" panose="020B0702040204020203" pitchFamily="34" charset="0"/>
              </a:rPr>
              <a:t>Accessibility is a design problem. </a:t>
            </a:r>
          </a:p>
        </p:txBody>
      </p:sp>
      <p:cxnSp>
        <p:nvCxnSpPr>
          <p:cNvPr id="37" name="Straight Connector 36">
            <a:extLst>
              <a:ext uri="{FF2B5EF4-FFF2-40B4-BE49-F238E27FC236}">
                <a16:creationId xmlns:a16="http://schemas.microsoft.com/office/drawing/2014/main" id="{52F094A9-CA80-4AFE-8AE4-AF64031606A7}"/>
              </a:ext>
              <a:ext uri="{C183D7F6-B498-43B3-948B-1728B52AA6E4}">
                <adec:decorative xmlns:adec="http://schemas.microsoft.com/office/drawing/2017/decorative" val="1"/>
              </a:ext>
            </a:extLst>
          </p:cNvPr>
          <p:cNvCxnSpPr>
            <a:cxnSpLocks/>
          </p:cNvCxnSpPr>
          <p:nvPr/>
        </p:nvCxnSpPr>
        <p:spPr>
          <a:xfrm flipH="1">
            <a:off x="3835345" y="6500716"/>
            <a:ext cx="4521308"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35567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P spid="15" grpId="0"/>
      <p:bldP spid="16" grpId="0"/>
      <p:bldP spid="3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2352FA48-2059-4772-B989-5EDBD8D61F43}"/>
              </a:ext>
            </a:extLst>
          </p:cNvPr>
          <p:cNvSpPr>
            <a:spLocks noGrp="1"/>
          </p:cNvSpPr>
          <p:nvPr>
            <p:ph type="title"/>
          </p:nvPr>
        </p:nvSpPr>
        <p:spPr>
          <a:xfrm>
            <a:off x="761999" y="328425"/>
            <a:ext cx="10076323" cy="1105926"/>
          </a:xfrm>
        </p:spPr>
        <p:txBody>
          <a:bodyPr>
            <a:normAutofit/>
          </a:bodyPr>
          <a:lstStyle/>
          <a:p>
            <a:r>
              <a:rPr lang="en-US" dirty="0">
                <a:latin typeface="Segoe UI Semibold" panose="020B0702040204020203" pitchFamily="34" charset="0"/>
                <a:ea typeface="Futura Medium" charset="0"/>
                <a:cs typeface="Segoe UI Semibold" panose="020B0702040204020203" pitchFamily="34" charset="0"/>
              </a:rPr>
              <a:t>Thank you</a:t>
            </a:r>
          </a:p>
        </p:txBody>
      </p:sp>
      <p:cxnSp>
        <p:nvCxnSpPr>
          <p:cNvPr id="37" name="Straight Connector 36">
            <a:extLst>
              <a:ext uri="{FF2B5EF4-FFF2-40B4-BE49-F238E27FC236}">
                <a16:creationId xmlns:a16="http://schemas.microsoft.com/office/drawing/2014/main" id="{49BC7E2F-4BAF-4310-9268-AB3C89DEAB50}"/>
              </a:ext>
              <a:ext uri="{C183D7F6-B498-43B3-948B-1728B52AA6E4}">
                <adec:decorative xmlns:adec="http://schemas.microsoft.com/office/drawing/2017/decorative" val="1"/>
              </a:ext>
            </a:extLst>
          </p:cNvPr>
          <p:cNvCxnSpPr>
            <a:cxnSpLocks/>
          </p:cNvCxnSpPr>
          <p:nvPr/>
        </p:nvCxnSpPr>
        <p:spPr>
          <a:xfrm flipH="1">
            <a:off x="3821697" y="874089"/>
            <a:ext cx="7574849"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
        <p:nvSpPr>
          <p:cNvPr id="32" name="TextBox 31">
            <a:extLst>
              <a:ext uri="{FF2B5EF4-FFF2-40B4-BE49-F238E27FC236}">
                <a16:creationId xmlns:a16="http://schemas.microsoft.com/office/drawing/2014/main" id="{0E9F4A1B-3155-4E6F-AE74-9963510D229F}"/>
              </a:ext>
            </a:extLst>
          </p:cNvPr>
          <p:cNvSpPr txBox="1"/>
          <p:nvPr/>
        </p:nvSpPr>
        <p:spPr>
          <a:xfrm>
            <a:off x="742537" y="1613872"/>
            <a:ext cx="4099933" cy="1354217"/>
          </a:xfrm>
          <a:prstGeom prst="rect">
            <a:avLst/>
          </a:prstGeom>
          <a:noFill/>
        </p:spPr>
        <p:txBody>
          <a:bodyPr wrap="square" rtlCol="0">
            <a:spAutoFit/>
          </a:bodyPr>
          <a:lstStyle/>
          <a:p>
            <a:r>
              <a:rPr lang="en-US" sz="2800" dirty="0"/>
              <a:t>Slide content </a:t>
            </a:r>
          </a:p>
          <a:p>
            <a:pPr marL="285750" indent="-285750">
              <a:buFont typeface="Arial" panose="020B0604020202020204" pitchFamily="34" charset="0"/>
              <a:buChar char="•"/>
            </a:pPr>
            <a:r>
              <a:rPr lang="en-US" dirty="0"/>
              <a:t>Microsoft Design, </a:t>
            </a:r>
            <a:br>
              <a:rPr lang="en-US" dirty="0"/>
            </a:br>
            <a:r>
              <a:rPr lang="en-US" dirty="0"/>
              <a:t>particularly Bryce Johnson</a:t>
            </a:r>
          </a:p>
          <a:p>
            <a:pPr marL="285750" indent="-285750">
              <a:buFont typeface="Arial" panose="020B0604020202020204" pitchFamily="34" charset="0"/>
              <a:buChar char="•"/>
            </a:pPr>
            <a:r>
              <a:rPr lang="en-US" dirty="0"/>
              <a:t>Elise Livingston </a:t>
            </a:r>
          </a:p>
        </p:txBody>
      </p:sp>
      <p:sp>
        <p:nvSpPr>
          <p:cNvPr id="10" name="TextBox 9">
            <a:extLst>
              <a:ext uri="{FF2B5EF4-FFF2-40B4-BE49-F238E27FC236}">
                <a16:creationId xmlns:a16="http://schemas.microsoft.com/office/drawing/2014/main" id="{2DECC266-EACC-454C-B50E-9CBF49BB43C9}"/>
              </a:ext>
            </a:extLst>
          </p:cNvPr>
          <p:cNvSpPr txBox="1"/>
          <p:nvPr/>
        </p:nvSpPr>
        <p:spPr>
          <a:xfrm>
            <a:off x="4426159" y="1613872"/>
            <a:ext cx="4482353" cy="2893100"/>
          </a:xfrm>
          <a:prstGeom prst="rect">
            <a:avLst/>
          </a:prstGeom>
          <a:noFill/>
        </p:spPr>
        <p:txBody>
          <a:bodyPr wrap="square" rtlCol="0">
            <a:spAutoFit/>
          </a:bodyPr>
          <a:lstStyle/>
          <a:p>
            <a:r>
              <a:rPr lang="en-US" sz="2800" dirty="0"/>
              <a:t>Mentorship</a:t>
            </a:r>
            <a:endParaRPr lang="en-US" dirty="0"/>
          </a:p>
          <a:p>
            <a:pPr marL="285750" indent="-285750">
              <a:buFont typeface="Arial" panose="020B0604020202020204" pitchFamily="34" charset="0"/>
              <a:buChar char="•"/>
            </a:pPr>
            <a:r>
              <a:rPr lang="en-US" dirty="0"/>
              <a:t>Elise Livingston</a:t>
            </a:r>
          </a:p>
          <a:p>
            <a:pPr marL="285750" indent="-285750">
              <a:buFont typeface="Arial" panose="020B0604020202020204" pitchFamily="34" charset="0"/>
              <a:buChar char="•"/>
            </a:pPr>
            <a:r>
              <a:rPr lang="en-US" dirty="0"/>
              <a:t>Emily Tran</a:t>
            </a:r>
          </a:p>
          <a:p>
            <a:pPr marL="285750" indent="-285750">
              <a:buFont typeface="Arial" panose="020B0604020202020204" pitchFamily="34" charset="0"/>
              <a:buChar char="•"/>
            </a:pPr>
            <a:r>
              <a:rPr lang="en-US" dirty="0"/>
              <a:t>Anita Mortaloni</a:t>
            </a:r>
          </a:p>
          <a:p>
            <a:pPr marL="285750" indent="-285750">
              <a:buFont typeface="Arial" panose="020B0604020202020204" pitchFamily="34" charset="0"/>
              <a:buChar char="•"/>
            </a:pPr>
            <a:r>
              <a:rPr lang="en-US" dirty="0"/>
              <a:t>Peter Frem</a:t>
            </a:r>
          </a:p>
          <a:p>
            <a:pPr marL="285750" indent="-285750">
              <a:buFont typeface="Arial" panose="020B0604020202020204" pitchFamily="34" charset="0"/>
              <a:buChar char="•"/>
            </a:pPr>
            <a:r>
              <a:rPr lang="en-US" dirty="0"/>
              <a:t>Jennifer Mankoff</a:t>
            </a:r>
          </a:p>
          <a:p>
            <a:pPr marL="285750" indent="-285750">
              <a:buFont typeface="Arial" panose="020B0604020202020204" pitchFamily="34" charset="0"/>
              <a:buChar char="•"/>
            </a:pPr>
            <a:r>
              <a:rPr lang="en-US" dirty="0"/>
              <a:t>James Fogarty</a:t>
            </a:r>
          </a:p>
          <a:p>
            <a:pPr marL="285750" indent="-285750">
              <a:buFont typeface="Arial" panose="020B0604020202020204" pitchFamily="34" charset="0"/>
              <a:buChar char="•"/>
            </a:pPr>
            <a:r>
              <a:rPr lang="en-US" dirty="0" err="1"/>
              <a:t>Xiaoyi</a:t>
            </a:r>
            <a:r>
              <a:rPr lang="en-US" dirty="0"/>
              <a:t> Zhang  </a:t>
            </a:r>
          </a:p>
          <a:p>
            <a:endParaRPr lang="en-US" sz="2800" dirty="0"/>
          </a:p>
        </p:txBody>
      </p:sp>
      <p:sp>
        <p:nvSpPr>
          <p:cNvPr id="11" name="TextBox 10">
            <a:extLst>
              <a:ext uri="{FF2B5EF4-FFF2-40B4-BE49-F238E27FC236}">
                <a16:creationId xmlns:a16="http://schemas.microsoft.com/office/drawing/2014/main" id="{FEE410A3-2038-49AE-B5FB-4346C6D0D21D}"/>
              </a:ext>
            </a:extLst>
          </p:cNvPr>
          <p:cNvSpPr txBox="1"/>
          <p:nvPr/>
        </p:nvSpPr>
        <p:spPr>
          <a:xfrm>
            <a:off x="7562273" y="1613872"/>
            <a:ext cx="3990393" cy="3877985"/>
          </a:xfrm>
          <a:prstGeom prst="rect">
            <a:avLst/>
          </a:prstGeom>
          <a:noFill/>
        </p:spPr>
        <p:txBody>
          <a:bodyPr wrap="square" rtlCol="0">
            <a:spAutoFit/>
          </a:bodyPr>
          <a:lstStyle/>
          <a:p>
            <a:r>
              <a:rPr lang="en-US" sz="2800" dirty="0"/>
              <a:t>Resources</a:t>
            </a:r>
          </a:p>
          <a:p>
            <a:pPr marL="285750" indent="-285750">
              <a:buFont typeface="Arial" panose="020B0604020202020204" pitchFamily="34" charset="0"/>
              <a:buChar char="•"/>
            </a:pPr>
            <a:r>
              <a:rPr lang="en-US" dirty="0">
                <a:hlinkClick r:id="rId3">
                  <a:extLst>
                    <a:ext uri="{A12FA001-AC4F-418D-AE19-62706E023703}">
                      <ahyp:hlinkClr xmlns:ahyp="http://schemas.microsoft.com/office/drawing/2018/hyperlinkcolor" val="tx"/>
                    </a:ext>
                  </a:extLst>
                </a:hlinkClick>
              </a:rPr>
              <a:t>Microsoft Inclusive Design</a:t>
            </a:r>
            <a:endParaRPr lang="en-US" dirty="0"/>
          </a:p>
          <a:p>
            <a:pPr marL="285750" indent="-285750">
              <a:buFont typeface="Arial" panose="020B0604020202020204" pitchFamily="34" charset="0"/>
              <a:buChar char="•"/>
            </a:pPr>
            <a:r>
              <a:rPr lang="en-US" dirty="0">
                <a:hlinkClick r:id="rId4">
                  <a:extLst>
                    <a:ext uri="{A12FA001-AC4F-418D-AE19-62706E023703}">
                      <ahyp:hlinkClr xmlns:ahyp="http://schemas.microsoft.com/office/drawing/2018/hyperlinkcolor" val="tx"/>
                    </a:ext>
                  </a:extLst>
                </a:hlinkClick>
              </a:rPr>
              <a:t>Adobe: Inclusive vs Universal Design</a:t>
            </a:r>
            <a:endParaRPr lang="en-US" dirty="0"/>
          </a:p>
          <a:p>
            <a:pPr marL="285750" indent="-285750">
              <a:buFont typeface="Arial" panose="020B0604020202020204" pitchFamily="34" charset="0"/>
              <a:buChar char="•"/>
            </a:pPr>
            <a:r>
              <a:rPr lang="en-US" dirty="0">
                <a:hlinkClick r:id="rId5">
                  <a:extLst>
                    <a:ext uri="{A12FA001-AC4F-418D-AE19-62706E023703}">
                      <ahyp:hlinkClr xmlns:ahyp="http://schemas.microsoft.com/office/drawing/2018/hyperlinkcolor" val="tx"/>
                    </a:ext>
                  </a:extLst>
                </a:hlinkClick>
              </a:rPr>
              <a:t>Microsoft: Recognizing Exclusion in AI</a:t>
            </a:r>
            <a:endParaRPr lang="en-US" dirty="0"/>
          </a:p>
          <a:p>
            <a:pPr marL="285750" indent="-285750">
              <a:buFont typeface="Arial" panose="020B0604020202020204" pitchFamily="34" charset="0"/>
              <a:buChar char="•"/>
            </a:pPr>
            <a:r>
              <a:rPr lang="en-US" dirty="0">
                <a:hlinkClick r:id="rId6">
                  <a:extLst>
                    <a:ext uri="{A12FA001-AC4F-418D-AE19-62706E023703}">
                      <ahyp:hlinkClr xmlns:ahyp="http://schemas.microsoft.com/office/drawing/2018/hyperlinkcolor" val="tx"/>
                    </a:ext>
                  </a:extLst>
                </a:hlinkClick>
              </a:rPr>
              <a:t>Kat Holmes: The No. 1 thing you’re getting wrong about inclusive design</a:t>
            </a:r>
            <a:endParaRPr lang="en-US" dirty="0"/>
          </a:p>
          <a:p>
            <a:pPr marL="285750" indent="-285750">
              <a:buFont typeface="Arial" panose="020B0604020202020204" pitchFamily="34" charset="0"/>
              <a:buChar char="•"/>
            </a:pPr>
            <a:r>
              <a:rPr lang="en-US" dirty="0">
                <a:hlinkClick r:id="rId7">
                  <a:extLst>
                    <a:ext uri="{A12FA001-AC4F-418D-AE19-62706E023703}">
                      <ahyp:hlinkClr xmlns:ahyp="http://schemas.microsoft.com/office/drawing/2018/hyperlinkcolor" val="tx"/>
                    </a:ext>
                  </a:extLst>
                </a:hlinkClick>
              </a:rPr>
              <a:t>Web Content Accessibility Guidelines (WCAG)</a:t>
            </a:r>
            <a:endParaRPr lang="en-US" dirty="0"/>
          </a:p>
          <a:p>
            <a:pPr marL="285750" indent="-285750">
              <a:buFont typeface="Arial" panose="020B0604020202020204" pitchFamily="34" charset="0"/>
              <a:buChar char="•"/>
            </a:pPr>
            <a:r>
              <a:rPr lang="en-US" dirty="0"/>
              <a:t>Article: </a:t>
            </a:r>
            <a:r>
              <a:rPr lang="en-US" dirty="0">
                <a:hlinkClick r:id="rId8">
                  <a:extLst>
                    <a:ext uri="{A12FA001-AC4F-418D-AE19-62706E023703}">
                      <ahyp:hlinkClr xmlns:ahyp="http://schemas.microsoft.com/office/drawing/2018/hyperlinkcolor" val="tx"/>
                    </a:ext>
                  </a:extLst>
                </a:hlinkClick>
              </a:rPr>
              <a:t>Color and Accessible Design</a:t>
            </a:r>
            <a:endParaRPr lang="en-US" dirty="0"/>
          </a:p>
          <a:p>
            <a:pPr marL="285750" indent="-285750">
              <a:buFont typeface="Arial" panose="020B0604020202020204" pitchFamily="34" charset="0"/>
              <a:buChar char="•"/>
            </a:pPr>
            <a:r>
              <a:rPr lang="en-US" dirty="0">
                <a:hlinkClick r:id="rId9">
                  <a:extLst>
                    <a:ext uri="{A12FA001-AC4F-418D-AE19-62706E023703}">
                      <ahyp:hlinkClr xmlns:ahyp="http://schemas.microsoft.com/office/drawing/2018/hyperlinkcolor" val="tx"/>
                    </a:ext>
                  </a:extLst>
                </a:hlinkClick>
              </a:rPr>
              <a:t>Mobile Application Accessibility</a:t>
            </a:r>
            <a:endParaRPr lang="en-US" dirty="0"/>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endParaRPr lang="en-US" sz="2800" dirty="0"/>
          </a:p>
        </p:txBody>
      </p:sp>
      <p:pic>
        <p:nvPicPr>
          <p:cNvPr id="31" name="Picture 30" descr="line of animated iconic representations of people">
            <a:extLst>
              <a:ext uri="{FF2B5EF4-FFF2-40B4-BE49-F238E27FC236}">
                <a16:creationId xmlns:a16="http://schemas.microsoft.com/office/drawing/2014/main" id="{14902459-E4D4-43A2-A54B-CF67E9DFAE16}"/>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175" y="4771335"/>
            <a:ext cx="12188825" cy="2609462"/>
          </a:xfrm>
          <a:prstGeom prst="rect">
            <a:avLst/>
          </a:prstGeom>
        </p:spPr>
      </p:pic>
    </p:spTree>
    <p:extLst>
      <p:ext uri="{BB962C8B-B14F-4D97-AF65-F5344CB8AC3E}">
        <p14:creationId xmlns:p14="http://schemas.microsoft.com/office/powerpoint/2010/main" val="170038396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7F753-F04B-4430-9DD1-D164F6944728}"/>
              </a:ext>
            </a:extLst>
          </p:cNvPr>
          <p:cNvSpPr>
            <a:spLocks noGrp="1"/>
          </p:cNvSpPr>
          <p:nvPr>
            <p:ph type="title"/>
          </p:nvPr>
        </p:nvSpPr>
        <p:spPr>
          <a:xfrm>
            <a:off x="1440365" y="1703117"/>
            <a:ext cx="8328102" cy="3232997"/>
          </a:xfrm>
        </p:spPr>
        <p:txBody>
          <a:bodyPr>
            <a:normAutofit/>
          </a:bodyPr>
          <a:lstStyle/>
          <a:p>
            <a:r>
              <a:rPr lang="en-US" dirty="0">
                <a:latin typeface="Segoe UI Semibold" panose="020B0702040204020203" pitchFamily="34" charset="0"/>
                <a:cs typeface="Segoe UI Semibold" panose="020B0702040204020203" pitchFamily="34" charset="0"/>
              </a:rPr>
              <a:t>Human Centered &amp;</a:t>
            </a:r>
            <a:br>
              <a:rPr lang="en-US" dirty="0">
                <a:latin typeface="Segoe UI Semibold" panose="020B0702040204020203" pitchFamily="34" charset="0"/>
                <a:cs typeface="Segoe UI Semibold" panose="020B0702040204020203" pitchFamily="34" charset="0"/>
              </a:rPr>
            </a:br>
            <a:r>
              <a:rPr lang="en-US" dirty="0">
                <a:latin typeface="Segoe UI Semibold" panose="020B0702040204020203" pitchFamily="34" charset="0"/>
                <a:cs typeface="Segoe UI Semibold" panose="020B0702040204020203" pitchFamily="34" charset="0"/>
              </a:rPr>
              <a:t>Inclusive &amp;</a:t>
            </a:r>
            <a:br>
              <a:rPr lang="en-US" dirty="0">
                <a:latin typeface="Segoe UI Semibold" panose="020B0702040204020203" pitchFamily="34" charset="0"/>
                <a:cs typeface="Segoe UI Semibold" panose="020B0702040204020203" pitchFamily="34" charset="0"/>
              </a:rPr>
            </a:br>
            <a:r>
              <a:rPr lang="en-US" dirty="0">
                <a:latin typeface="Segoe UI Semibold" panose="020B0702040204020203" pitchFamily="34" charset="0"/>
                <a:cs typeface="Segoe UI Semibold" panose="020B0702040204020203" pitchFamily="34" charset="0"/>
              </a:rPr>
              <a:t>Universal </a:t>
            </a:r>
            <a:br>
              <a:rPr lang="en-US" dirty="0">
                <a:latin typeface="Segoe UI Semibold" panose="020B0702040204020203" pitchFamily="34" charset="0"/>
                <a:cs typeface="Segoe UI Semibold" panose="020B0702040204020203" pitchFamily="34" charset="0"/>
              </a:rPr>
            </a:br>
            <a:r>
              <a:rPr lang="en-US" dirty="0">
                <a:latin typeface="Segoe UI Semibold" panose="020B0702040204020203" pitchFamily="34" charset="0"/>
                <a:cs typeface="Segoe UI Semibold" panose="020B0702040204020203" pitchFamily="34" charset="0"/>
              </a:rPr>
              <a:t>Design</a:t>
            </a:r>
          </a:p>
        </p:txBody>
      </p:sp>
      <p:cxnSp>
        <p:nvCxnSpPr>
          <p:cNvPr id="4" name="Straight Connector 3">
            <a:extLst>
              <a:ext uri="{FF2B5EF4-FFF2-40B4-BE49-F238E27FC236}">
                <a16:creationId xmlns:a16="http://schemas.microsoft.com/office/drawing/2014/main" id="{DF51183B-0732-4F9C-800E-C05E6932B8F6}"/>
              </a:ext>
              <a:ext uri="{C183D7F6-B498-43B3-948B-1728B52AA6E4}">
                <adec:decorative xmlns:adec="http://schemas.microsoft.com/office/drawing/2017/decorative" val="1"/>
              </a:ext>
            </a:extLst>
          </p:cNvPr>
          <p:cNvCxnSpPr>
            <a:cxnSpLocks/>
          </p:cNvCxnSpPr>
          <p:nvPr/>
        </p:nvCxnSpPr>
        <p:spPr>
          <a:xfrm flipV="1">
            <a:off x="1152513" y="1733003"/>
            <a:ext cx="0" cy="3210545"/>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236778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2352FA48-2059-4772-B989-5EDBD8D61F43}"/>
              </a:ext>
            </a:extLst>
          </p:cNvPr>
          <p:cNvSpPr>
            <a:spLocks noGrp="1"/>
          </p:cNvSpPr>
          <p:nvPr>
            <p:ph type="title"/>
          </p:nvPr>
        </p:nvSpPr>
        <p:spPr>
          <a:xfrm>
            <a:off x="761999" y="328425"/>
            <a:ext cx="10076323" cy="1105926"/>
          </a:xfrm>
        </p:spPr>
        <p:txBody>
          <a:bodyPr>
            <a:normAutofit/>
          </a:bodyPr>
          <a:lstStyle/>
          <a:p>
            <a:r>
              <a:rPr lang="en-US" dirty="0">
                <a:latin typeface="Segoe UI Semibold" panose="020B0702040204020203" pitchFamily="34" charset="0"/>
                <a:ea typeface="Futura Medium" charset="0"/>
                <a:cs typeface="Segoe UI Semibold" panose="020B0702040204020203" pitchFamily="34" charset="0"/>
              </a:rPr>
              <a:t>Let’s make this more concrete</a:t>
            </a:r>
          </a:p>
        </p:txBody>
      </p:sp>
      <p:sp>
        <p:nvSpPr>
          <p:cNvPr id="32" name="TextBox 31">
            <a:extLst>
              <a:ext uri="{FF2B5EF4-FFF2-40B4-BE49-F238E27FC236}">
                <a16:creationId xmlns:a16="http://schemas.microsoft.com/office/drawing/2014/main" id="{0E9F4A1B-3155-4E6F-AE74-9963510D229F}"/>
              </a:ext>
            </a:extLst>
          </p:cNvPr>
          <p:cNvSpPr txBox="1"/>
          <p:nvPr/>
        </p:nvSpPr>
        <p:spPr>
          <a:xfrm>
            <a:off x="735105" y="2458521"/>
            <a:ext cx="4482353" cy="892552"/>
          </a:xfrm>
          <a:prstGeom prst="rect">
            <a:avLst/>
          </a:prstGeom>
          <a:noFill/>
        </p:spPr>
        <p:txBody>
          <a:bodyPr wrap="square" rtlCol="0">
            <a:spAutoFit/>
          </a:bodyPr>
          <a:lstStyle/>
          <a:p>
            <a:pPr algn="ctr"/>
            <a:r>
              <a:rPr lang="en-US" sz="2600" dirty="0">
                <a:latin typeface="Segoe UI" panose="020B0502040204020203" pitchFamily="34" charset="0"/>
                <a:cs typeface="Segoe UI" panose="020B0502040204020203" pitchFamily="34" charset="0"/>
              </a:rPr>
              <a:t>What does accessibility look like today in computing?</a:t>
            </a:r>
          </a:p>
        </p:txBody>
      </p:sp>
      <p:sp>
        <p:nvSpPr>
          <p:cNvPr id="9" name="TextBox 8">
            <a:extLst>
              <a:ext uri="{FF2B5EF4-FFF2-40B4-BE49-F238E27FC236}">
                <a16:creationId xmlns:a16="http://schemas.microsoft.com/office/drawing/2014/main" id="{207ED213-173B-4EF2-AF2E-BFC505FAB709}"/>
              </a:ext>
            </a:extLst>
          </p:cNvPr>
          <p:cNvSpPr txBox="1"/>
          <p:nvPr/>
        </p:nvSpPr>
        <p:spPr>
          <a:xfrm>
            <a:off x="4755777" y="2505670"/>
            <a:ext cx="2680446" cy="923330"/>
          </a:xfrm>
          <a:prstGeom prst="rect">
            <a:avLst/>
          </a:prstGeom>
          <a:noFill/>
        </p:spPr>
        <p:txBody>
          <a:bodyPr wrap="square" rtlCol="0">
            <a:spAutoFit/>
          </a:bodyPr>
          <a:lstStyle/>
          <a:p>
            <a:pPr algn="ctr"/>
            <a:r>
              <a:rPr lang="en-US" sz="5400" b="1" dirty="0">
                <a:solidFill>
                  <a:srgbClr val="4EEED1"/>
                </a:solidFill>
              </a:rPr>
              <a:t>&amp;</a:t>
            </a:r>
            <a:endParaRPr lang="en-US" sz="5400" dirty="0">
              <a:solidFill>
                <a:srgbClr val="4EEED1"/>
              </a:solidFill>
            </a:endParaRPr>
          </a:p>
        </p:txBody>
      </p:sp>
      <p:sp>
        <p:nvSpPr>
          <p:cNvPr id="34" name="TextBox 33">
            <a:extLst>
              <a:ext uri="{FF2B5EF4-FFF2-40B4-BE49-F238E27FC236}">
                <a16:creationId xmlns:a16="http://schemas.microsoft.com/office/drawing/2014/main" id="{41A5CDA1-3B73-4C4A-9AD8-F71AA3715BC3}"/>
              </a:ext>
            </a:extLst>
          </p:cNvPr>
          <p:cNvSpPr txBox="1"/>
          <p:nvPr/>
        </p:nvSpPr>
        <p:spPr>
          <a:xfrm>
            <a:off x="7184230" y="2243077"/>
            <a:ext cx="4272665" cy="1292662"/>
          </a:xfrm>
          <a:prstGeom prst="rect">
            <a:avLst/>
          </a:prstGeom>
          <a:noFill/>
        </p:spPr>
        <p:txBody>
          <a:bodyPr wrap="square" rtlCol="0">
            <a:spAutoFit/>
          </a:bodyPr>
          <a:lstStyle/>
          <a:p>
            <a:pPr algn="ctr"/>
            <a:r>
              <a:rPr lang="en-US" sz="2600" dirty="0">
                <a:latin typeface="Segoe UI" panose="020B0502040204020203" pitchFamily="34" charset="0"/>
                <a:cs typeface="Segoe UI" panose="020B0502040204020203" pitchFamily="34" charset="0"/>
              </a:rPr>
              <a:t>How can we apply </a:t>
            </a:r>
          </a:p>
          <a:p>
            <a:pPr algn="ctr"/>
            <a:r>
              <a:rPr lang="en-US" sz="2600" dirty="0">
                <a:latin typeface="Segoe UI" panose="020B0502040204020203" pitchFamily="34" charset="0"/>
                <a:cs typeface="Segoe UI" panose="020B0502040204020203" pitchFamily="34" charset="0"/>
              </a:rPr>
              <a:t>inclusive design to build more accessible products?</a:t>
            </a:r>
          </a:p>
        </p:txBody>
      </p:sp>
      <p:pic>
        <p:nvPicPr>
          <p:cNvPr id="31" name="Picture 30" descr="line of animated iconic representations of people">
            <a:extLst>
              <a:ext uri="{FF2B5EF4-FFF2-40B4-BE49-F238E27FC236}">
                <a16:creationId xmlns:a16="http://schemas.microsoft.com/office/drawing/2014/main" id="{14902459-E4D4-43A2-A54B-CF67E9DFAE1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175" y="4436798"/>
            <a:ext cx="12188825" cy="2609462"/>
          </a:xfrm>
          <a:prstGeom prst="rect">
            <a:avLst/>
          </a:prstGeom>
        </p:spPr>
      </p:pic>
      <p:cxnSp>
        <p:nvCxnSpPr>
          <p:cNvPr id="37" name="Straight Connector 36">
            <a:extLst>
              <a:ext uri="{FF2B5EF4-FFF2-40B4-BE49-F238E27FC236}">
                <a16:creationId xmlns:a16="http://schemas.microsoft.com/office/drawing/2014/main" id="{49BC7E2F-4BAF-4310-9268-AB3C89DEAB50}"/>
              </a:ext>
              <a:ext uri="{C183D7F6-B498-43B3-948B-1728B52AA6E4}">
                <adec:decorative xmlns:adec="http://schemas.microsoft.com/office/drawing/2017/decorative" val="1"/>
              </a:ext>
            </a:extLst>
          </p:cNvPr>
          <p:cNvCxnSpPr>
            <a:cxnSpLocks/>
          </p:cNvCxnSpPr>
          <p:nvPr/>
        </p:nvCxnSpPr>
        <p:spPr>
          <a:xfrm flipH="1">
            <a:off x="8593653" y="911260"/>
            <a:ext cx="2791523"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69534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81717"/>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165C9DA-CEA9-4568-97B7-8A9CA1B232B6}"/>
              </a:ext>
            </a:extLst>
          </p:cNvPr>
          <p:cNvSpPr txBox="1">
            <a:spLocks noGrp="1"/>
          </p:cNvSpPr>
          <p:nvPr>
            <p:ph type="title" idx="4294967295"/>
          </p:nvPr>
        </p:nvSpPr>
        <p:spPr>
          <a:xfrm>
            <a:off x="3087840" y="2919688"/>
            <a:ext cx="6112042"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0" normalizeH="0" baseline="0" noProof="0" dirty="0">
                <a:ln>
                  <a:noFill/>
                </a:ln>
                <a:solidFill>
                  <a:schemeClr val="bg1"/>
                </a:solidFill>
                <a:effectLst/>
                <a:uLnTx/>
                <a:uFillTx/>
                <a:latin typeface="Segoe UI Semibold" panose="020B0702040204020203" pitchFamily="34" charset="0"/>
                <a:ea typeface="+mn-ea"/>
                <a:cs typeface="Segoe UI Semibold" panose="020B0702040204020203" pitchFamily="34" charset="0"/>
              </a:rPr>
              <a:t>What is disability?</a:t>
            </a:r>
          </a:p>
        </p:txBody>
      </p:sp>
      <p:sp>
        <p:nvSpPr>
          <p:cNvPr id="5" name="Freeform 6">
            <a:extLst>
              <a:ext uri="{FF2B5EF4-FFF2-40B4-BE49-F238E27FC236}">
                <a16:creationId xmlns:a16="http://schemas.microsoft.com/office/drawing/2014/main" id="{64262375-4E15-47C9-B9C5-827B74EAACE6}"/>
              </a:ext>
              <a:ext uri="{C183D7F6-B498-43B3-948B-1728B52AA6E4}">
                <adec:decorative xmlns:adec="http://schemas.microsoft.com/office/drawing/2017/decorative" val="1"/>
              </a:ext>
            </a:extLst>
          </p:cNvPr>
          <p:cNvSpPr>
            <a:spLocks noChangeAspect="1" noEditPoints="1"/>
          </p:cNvSpPr>
          <p:nvPr/>
        </p:nvSpPr>
        <p:spPr bwMode="auto">
          <a:xfrm>
            <a:off x="2461271" y="4558883"/>
            <a:ext cx="626569" cy="1265579"/>
          </a:xfrm>
          <a:custGeom>
            <a:avLst/>
            <a:gdLst>
              <a:gd name="T0" fmla="*/ 122 w 379"/>
              <a:gd name="T1" fmla="*/ 193 h 765"/>
              <a:gd name="T2" fmla="*/ 314 w 379"/>
              <a:gd name="T3" fmla="*/ 507 h 765"/>
              <a:gd name="T4" fmla="*/ 270 w 379"/>
              <a:gd name="T5" fmla="*/ 750 h 765"/>
              <a:gd name="T6" fmla="*/ 270 w 379"/>
              <a:gd name="T7" fmla="*/ 482 h 765"/>
              <a:gd name="T8" fmla="*/ 290 w 379"/>
              <a:gd name="T9" fmla="*/ 451 h 765"/>
              <a:gd name="T10" fmla="*/ 111 w 379"/>
              <a:gd name="T11" fmla="*/ 762 h 765"/>
              <a:gd name="T12" fmla="*/ 161 w 379"/>
              <a:gd name="T13" fmla="*/ 596 h 765"/>
              <a:gd name="T14" fmla="*/ 73 w 379"/>
              <a:gd name="T15" fmla="*/ 765 h 765"/>
              <a:gd name="T16" fmla="*/ 89 w 379"/>
              <a:gd name="T17" fmla="*/ 512 h 765"/>
              <a:gd name="T18" fmla="*/ 234 w 379"/>
              <a:gd name="T19" fmla="*/ 354 h 765"/>
              <a:gd name="T20" fmla="*/ 290 w 379"/>
              <a:gd name="T21" fmla="*/ 395 h 765"/>
              <a:gd name="T22" fmla="*/ 106 w 379"/>
              <a:gd name="T23" fmla="*/ 266 h 765"/>
              <a:gd name="T24" fmla="*/ 72 w 379"/>
              <a:gd name="T25" fmla="*/ 410 h 765"/>
              <a:gd name="T26" fmla="*/ 16 w 379"/>
              <a:gd name="T27" fmla="*/ 435 h 765"/>
              <a:gd name="T28" fmla="*/ 16 w 379"/>
              <a:gd name="T29" fmla="*/ 451 h 765"/>
              <a:gd name="T30" fmla="*/ 0 w 379"/>
              <a:gd name="T31" fmla="*/ 451 h 765"/>
              <a:gd name="T32" fmla="*/ 0 w 379"/>
              <a:gd name="T33" fmla="*/ 435 h 765"/>
              <a:gd name="T34" fmla="*/ 0 w 379"/>
              <a:gd name="T35" fmla="*/ 410 h 765"/>
              <a:gd name="T36" fmla="*/ 109 w 379"/>
              <a:gd name="T37" fmla="*/ 248 h 765"/>
              <a:gd name="T38" fmla="*/ 29 w 379"/>
              <a:gd name="T39" fmla="*/ 111 h 765"/>
              <a:gd name="T40" fmla="*/ 57 w 379"/>
              <a:gd name="T41" fmla="*/ 63 h 765"/>
              <a:gd name="T42" fmla="*/ 258 w 379"/>
              <a:gd name="T43" fmla="*/ 105 h 765"/>
              <a:gd name="T44" fmla="*/ 306 w 379"/>
              <a:gd name="T45" fmla="*/ 395 h 765"/>
              <a:gd name="T46" fmla="*/ 306 w 379"/>
              <a:gd name="T47" fmla="*/ 427 h 765"/>
              <a:gd name="T48" fmla="*/ 306 w 379"/>
              <a:gd name="T49" fmla="*/ 435 h 765"/>
              <a:gd name="T50" fmla="*/ 306 w 379"/>
              <a:gd name="T51" fmla="*/ 488 h 765"/>
              <a:gd name="T52" fmla="*/ 238 w 379"/>
              <a:gd name="T53" fmla="*/ 117 h 765"/>
              <a:gd name="T54" fmla="*/ 74 w 379"/>
              <a:gd name="T55" fmla="*/ 115 h 765"/>
              <a:gd name="T56" fmla="*/ 65 w 379"/>
              <a:gd name="T57" fmla="*/ 167 h 765"/>
              <a:gd name="T58" fmla="*/ 161 w 379"/>
              <a:gd name="T59" fmla="*/ 131 h 765"/>
              <a:gd name="T60" fmla="*/ 238 w 379"/>
              <a:gd name="T61" fmla="*/ 80 h 765"/>
              <a:gd name="T62" fmla="*/ 40 w 379"/>
              <a:gd name="T63" fmla="*/ 98 h 765"/>
              <a:gd name="T64" fmla="*/ 131 w 379"/>
              <a:gd name="T65" fmla="*/ 89 h 765"/>
              <a:gd name="T66" fmla="*/ 145 w 379"/>
              <a:gd name="T67" fmla="*/ 88 h 765"/>
              <a:gd name="T68" fmla="*/ 154 w 379"/>
              <a:gd name="T69" fmla="*/ 88 h 765"/>
              <a:gd name="T70" fmla="*/ 241 w 379"/>
              <a:gd name="T71" fmla="*/ 101 h 765"/>
              <a:gd name="T72" fmla="*/ 41 w 379"/>
              <a:gd name="T73" fmla="*/ 91 h 765"/>
              <a:gd name="T74" fmla="*/ 241 w 379"/>
              <a:gd name="T75" fmla="*/ 153 h 765"/>
              <a:gd name="T76" fmla="*/ 145 w 379"/>
              <a:gd name="T77" fmla="*/ 158 h 765"/>
              <a:gd name="T78" fmla="*/ 69 w 379"/>
              <a:gd name="T79" fmla="*/ 183 h 765"/>
              <a:gd name="T80" fmla="*/ 153 w 379"/>
              <a:gd name="T81" fmla="*/ 258 h 765"/>
              <a:gd name="T82" fmla="*/ 185 w 379"/>
              <a:gd name="T83" fmla="*/ 262 h 765"/>
              <a:gd name="T84" fmla="*/ 218 w 379"/>
              <a:gd name="T85" fmla="*/ 528 h 765"/>
              <a:gd name="T86" fmla="*/ 161 w 379"/>
              <a:gd name="T87" fmla="*/ 579 h 765"/>
              <a:gd name="T88" fmla="*/ 234 w 379"/>
              <a:gd name="T89" fmla="*/ 427 h 765"/>
              <a:gd name="T90" fmla="*/ 314 w 379"/>
              <a:gd name="T91" fmla="*/ 547 h 765"/>
              <a:gd name="T92" fmla="*/ 347 w 379"/>
              <a:gd name="T93" fmla="*/ 580 h 765"/>
              <a:gd name="T94" fmla="*/ 347 w 379"/>
              <a:gd name="T95" fmla="*/ 564 h 765"/>
              <a:gd name="T96" fmla="*/ 330 w 379"/>
              <a:gd name="T97" fmla="*/ 547 h 765"/>
              <a:gd name="T98" fmla="*/ 314 w 379"/>
              <a:gd name="T99" fmla="*/ 692 h 765"/>
              <a:gd name="T100" fmla="*/ 363 w 379"/>
              <a:gd name="T101" fmla="*/ 692 h 765"/>
              <a:gd name="T102" fmla="*/ 347 w 379"/>
              <a:gd name="T103" fmla="*/ 709 h 765"/>
              <a:gd name="T104" fmla="*/ 159 w 379"/>
              <a:gd name="T105" fmla="*/ 381 h 765"/>
              <a:gd name="T106" fmla="*/ 182 w 379"/>
              <a:gd name="T107" fmla="*/ 341 h 765"/>
              <a:gd name="T108" fmla="*/ 146 w 379"/>
              <a:gd name="T109" fmla="*/ 371 h 765"/>
              <a:gd name="T110" fmla="*/ 123 w 379"/>
              <a:gd name="T111" fmla="*/ 413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765">
                <a:moveTo>
                  <a:pt x="184" y="193"/>
                </a:moveTo>
                <a:cubicBezTo>
                  <a:pt x="180" y="207"/>
                  <a:pt x="168" y="218"/>
                  <a:pt x="153" y="218"/>
                </a:cubicBezTo>
                <a:cubicBezTo>
                  <a:pt x="138" y="218"/>
                  <a:pt x="125" y="207"/>
                  <a:pt x="122" y="193"/>
                </a:cubicBezTo>
                <a:lnTo>
                  <a:pt x="184" y="193"/>
                </a:lnTo>
                <a:close/>
                <a:moveTo>
                  <a:pt x="306" y="488"/>
                </a:moveTo>
                <a:cubicBezTo>
                  <a:pt x="311" y="494"/>
                  <a:pt x="314" y="500"/>
                  <a:pt x="314" y="507"/>
                </a:cubicBezTo>
                <a:cubicBezTo>
                  <a:pt x="314" y="725"/>
                  <a:pt x="314" y="725"/>
                  <a:pt x="314" y="725"/>
                </a:cubicBezTo>
                <a:cubicBezTo>
                  <a:pt x="314" y="745"/>
                  <a:pt x="284" y="761"/>
                  <a:pt x="278" y="764"/>
                </a:cubicBezTo>
                <a:cubicBezTo>
                  <a:pt x="270" y="750"/>
                  <a:pt x="270" y="750"/>
                  <a:pt x="270" y="750"/>
                </a:cubicBezTo>
                <a:cubicBezTo>
                  <a:pt x="282" y="744"/>
                  <a:pt x="298" y="732"/>
                  <a:pt x="298" y="725"/>
                </a:cubicBezTo>
                <a:cubicBezTo>
                  <a:pt x="298" y="507"/>
                  <a:pt x="298" y="507"/>
                  <a:pt x="298" y="507"/>
                </a:cubicBezTo>
                <a:cubicBezTo>
                  <a:pt x="298" y="500"/>
                  <a:pt x="282" y="488"/>
                  <a:pt x="270" y="482"/>
                </a:cubicBezTo>
                <a:cubicBezTo>
                  <a:pt x="278" y="468"/>
                  <a:pt x="278" y="468"/>
                  <a:pt x="278" y="468"/>
                </a:cubicBezTo>
                <a:cubicBezTo>
                  <a:pt x="280" y="469"/>
                  <a:pt x="284" y="471"/>
                  <a:pt x="290" y="475"/>
                </a:cubicBezTo>
                <a:cubicBezTo>
                  <a:pt x="290" y="451"/>
                  <a:pt x="290" y="451"/>
                  <a:pt x="290" y="451"/>
                </a:cubicBezTo>
                <a:cubicBezTo>
                  <a:pt x="234" y="451"/>
                  <a:pt x="234" y="451"/>
                  <a:pt x="234" y="451"/>
                </a:cubicBezTo>
                <a:cubicBezTo>
                  <a:pt x="234" y="615"/>
                  <a:pt x="234" y="615"/>
                  <a:pt x="234" y="615"/>
                </a:cubicBezTo>
                <a:cubicBezTo>
                  <a:pt x="111" y="762"/>
                  <a:pt x="111" y="762"/>
                  <a:pt x="111" y="762"/>
                </a:cubicBezTo>
                <a:cubicBezTo>
                  <a:pt x="99" y="752"/>
                  <a:pt x="99" y="752"/>
                  <a:pt x="99" y="752"/>
                </a:cubicBezTo>
                <a:cubicBezTo>
                  <a:pt x="211" y="616"/>
                  <a:pt x="211" y="616"/>
                  <a:pt x="211" y="616"/>
                </a:cubicBezTo>
                <a:cubicBezTo>
                  <a:pt x="161" y="596"/>
                  <a:pt x="161" y="596"/>
                  <a:pt x="161" y="596"/>
                </a:cubicBezTo>
                <a:cubicBezTo>
                  <a:pt x="89" y="619"/>
                  <a:pt x="89" y="619"/>
                  <a:pt x="89" y="619"/>
                </a:cubicBezTo>
                <a:cubicBezTo>
                  <a:pt x="89" y="765"/>
                  <a:pt x="89" y="765"/>
                  <a:pt x="89" y="765"/>
                </a:cubicBezTo>
                <a:cubicBezTo>
                  <a:pt x="73" y="765"/>
                  <a:pt x="73" y="765"/>
                  <a:pt x="73" y="765"/>
                </a:cubicBezTo>
                <a:cubicBezTo>
                  <a:pt x="73" y="354"/>
                  <a:pt x="73" y="354"/>
                  <a:pt x="73" y="354"/>
                </a:cubicBezTo>
                <a:cubicBezTo>
                  <a:pt x="89" y="354"/>
                  <a:pt x="89" y="354"/>
                  <a:pt x="89" y="354"/>
                </a:cubicBezTo>
                <a:cubicBezTo>
                  <a:pt x="89" y="512"/>
                  <a:pt x="89" y="512"/>
                  <a:pt x="89" y="512"/>
                </a:cubicBezTo>
                <a:cubicBezTo>
                  <a:pt x="218" y="512"/>
                  <a:pt x="218" y="512"/>
                  <a:pt x="218" y="512"/>
                </a:cubicBezTo>
                <a:cubicBezTo>
                  <a:pt x="218" y="354"/>
                  <a:pt x="218" y="354"/>
                  <a:pt x="218" y="354"/>
                </a:cubicBezTo>
                <a:cubicBezTo>
                  <a:pt x="234" y="354"/>
                  <a:pt x="234" y="354"/>
                  <a:pt x="234" y="354"/>
                </a:cubicBezTo>
                <a:cubicBezTo>
                  <a:pt x="234" y="410"/>
                  <a:pt x="234" y="410"/>
                  <a:pt x="234" y="410"/>
                </a:cubicBezTo>
                <a:cubicBezTo>
                  <a:pt x="290" y="410"/>
                  <a:pt x="290" y="410"/>
                  <a:pt x="290" y="410"/>
                </a:cubicBezTo>
                <a:cubicBezTo>
                  <a:pt x="290" y="395"/>
                  <a:pt x="290" y="395"/>
                  <a:pt x="290" y="395"/>
                </a:cubicBezTo>
                <a:cubicBezTo>
                  <a:pt x="290" y="336"/>
                  <a:pt x="253" y="286"/>
                  <a:pt x="201" y="267"/>
                </a:cubicBezTo>
                <a:cubicBezTo>
                  <a:pt x="196" y="289"/>
                  <a:pt x="177" y="306"/>
                  <a:pt x="153" y="306"/>
                </a:cubicBezTo>
                <a:cubicBezTo>
                  <a:pt x="130" y="306"/>
                  <a:pt x="110" y="289"/>
                  <a:pt x="106" y="266"/>
                </a:cubicBezTo>
                <a:cubicBezTo>
                  <a:pt x="53" y="286"/>
                  <a:pt x="16" y="336"/>
                  <a:pt x="16" y="395"/>
                </a:cubicBezTo>
                <a:cubicBezTo>
                  <a:pt x="16" y="410"/>
                  <a:pt x="16" y="410"/>
                  <a:pt x="16" y="410"/>
                </a:cubicBezTo>
                <a:cubicBezTo>
                  <a:pt x="72" y="410"/>
                  <a:pt x="72" y="410"/>
                  <a:pt x="72" y="410"/>
                </a:cubicBezTo>
                <a:cubicBezTo>
                  <a:pt x="72" y="427"/>
                  <a:pt x="72" y="427"/>
                  <a:pt x="72" y="427"/>
                </a:cubicBezTo>
                <a:cubicBezTo>
                  <a:pt x="16" y="427"/>
                  <a:pt x="16" y="427"/>
                  <a:pt x="16" y="427"/>
                </a:cubicBezTo>
                <a:cubicBezTo>
                  <a:pt x="16" y="435"/>
                  <a:pt x="16" y="435"/>
                  <a:pt x="16" y="435"/>
                </a:cubicBezTo>
                <a:cubicBezTo>
                  <a:pt x="72" y="435"/>
                  <a:pt x="72" y="435"/>
                  <a:pt x="72" y="435"/>
                </a:cubicBezTo>
                <a:cubicBezTo>
                  <a:pt x="72" y="451"/>
                  <a:pt x="72" y="451"/>
                  <a:pt x="72" y="451"/>
                </a:cubicBezTo>
                <a:cubicBezTo>
                  <a:pt x="16" y="451"/>
                  <a:pt x="16" y="451"/>
                  <a:pt x="16" y="451"/>
                </a:cubicBezTo>
                <a:cubicBezTo>
                  <a:pt x="16" y="580"/>
                  <a:pt x="16" y="580"/>
                  <a:pt x="16" y="580"/>
                </a:cubicBezTo>
                <a:cubicBezTo>
                  <a:pt x="0" y="580"/>
                  <a:pt x="0" y="580"/>
                  <a:pt x="0" y="580"/>
                </a:cubicBezTo>
                <a:cubicBezTo>
                  <a:pt x="0" y="451"/>
                  <a:pt x="0" y="451"/>
                  <a:pt x="0" y="451"/>
                </a:cubicBezTo>
                <a:cubicBezTo>
                  <a:pt x="0" y="451"/>
                  <a:pt x="0" y="451"/>
                  <a:pt x="0" y="451"/>
                </a:cubicBezTo>
                <a:cubicBezTo>
                  <a:pt x="0" y="435"/>
                  <a:pt x="0" y="435"/>
                  <a:pt x="0" y="435"/>
                </a:cubicBezTo>
                <a:cubicBezTo>
                  <a:pt x="0" y="435"/>
                  <a:pt x="0" y="435"/>
                  <a:pt x="0" y="435"/>
                </a:cubicBezTo>
                <a:cubicBezTo>
                  <a:pt x="0" y="427"/>
                  <a:pt x="0" y="427"/>
                  <a:pt x="0" y="427"/>
                </a:cubicBezTo>
                <a:cubicBezTo>
                  <a:pt x="0" y="427"/>
                  <a:pt x="0" y="427"/>
                  <a:pt x="0" y="427"/>
                </a:cubicBezTo>
                <a:cubicBezTo>
                  <a:pt x="0" y="410"/>
                  <a:pt x="0" y="410"/>
                  <a:pt x="0" y="410"/>
                </a:cubicBezTo>
                <a:cubicBezTo>
                  <a:pt x="0" y="410"/>
                  <a:pt x="0" y="410"/>
                  <a:pt x="0" y="410"/>
                </a:cubicBezTo>
                <a:cubicBezTo>
                  <a:pt x="0" y="395"/>
                  <a:pt x="0" y="395"/>
                  <a:pt x="0" y="395"/>
                </a:cubicBezTo>
                <a:cubicBezTo>
                  <a:pt x="0" y="326"/>
                  <a:pt x="46" y="267"/>
                  <a:pt x="109" y="248"/>
                </a:cubicBezTo>
                <a:cubicBezTo>
                  <a:pt x="73" y="232"/>
                  <a:pt x="48" y="195"/>
                  <a:pt x="48" y="153"/>
                </a:cubicBezTo>
                <a:cubicBezTo>
                  <a:pt x="48" y="117"/>
                  <a:pt x="48" y="117"/>
                  <a:pt x="48" y="117"/>
                </a:cubicBezTo>
                <a:cubicBezTo>
                  <a:pt x="29" y="111"/>
                  <a:pt x="29" y="111"/>
                  <a:pt x="29" y="111"/>
                </a:cubicBezTo>
                <a:cubicBezTo>
                  <a:pt x="27" y="108"/>
                  <a:pt x="27" y="108"/>
                  <a:pt x="27" y="108"/>
                </a:cubicBezTo>
                <a:cubicBezTo>
                  <a:pt x="24" y="104"/>
                  <a:pt x="21" y="93"/>
                  <a:pt x="27" y="83"/>
                </a:cubicBezTo>
                <a:cubicBezTo>
                  <a:pt x="32" y="74"/>
                  <a:pt x="42" y="67"/>
                  <a:pt x="57" y="63"/>
                </a:cubicBezTo>
                <a:cubicBezTo>
                  <a:pt x="57" y="63"/>
                  <a:pt x="57" y="63"/>
                  <a:pt x="57" y="63"/>
                </a:cubicBezTo>
                <a:cubicBezTo>
                  <a:pt x="73" y="25"/>
                  <a:pt x="111" y="0"/>
                  <a:pt x="153" y="0"/>
                </a:cubicBezTo>
                <a:cubicBezTo>
                  <a:pt x="211" y="0"/>
                  <a:pt x="258" y="47"/>
                  <a:pt x="258" y="105"/>
                </a:cubicBezTo>
                <a:cubicBezTo>
                  <a:pt x="258" y="153"/>
                  <a:pt x="258" y="153"/>
                  <a:pt x="258" y="153"/>
                </a:cubicBezTo>
                <a:cubicBezTo>
                  <a:pt x="258" y="195"/>
                  <a:pt x="232" y="232"/>
                  <a:pt x="196" y="248"/>
                </a:cubicBezTo>
                <a:cubicBezTo>
                  <a:pt x="260" y="267"/>
                  <a:pt x="306" y="326"/>
                  <a:pt x="306" y="395"/>
                </a:cubicBezTo>
                <a:cubicBezTo>
                  <a:pt x="306" y="410"/>
                  <a:pt x="306" y="410"/>
                  <a:pt x="306" y="410"/>
                </a:cubicBezTo>
                <a:cubicBezTo>
                  <a:pt x="306" y="410"/>
                  <a:pt x="306" y="410"/>
                  <a:pt x="306" y="410"/>
                </a:cubicBezTo>
                <a:cubicBezTo>
                  <a:pt x="306" y="427"/>
                  <a:pt x="306" y="427"/>
                  <a:pt x="306" y="427"/>
                </a:cubicBezTo>
                <a:cubicBezTo>
                  <a:pt x="306" y="427"/>
                  <a:pt x="306" y="427"/>
                  <a:pt x="306" y="427"/>
                </a:cubicBezTo>
                <a:cubicBezTo>
                  <a:pt x="306" y="435"/>
                  <a:pt x="306" y="435"/>
                  <a:pt x="306" y="435"/>
                </a:cubicBezTo>
                <a:cubicBezTo>
                  <a:pt x="306" y="435"/>
                  <a:pt x="306" y="435"/>
                  <a:pt x="306" y="435"/>
                </a:cubicBezTo>
                <a:cubicBezTo>
                  <a:pt x="306" y="451"/>
                  <a:pt x="306" y="451"/>
                  <a:pt x="306" y="451"/>
                </a:cubicBezTo>
                <a:cubicBezTo>
                  <a:pt x="306" y="451"/>
                  <a:pt x="306" y="451"/>
                  <a:pt x="306" y="451"/>
                </a:cubicBezTo>
                <a:lnTo>
                  <a:pt x="306" y="488"/>
                </a:lnTo>
                <a:close/>
                <a:moveTo>
                  <a:pt x="161" y="131"/>
                </a:moveTo>
                <a:cubicBezTo>
                  <a:pt x="161" y="156"/>
                  <a:pt x="161" y="156"/>
                  <a:pt x="161" y="156"/>
                </a:cubicBezTo>
                <a:cubicBezTo>
                  <a:pt x="238" y="117"/>
                  <a:pt x="238" y="117"/>
                  <a:pt x="238" y="117"/>
                </a:cubicBezTo>
                <a:cubicBezTo>
                  <a:pt x="224" y="112"/>
                  <a:pt x="193" y="104"/>
                  <a:pt x="154" y="104"/>
                </a:cubicBezTo>
                <a:cubicBezTo>
                  <a:pt x="147" y="104"/>
                  <a:pt x="141" y="104"/>
                  <a:pt x="135" y="105"/>
                </a:cubicBezTo>
                <a:cubicBezTo>
                  <a:pt x="109" y="106"/>
                  <a:pt x="88" y="111"/>
                  <a:pt x="74" y="115"/>
                </a:cubicBezTo>
                <a:cubicBezTo>
                  <a:pt x="69" y="116"/>
                  <a:pt x="66" y="118"/>
                  <a:pt x="64" y="118"/>
                </a:cubicBezTo>
                <a:cubicBezTo>
                  <a:pt x="64" y="153"/>
                  <a:pt x="64" y="153"/>
                  <a:pt x="64" y="153"/>
                </a:cubicBezTo>
                <a:cubicBezTo>
                  <a:pt x="64" y="158"/>
                  <a:pt x="65" y="163"/>
                  <a:pt x="65" y="167"/>
                </a:cubicBezTo>
                <a:cubicBezTo>
                  <a:pt x="104" y="147"/>
                  <a:pt x="104" y="147"/>
                  <a:pt x="104" y="147"/>
                </a:cubicBezTo>
                <a:cubicBezTo>
                  <a:pt x="104" y="163"/>
                  <a:pt x="104" y="163"/>
                  <a:pt x="104" y="163"/>
                </a:cubicBezTo>
                <a:lnTo>
                  <a:pt x="161" y="131"/>
                </a:lnTo>
                <a:close/>
                <a:moveTo>
                  <a:pt x="77" y="59"/>
                </a:moveTo>
                <a:cubicBezTo>
                  <a:pt x="90" y="57"/>
                  <a:pt x="105" y="56"/>
                  <a:pt x="123" y="56"/>
                </a:cubicBezTo>
                <a:cubicBezTo>
                  <a:pt x="167" y="56"/>
                  <a:pt x="211" y="67"/>
                  <a:pt x="238" y="80"/>
                </a:cubicBezTo>
                <a:cubicBezTo>
                  <a:pt x="227" y="43"/>
                  <a:pt x="193" y="16"/>
                  <a:pt x="153" y="16"/>
                </a:cubicBezTo>
                <a:cubicBezTo>
                  <a:pt x="122" y="16"/>
                  <a:pt x="93" y="33"/>
                  <a:pt x="77" y="59"/>
                </a:cubicBezTo>
                <a:close/>
                <a:moveTo>
                  <a:pt x="40" y="98"/>
                </a:moveTo>
                <a:cubicBezTo>
                  <a:pt x="57" y="103"/>
                  <a:pt x="57" y="103"/>
                  <a:pt x="57" y="103"/>
                </a:cubicBezTo>
                <a:cubicBezTo>
                  <a:pt x="60" y="102"/>
                  <a:pt x="65" y="101"/>
                  <a:pt x="71" y="99"/>
                </a:cubicBezTo>
                <a:cubicBezTo>
                  <a:pt x="83" y="95"/>
                  <a:pt x="103" y="91"/>
                  <a:pt x="131" y="89"/>
                </a:cubicBezTo>
                <a:cubicBezTo>
                  <a:pt x="132" y="89"/>
                  <a:pt x="133" y="89"/>
                  <a:pt x="134" y="89"/>
                </a:cubicBezTo>
                <a:cubicBezTo>
                  <a:pt x="135" y="89"/>
                  <a:pt x="136" y="89"/>
                  <a:pt x="138" y="88"/>
                </a:cubicBezTo>
                <a:cubicBezTo>
                  <a:pt x="140" y="88"/>
                  <a:pt x="142" y="88"/>
                  <a:pt x="145" y="88"/>
                </a:cubicBezTo>
                <a:cubicBezTo>
                  <a:pt x="145" y="88"/>
                  <a:pt x="146" y="88"/>
                  <a:pt x="146" y="88"/>
                </a:cubicBezTo>
                <a:cubicBezTo>
                  <a:pt x="148" y="88"/>
                  <a:pt x="150" y="88"/>
                  <a:pt x="153" y="88"/>
                </a:cubicBezTo>
                <a:cubicBezTo>
                  <a:pt x="153" y="88"/>
                  <a:pt x="153" y="88"/>
                  <a:pt x="154" y="88"/>
                </a:cubicBezTo>
                <a:cubicBezTo>
                  <a:pt x="154" y="88"/>
                  <a:pt x="155" y="88"/>
                  <a:pt x="155" y="88"/>
                </a:cubicBezTo>
                <a:cubicBezTo>
                  <a:pt x="155" y="88"/>
                  <a:pt x="155" y="88"/>
                  <a:pt x="155" y="88"/>
                </a:cubicBezTo>
                <a:cubicBezTo>
                  <a:pt x="194" y="88"/>
                  <a:pt x="225" y="96"/>
                  <a:pt x="241" y="101"/>
                </a:cubicBezTo>
                <a:cubicBezTo>
                  <a:pt x="241" y="101"/>
                  <a:pt x="241" y="100"/>
                  <a:pt x="241" y="100"/>
                </a:cubicBezTo>
                <a:cubicBezTo>
                  <a:pt x="221" y="88"/>
                  <a:pt x="175" y="72"/>
                  <a:pt x="123" y="72"/>
                </a:cubicBezTo>
                <a:cubicBezTo>
                  <a:pt x="59" y="72"/>
                  <a:pt x="44" y="85"/>
                  <a:pt x="41" y="91"/>
                </a:cubicBezTo>
                <a:cubicBezTo>
                  <a:pt x="40" y="93"/>
                  <a:pt x="40" y="96"/>
                  <a:pt x="40" y="98"/>
                </a:cubicBezTo>
                <a:close/>
                <a:moveTo>
                  <a:pt x="153" y="242"/>
                </a:moveTo>
                <a:cubicBezTo>
                  <a:pt x="202" y="242"/>
                  <a:pt x="241" y="202"/>
                  <a:pt x="241" y="153"/>
                </a:cubicBezTo>
                <a:cubicBezTo>
                  <a:pt x="241" y="133"/>
                  <a:pt x="241" y="133"/>
                  <a:pt x="241" y="133"/>
                </a:cubicBezTo>
                <a:cubicBezTo>
                  <a:pt x="145" y="182"/>
                  <a:pt x="145" y="182"/>
                  <a:pt x="145" y="182"/>
                </a:cubicBezTo>
                <a:cubicBezTo>
                  <a:pt x="145" y="158"/>
                  <a:pt x="145" y="158"/>
                  <a:pt x="145" y="158"/>
                </a:cubicBezTo>
                <a:cubicBezTo>
                  <a:pt x="88" y="191"/>
                  <a:pt x="88" y="191"/>
                  <a:pt x="88" y="191"/>
                </a:cubicBezTo>
                <a:cubicBezTo>
                  <a:pt x="88" y="173"/>
                  <a:pt x="88" y="173"/>
                  <a:pt x="88" y="173"/>
                </a:cubicBezTo>
                <a:cubicBezTo>
                  <a:pt x="69" y="183"/>
                  <a:pt x="69" y="183"/>
                  <a:pt x="69" y="183"/>
                </a:cubicBezTo>
                <a:cubicBezTo>
                  <a:pt x="82" y="217"/>
                  <a:pt x="114" y="242"/>
                  <a:pt x="153" y="242"/>
                </a:cubicBezTo>
                <a:close/>
                <a:moveTo>
                  <a:pt x="185" y="262"/>
                </a:moveTo>
                <a:cubicBezTo>
                  <a:pt x="175" y="259"/>
                  <a:pt x="164" y="258"/>
                  <a:pt x="153" y="258"/>
                </a:cubicBezTo>
                <a:cubicBezTo>
                  <a:pt x="142" y="258"/>
                  <a:pt x="131" y="259"/>
                  <a:pt x="121" y="262"/>
                </a:cubicBezTo>
                <a:cubicBezTo>
                  <a:pt x="124" y="277"/>
                  <a:pt x="137" y="290"/>
                  <a:pt x="153" y="290"/>
                </a:cubicBezTo>
                <a:cubicBezTo>
                  <a:pt x="169" y="290"/>
                  <a:pt x="183" y="277"/>
                  <a:pt x="185" y="262"/>
                </a:cubicBezTo>
                <a:close/>
                <a:moveTo>
                  <a:pt x="161" y="579"/>
                </a:moveTo>
                <a:cubicBezTo>
                  <a:pt x="218" y="601"/>
                  <a:pt x="218" y="601"/>
                  <a:pt x="218" y="601"/>
                </a:cubicBezTo>
                <a:cubicBezTo>
                  <a:pt x="218" y="528"/>
                  <a:pt x="218" y="528"/>
                  <a:pt x="218" y="528"/>
                </a:cubicBezTo>
                <a:cubicBezTo>
                  <a:pt x="89" y="528"/>
                  <a:pt x="89" y="528"/>
                  <a:pt x="89" y="528"/>
                </a:cubicBezTo>
                <a:cubicBezTo>
                  <a:pt x="89" y="602"/>
                  <a:pt x="89" y="602"/>
                  <a:pt x="89" y="602"/>
                </a:cubicBezTo>
                <a:lnTo>
                  <a:pt x="161" y="579"/>
                </a:lnTo>
                <a:close/>
                <a:moveTo>
                  <a:pt x="290" y="435"/>
                </a:moveTo>
                <a:cubicBezTo>
                  <a:pt x="290" y="427"/>
                  <a:pt x="290" y="427"/>
                  <a:pt x="290" y="427"/>
                </a:cubicBezTo>
                <a:cubicBezTo>
                  <a:pt x="234" y="427"/>
                  <a:pt x="234" y="427"/>
                  <a:pt x="234" y="427"/>
                </a:cubicBezTo>
                <a:cubicBezTo>
                  <a:pt x="234" y="435"/>
                  <a:pt x="234" y="435"/>
                  <a:pt x="234" y="435"/>
                </a:cubicBezTo>
                <a:lnTo>
                  <a:pt x="290" y="435"/>
                </a:lnTo>
                <a:close/>
                <a:moveTo>
                  <a:pt x="314" y="547"/>
                </a:moveTo>
                <a:cubicBezTo>
                  <a:pt x="314" y="530"/>
                  <a:pt x="329" y="515"/>
                  <a:pt x="347" y="515"/>
                </a:cubicBezTo>
                <a:cubicBezTo>
                  <a:pt x="364" y="515"/>
                  <a:pt x="379" y="530"/>
                  <a:pt x="379" y="547"/>
                </a:cubicBezTo>
                <a:cubicBezTo>
                  <a:pt x="379" y="565"/>
                  <a:pt x="364" y="580"/>
                  <a:pt x="347" y="580"/>
                </a:cubicBezTo>
                <a:cubicBezTo>
                  <a:pt x="329" y="580"/>
                  <a:pt x="314" y="565"/>
                  <a:pt x="314" y="547"/>
                </a:cubicBezTo>
                <a:close/>
                <a:moveTo>
                  <a:pt x="330" y="547"/>
                </a:moveTo>
                <a:cubicBezTo>
                  <a:pt x="330" y="556"/>
                  <a:pt x="338" y="564"/>
                  <a:pt x="347" y="564"/>
                </a:cubicBezTo>
                <a:cubicBezTo>
                  <a:pt x="355" y="564"/>
                  <a:pt x="363" y="556"/>
                  <a:pt x="363" y="547"/>
                </a:cubicBezTo>
                <a:cubicBezTo>
                  <a:pt x="363" y="539"/>
                  <a:pt x="355" y="531"/>
                  <a:pt x="347" y="531"/>
                </a:cubicBezTo>
                <a:cubicBezTo>
                  <a:pt x="338" y="531"/>
                  <a:pt x="330" y="539"/>
                  <a:pt x="330" y="547"/>
                </a:cubicBezTo>
                <a:close/>
                <a:moveTo>
                  <a:pt x="379" y="692"/>
                </a:moveTo>
                <a:cubicBezTo>
                  <a:pt x="379" y="710"/>
                  <a:pt x="364" y="725"/>
                  <a:pt x="347" y="725"/>
                </a:cubicBezTo>
                <a:cubicBezTo>
                  <a:pt x="329" y="725"/>
                  <a:pt x="314" y="710"/>
                  <a:pt x="314" y="692"/>
                </a:cubicBezTo>
                <a:cubicBezTo>
                  <a:pt x="314" y="675"/>
                  <a:pt x="329" y="660"/>
                  <a:pt x="347" y="660"/>
                </a:cubicBezTo>
                <a:cubicBezTo>
                  <a:pt x="364" y="660"/>
                  <a:pt x="379" y="675"/>
                  <a:pt x="379" y="692"/>
                </a:cubicBezTo>
                <a:close/>
                <a:moveTo>
                  <a:pt x="363" y="692"/>
                </a:moveTo>
                <a:cubicBezTo>
                  <a:pt x="363" y="684"/>
                  <a:pt x="355" y="676"/>
                  <a:pt x="347" y="676"/>
                </a:cubicBezTo>
                <a:cubicBezTo>
                  <a:pt x="338" y="676"/>
                  <a:pt x="330" y="684"/>
                  <a:pt x="330" y="692"/>
                </a:cubicBezTo>
                <a:cubicBezTo>
                  <a:pt x="330" y="701"/>
                  <a:pt x="338" y="709"/>
                  <a:pt x="347" y="709"/>
                </a:cubicBezTo>
                <a:cubicBezTo>
                  <a:pt x="355" y="709"/>
                  <a:pt x="363" y="701"/>
                  <a:pt x="363" y="692"/>
                </a:cubicBezTo>
                <a:close/>
                <a:moveTo>
                  <a:pt x="177" y="381"/>
                </a:moveTo>
                <a:cubicBezTo>
                  <a:pt x="159" y="381"/>
                  <a:pt x="159" y="381"/>
                  <a:pt x="159" y="381"/>
                </a:cubicBezTo>
                <a:cubicBezTo>
                  <a:pt x="185" y="355"/>
                  <a:pt x="185" y="355"/>
                  <a:pt x="185" y="355"/>
                </a:cubicBezTo>
                <a:cubicBezTo>
                  <a:pt x="167" y="355"/>
                  <a:pt x="167" y="355"/>
                  <a:pt x="167" y="355"/>
                </a:cubicBezTo>
                <a:cubicBezTo>
                  <a:pt x="182" y="341"/>
                  <a:pt x="182" y="341"/>
                  <a:pt x="182" y="341"/>
                </a:cubicBezTo>
                <a:cubicBezTo>
                  <a:pt x="170" y="329"/>
                  <a:pt x="170" y="329"/>
                  <a:pt x="170" y="329"/>
                </a:cubicBezTo>
                <a:cubicBezTo>
                  <a:pt x="128" y="371"/>
                  <a:pt x="128" y="371"/>
                  <a:pt x="128" y="371"/>
                </a:cubicBezTo>
                <a:cubicBezTo>
                  <a:pt x="146" y="371"/>
                  <a:pt x="146" y="371"/>
                  <a:pt x="146" y="371"/>
                </a:cubicBezTo>
                <a:cubicBezTo>
                  <a:pt x="120" y="397"/>
                  <a:pt x="120" y="397"/>
                  <a:pt x="120" y="397"/>
                </a:cubicBezTo>
                <a:cubicBezTo>
                  <a:pt x="138" y="397"/>
                  <a:pt x="138" y="397"/>
                  <a:pt x="138" y="397"/>
                </a:cubicBezTo>
                <a:cubicBezTo>
                  <a:pt x="123" y="413"/>
                  <a:pt x="123" y="413"/>
                  <a:pt x="123" y="413"/>
                </a:cubicBezTo>
                <a:cubicBezTo>
                  <a:pt x="134" y="424"/>
                  <a:pt x="134" y="424"/>
                  <a:pt x="134" y="424"/>
                </a:cubicBezTo>
                <a:lnTo>
                  <a:pt x="177" y="38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7">
            <a:extLst>
              <a:ext uri="{FF2B5EF4-FFF2-40B4-BE49-F238E27FC236}">
                <a16:creationId xmlns:a16="http://schemas.microsoft.com/office/drawing/2014/main" id="{E93794AF-A739-44D0-82DC-41ED32163DAD}"/>
              </a:ext>
              <a:ext uri="{C183D7F6-B498-43B3-948B-1728B52AA6E4}">
                <adec:decorative xmlns:adec="http://schemas.microsoft.com/office/drawing/2017/decorative" val="1"/>
              </a:ext>
            </a:extLst>
          </p:cNvPr>
          <p:cNvSpPr>
            <a:spLocks noChangeAspect="1" noEditPoints="1"/>
          </p:cNvSpPr>
          <p:nvPr/>
        </p:nvSpPr>
        <p:spPr bwMode="auto">
          <a:xfrm>
            <a:off x="1315672" y="4545310"/>
            <a:ext cx="564365" cy="1279152"/>
          </a:xfrm>
          <a:custGeom>
            <a:avLst/>
            <a:gdLst>
              <a:gd name="T0" fmla="*/ 187 w 342"/>
              <a:gd name="T1" fmla="*/ 512 h 773"/>
              <a:gd name="T2" fmla="*/ 196 w 342"/>
              <a:gd name="T3" fmla="*/ 537 h 773"/>
              <a:gd name="T4" fmla="*/ 204 w 342"/>
              <a:gd name="T5" fmla="*/ 545 h 773"/>
              <a:gd name="T6" fmla="*/ 342 w 342"/>
              <a:gd name="T7" fmla="*/ 585 h 773"/>
              <a:gd name="T8" fmla="*/ 302 w 342"/>
              <a:gd name="T9" fmla="*/ 320 h 773"/>
              <a:gd name="T10" fmla="*/ 279 w 342"/>
              <a:gd name="T11" fmla="*/ 543 h 773"/>
              <a:gd name="T12" fmla="*/ 253 w 342"/>
              <a:gd name="T13" fmla="*/ 773 h 773"/>
              <a:gd name="T14" fmla="*/ 122 w 342"/>
              <a:gd name="T15" fmla="*/ 773 h 773"/>
              <a:gd name="T16" fmla="*/ 106 w 342"/>
              <a:gd name="T17" fmla="*/ 602 h 773"/>
              <a:gd name="T18" fmla="*/ 94 w 342"/>
              <a:gd name="T19" fmla="*/ 481 h 773"/>
              <a:gd name="T20" fmla="*/ 49 w 342"/>
              <a:gd name="T21" fmla="*/ 398 h 773"/>
              <a:gd name="T22" fmla="*/ 33 w 342"/>
              <a:gd name="T23" fmla="*/ 398 h 773"/>
              <a:gd name="T24" fmla="*/ 82 w 342"/>
              <a:gd name="T25" fmla="*/ 105 h 773"/>
              <a:gd name="T26" fmla="*/ 293 w 342"/>
              <a:gd name="T27" fmla="*/ 154 h 773"/>
              <a:gd name="T28" fmla="*/ 187 w 342"/>
              <a:gd name="T29" fmla="*/ 338 h 773"/>
              <a:gd name="T30" fmla="*/ 187 w 342"/>
              <a:gd name="T31" fmla="*/ 277 h 773"/>
              <a:gd name="T32" fmla="*/ 187 w 342"/>
              <a:gd name="T33" fmla="*/ 338 h 773"/>
              <a:gd name="T34" fmla="*/ 228 w 342"/>
              <a:gd name="T35" fmla="*/ 219 h 773"/>
              <a:gd name="T36" fmla="*/ 157 w 342"/>
              <a:gd name="T37" fmla="*/ 196 h 773"/>
              <a:gd name="T38" fmla="*/ 187 w 342"/>
              <a:gd name="T39" fmla="*/ 187 h 773"/>
              <a:gd name="T40" fmla="*/ 98 w 342"/>
              <a:gd name="T41" fmla="*/ 105 h 773"/>
              <a:gd name="T42" fmla="*/ 147 w 342"/>
              <a:gd name="T43" fmla="*/ 105 h 773"/>
              <a:gd name="T44" fmla="*/ 228 w 342"/>
              <a:gd name="T45" fmla="*/ 105 h 773"/>
              <a:gd name="T46" fmla="*/ 277 w 342"/>
              <a:gd name="T47" fmla="*/ 105 h 773"/>
              <a:gd name="T48" fmla="*/ 228 w 342"/>
              <a:gd name="T49" fmla="*/ 122 h 773"/>
              <a:gd name="T50" fmla="*/ 244 w 342"/>
              <a:gd name="T51" fmla="*/ 138 h 773"/>
              <a:gd name="T52" fmla="*/ 147 w 342"/>
              <a:gd name="T53" fmla="*/ 154 h 773"/>
              <a:gd name="T54" fmla="*/ 130 w 342"/>
              <a:gd name="T55" fmla="*/ 138 h 773"/>
              <a:gd name="T56" fmla="*/ 187 w 342"/>
              <a:gd name="T57" fmla="*/ 171 h 773"/>
              <a:gd name="T58" fmla="*/ 277 w 342"/>
              <a:gd name="T59" fmla="*/ 154 h 773"/>
              <a:gd name="T60" fmla="*/ 261 w 342"/>
              <a:gd name="T61" fmla="*/ 138 h 773"/>
              <a:gd name="T62" fmla="*/ 178 w 342"/>
              <a:gd name="T63" fmla="*/ 146 h 773"/>
              <a:gd name="T64" fmla="*/ 115 w 342"/>
              <a:gd name="T65" fmla="*/ 130 h 773"/>
              <a:gd name="T66" fmla="*/ 131 w 342"/>
              <a:gd name="T67" fmla="*/ 224 h 773"/>
              <a:gd name="T68" fmla="*/ 112 w 342"/>
              <a:gd name="T69" fmla="*/ 540 h 773"/>
              <a:gd name="T70" fmla="*/ 220 w 342"/>
              <a:gd name="T71" fmla="*/ 505 h 773"/>
              <a:gd name="T72" fmla="*/ 122 w 342"/>
              <a:gd name="T73" fmla="*/ 389 h 773"/>
              <a:gd name="T74" fmla="*/ 122 w 342"/>
              <a:gd name="T75" fmla="*/ 602 h 773"/>
              <a:gd name="T76" fmla="*/ 290 w 342"/>
              <a:gd name="T77" fmla="*/ 306 h 773"/>
              <a:gd name="T78" fmla="*/ 193 w 342"/>
              <a:gd name="T79" fmla="*/ 360 h 773"/>
              <a:gd name="T80" fmla="*/ 254 w 342"/>
              <a:gd name="T81" fmla="*/ 586 h 773"/>
              <a:gd name="T82" fmla="*/ 252 w 342"/>
              <a:gd name="T83" fmla="*/ 389 h 773"/>
              <a:gd name="T84" fmla="*/ 0 w 342"/>
              <a:gd name="T85" fmla="*/ 504 h 773"/>
              <a:gd name="T86" fmla="*/ 33 w 342"/>
              <a:gd name="T87" fmla="*/ 765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2" h="773">
                <a:moveTo>
                  <a:pt x="204" y="512"/>
                </a:moveTo>
                <a:cubicBezTo>
                  <a:pt x="204" y="517"/>
                  <a:pt x="200" y="520"/>
                  <a:pt x="196" y="520"/>
                </a:cubicBezTo>
                <a:cubicBezTo>
                  <a:pt x="191" y="520"/>
                  <a:pt x="187" y="517"/>
                  <a:pt x="187" y="512"/>
                </a:cubicBezTo>
                <a:cubicBezTo>
                  <a:pt x="187" y="508"/>
                  <a:pt x="191" y="504"/>
                  <a:pt x="196" y="504"/>
                </a:cubicBezTo>
                <a:cubicBezTo>
                  <a:pt x="200" y="504"/>
                  <a:pt x="204" y="508"/>
                  <a:pt x="204" y="512"/>
                </a:cubicBezTo>
                <a:close/>
                <a:moveTo>
                  <a:pt x="196" y="537"/>
                </a:moveTo>
                <a:cubicBezTo>
                  <a:pt x="191" y="537"/>
                  <a:pt x="187" y="540"/>
                  <a:pt x="187" y="545"/>
                </a:cubicBezTo>
                <a:cubicBezTo>
                  <a:pt x="187" y="549"/>
                  <a:pt x="191" y="553"/>
                  <a:pt x="196" y="553"/>
                </a:cubicBezTo>
                <a:cubicBezTo>
                  <a:pt x="200" y="553"/>
                  <a:pt x="204" y="549"/>
                  <a:pt x="204" y="545"/>
                </a:cubicBezTo>
                <a:cubicBezTo>
                  <a:pt x="204" y="540"/>
                  <a:pt x="200" y="537"/>
                  <a:pt x="196" y="537"/>
                </a:cubicBezTo>
                <a:close/>
                <a:moveTo>
                  <a:pt x="342" y="398"/>
                </a:moveTo>
                <a:cubicBezTo>
                  <a:pt x="342" y="585"/>
                  <a:pt x="342" y="585"/>
                  <a:pt x="342" y="585"/>
                </a:cubicBezTo>
                <a:cubicBezTo>
                  <a:pt x="326" y="585"/>
                  <a:pt x="326" y="585"/>
                  <a:pt x="326" y="585"/>
                </a:cubicBezTo>
                <a:cubicBezTo>
                  <a:pt x="326" y="398"/>
                  <a:pt x="326" y="398"/>
                  <a:pt x="326" y="398"/>
                </a:cubicBezTo>
                <a:cubicBezTo>
                  <a:pt x="326" y="369"/>
                  <a:pt x="317" y="342"/>
                  <a:pt x="302" y="320"/>
                </a:cubicBezTo>
                <a:cubicBezTo>
                  <a:pt x="269" y="391"/>
                  <a:pt x="269" y="391"/>
                  <a:pt x="269" y="391"/>
                </a:cubicBezTo>
                <a:cubicBezTo>
                  <a:pt x="281" y="481"/>
                  <a:pt x="281" y="481"/>
                  <a:pt x="281" y="481"/>
                </a:cubicBezTo>
                <a:cubicBezTo>
                  <a:pt x="284" y="502"/>
                  <a:pt x="283" y="523"/>
                  <a:pt x="279" y="543"/>
                </a:cubicBezTo>
                <a:cubicBezTo>
                  <a:pt x="269" y="594"/>
                  <a:pt x="269" y="594"/>
                  <a:pt x="269" y="594"/>
                </a:cubicBezTo>
                <a:cubicBezTo>
                  <a:pt x="269" y="773"/>
                  <a:pt x="269" y="773"/>
                  <a:pt x="269" y="773"/>
                </a:cubicBezTo>
                <a:cubicBezTo>
                  <a:pt x="253" y="773"/>
                  <a:pt x="253" y="773"/>
                  <a:pt x="253" y="773"/>
                </a:cubicBezTo>
                <a:cubicBezTo>
                  <a:pt x="253" y="634"/>
                  <a:pt x="253" y="634"/>
                  <a:pt x="253" y="634"/>
                </a:cubicBezTo>
                <a:cubicBezTo>
                  <a:pt x="122" y="634"/>
                  <a:pt x="122" y="634"/>
                  <a:pt x="122" y="634"/>
                </a:cubicBezTo>
                <a:cubicBezTo>
                  <a:pt x="122" y="773"/>
                  <a:pt x="122" y="773"/>
                  <a:pt x="122" y="773"/>
                </a:cubicBezTo>
                <a:cubicBezTo>
                  <a:pt x="106" y="773"/>
                  <a:pt x="106" y="773"/>
                  <a:pt x="106" y="773"/>
                </a:cubicBezTo>
                <a:cubicBezTo>
                  <a:pt x="106" y="602"/>
                  <a:pt x="106" y="602"/>
                  <a:pt x="106" y="602"/>
                </a:cubicBezTo>
                <a:cubicBezTo>
                  <a:pt x="106" y="602"/>
                  <a:pt x="106" y="602"/>
                  <a:pt x="106" y="602"/>
                </a:cubicBezTo>
                <a:cubicBezTo>
                  <a:pt x="106" y="594"/>
                  <a:pt x="106" y="594"/>
                  <a:pt x="106" y="594"/>
                </a:cubicBezTo>
                <a:cubicBezTo>
                  <a:pt x="96" y="543"/>
                  <a:pt x="96" y="543"/>
                  <a:pt x="96" y="543"/>
                </a:cubicBezTo>
                <a:cubicBezTo>
                  <a:pt x="92" y="523"/>
                  <a:pt x="91" y="502"/>
                  <a:pt x="94" y="481"/>
                </a:cubicBezTo>
                <a:cubicBezTo>
                  <a:pt x="106" y="391"/>
                  <a:pt x="106" y="391"/>
                  <a:pt x="106" y="391"/>
                </a:cubicBezTo>
                <a:cubicBezTo>
                  <a:pt x="73" y="320"/>
                  <a:pt x="73" y="320"/>
                  <a:pt x="73" y="320"/>
                </a:cubicBezTo>
                <a:cubicBezTo>
                  <a:pt x="58" y="342"/>
                  <a:pt x="49" y="369"/>
                  <a:pt x="49" y="398"/>
                </a:cubicBezTo>
                <a:cubicBezTo>
                  <a:pt x="49" y="488"/>
                  <a:pt x="49" y="488"/>
                  <a:pt x="49" y="488"/>
                </a:cubicBezTo>
                <a:cubicBezTo>
                  <a:pt x="33" y="488"/>
                  <a:pt x="33" y="488"/>
                  <a:pt x="33" y="488"/>
                </a:cubicBezTo>
                <a:cubicBezTo>
                  <a:pt x="33" y="398"/>
                  <a:pt x="33" y="398"/>
                  <a:pt x="33" y="398"/>
                </a:cubicBezTo>
                <a:cubicBezTo>
                  <a:pt x="33" y="329"/>
                  <a:pt x="78" y="270"/>
                  <a:pt x="143" y="250"/>
                </a:cubicBezTo>
                <a:cubicBezTo>
                  <a:pt x="106" y="233"/>
                  <a:pt x="82" y="195"/>
                  <a:pt x="82" y="154"/>
                </a:cubicBezTo>
                <a:cubicBezTo>
                  <a:pt x="82" y="105"/>
                  <a:pt x="82" y="105"/>
                  <a:pt x="82" y="105"/>
                </a:cubicBezTo>
                <a:cubicBezTo>
                  <a:pt x="82" y="47"/>
                  <a:pt x="129" y="0"/>
                  <a:pt x="187" y="0"/>
                </a:cubicBezTo>
                <a:cubicBezTo>
                  <a:pt x="246" y="0"/>
                  <a:pt x="293" y="47"/>
                  <a:pt x="293" y="105"/>
                </a:cubicBezTo>
                <a:cubicBezTo>
                  <a:pt x="293" y="154"/>
                  <a:pt x="293" y="154"/>
                  <a:pt x="293" y="154"/>
                </a:cubicBezTo>
                <a:cubicBezTo>
                  <a:pt x="293" y="196"/>
                  <a:pt x="269" y="233"/>
                  <a:pt x="231" y="250"/>
                </a:cubicBezTo>
                <a:cubicBezTo>
                  <a:pt x="297" y="270"/>
                  <a:pt x="342" y="329"/>
                  <a:pt x="342" y="398"/>
                </a:cubicBezTo>
                <a:close/>
                <a:moveTo>
                  <a:pt x="187" y="338"/>
                </a:moveTo>
                <a:cubicBezTo>
                  <a:pt x="216" y="261"/>
                  <a:pt x="216" y="261"/>
                  <a:pt x="216" y="261"/>
                </a:cubicBezTo>
                <a:cubicBezTo>
                  <a:pt x="204" y="269"/>
                  <a:pt x="193" y="274"/>
                  <a:pt x="191" y="275"/>
                </a:cubicBezTo>
                <a:cubicBezTo>
                  <a:pt x="187" y="277"/>
                  <a:pt x="187" y="277"/>
                  <a:pt x="187" y="277"/>
                </a:cubicBezTo>
                <a:cubicBezTo>
                  <a:pt x="184" y="275"/>
                  <a:pt x="184" y="275"/>
                  <a:pt x="184" y="275"/>
                </a:cubicBezTo>
                <a:cubicBezTo>
                  <a:pt x="182" y="275"/>
                  <a:pt x="174" y="271"/>
                  <a:pt x="165" y="265"/>
                </a:cubicBezTo>
                <a:lnTo>
                  <a:pt x="187" y="338"/>
                </a:lnTo>
                <a:close/>
                <a:moveTo>
                  <a:pt x="147" y="219"/>
                </a:moveTo>
                <a:cubicBezTo>
                  <a:pt x="147" y="236"/>
                  <a:pt x="174" y="253"/>
                  <a:pt x="187" y="259"/>
                </a:cubicBezTo>
                <a:cubicBezTo>
                  <a:pt x="201" y="253"/>
                  <a:pt x="228" y="236"/>
                  <a:pt x="228" y="219"/>
                </a:cubicBezTo>
                <a:cubicBezTo>
                  <a:pt x="228" y="209"/>
                  <a:pt x="224" y="202"/>
                  <a:pt x="218" y="196"/>
                </a:cubicBezTo>
                <a:cubicBezTo>
                  <a:pt x="214" y="210"/>
                  <a:pt x="202" y="219"/>
                  <a:pt x="187" y="219"/>
                </a:cubicBezTo>
                <a:cubicBezTo>
                  <a:pt x="173" y="219"/>
                  <a:pt x="161" y="210"/>
                  <a:pt x="157" y="196"/>
                </a:cubicBezTo>
                <a:cubicBezTo>
                  <a:pt x="151" y="202"/>
                  <a:pt x="147" y="209"/>
                  <a:pt x="147" y="219"/>
                </a:cubicBezTo>
                <a:close/>
                <a:moveTo>
                  <a:pt x="216" y="195"/>
                </a:moveTo>
                <a:cubicBezTo>
                  <a:pt x="209" y="189"/>
                  <a:pt x="198" y="187"/>
                  <a:pt x="187" y="187"/>
                </a:cubicBezTo>
                <a:cubicBezTo>
                  <a:pt x="177" y="187"/>
                  <a:pt x="166" y="189"/>
                  <a:pt x="158" y="195"/>
                </a:cubicBezTo>
                <a:lnTo>
                  <a:pt x="216" y="195"/>
                </a:lnTo>
                <a:close/>
                <a:moveTo>
                  <a:pt x="98" y="105"/>
                </a:moveTo>
                <a:cubicBezTo>
                  <a:pt x="98" y="114"/>
                  <a:pt x="98" y="114"/>
                  <a:pt x="98" y="114"/>
                </a:cubicBezTo>
                <a:cubicBezTo>
                  <a:pt x="125" y="114"/>
                  <a:pt x="125" y="114"/>
                  <a:pt x="125" y="114"/>
                </a:cubicBezTo>
                <a:cubicBezTo>
                  <a:pt x="131" y="109"/>
                  <a:pt x="139" y="105"/>
                  <a:pt x="147" y="105"/>
                </a:cubicBezTo>
                <a:cubicBezTo>
                  <a:pt x="162" y="105"/>
                  <a:pt x="174" y="116"/>
                  <a:pt x="178" y="130"/>
                </a:cubicBezTo>
                <a:cubicBezTo>
                  <a:pt x="197" y="130"/>
                  <a:pt x="197" y="130"/>
                  <a:pt x="197" y="130"/>
                </a:cubicBezTo>
                <a:cubicBezTo>
                  <a:pt x="200" y="116"/>
                  <a:pt x="213" y="105"/>
                  <a:pt x="228" y="105"/>
                </a:cubicBezTo>
                <a:cubicBezTo>
                  <a:pt x="236" y="105"/>
                  <a:pt x="244" y="109"/>
                  <a:pt x="249" y="114"/>
                </a:cubicBezTo>
                <a:cubicBezTo>
                  <a:pt x="277" y="114"/>
                  <a:pt x="277" y="114"/>
                  <a:pt x="277" y="114"/>
                </a:cubicBezTo>
                <a:cubicBezTo>
                  <a:pt x="277" y="105"/>
                  <a:pt x="277" y="105"/>
                  <a:pt x="277" y="105"/>
                </a:cubicBezTo>
                <a:cubicBezTo>
                  <a:pt x="277" y="56"/>
                  <a:pt x="237" y="16"/>
                  <a:pt x="187" y="16"/>
                </a:cubicBezTo>
                <a:cubicBezTo>
                  <a:pt x="138" y="16"/>
                  <a:pt x="98" y="56"/>
                  <a:pt x="98" y="105"/>
                </a:cubicBezTo>
                <a:close/>
                <a:moveTo>
                  <a:pt x="228" y="122"/>
                </a:moveTo>
                <a:cubicBezTo>
                  <a:pt x="219" y="122"/>
                  <a:pt x="212" y="129"/>
                  <a:pt x="212" y="138"/>
                </a:cubicBezTo>
                <a:cubicBezTo>
                  <a:pt x="212" y="147"/>
                  <a:pt x="219" y="154"/>
                  <a:pt x="228" y="154"/>
                </a:cubicBezTo>
                <a:cubicBezTo>
                  <a:pt x="237" y="154"/>
                  <a:pt x="244" y="147"/>
                  <a:pt x="244" y="138"/>
                </a:cubicBezTo>
                <a:cubicBezTo>
                  <a:pt x="244" y="129"/>
                  <a:pt x="237" y="122"/>
                  <a:pt x="228" y="122"/>
                </a:cubicBezTo>
                <a:close/>
                <a:moveTo>
                  <a:pt x="130" y="138"/>
                </a:moveTo>
                <a:cubicBezTo>
                  <a:pt x="130" y="147"/>
                  <a:pt x="138" y="154"/>
                  <a:pt x="147" y="154"/>
                </a:cubicBezTo>
                <a:cubicBezTo>
                  <a:pt x="156" y="154"/>
                  <a:pt x="163" y="147"/>
                  <a:pt x="163" y="138"/>
                </a:cubicBezTo>
                <a:cubicBezTo>
                  <a:pt x="163" y="129"/>
                  <a:pt x="156" y="122"/>
                  <a:pt x="147" y="122"/>
                </a:cubicBezTo>
                <a:cubicBezTo>
                  <a:pt x="138" y="122"/>
                  <a:pt x="130" y="129"/>
                  <a:pt x="130" y="138"/>
                </a:cubicBezTo>
                <a:close/>
                <a:moveTo>
                  <a:pt x="131" y="224"/>
                </a:moveTo>
                <a:cubicBezTo>
                  <a:pt x="131" y="222"/>
                  <a:pt x="131" y="221"/>
                  <a:pt x="131" y="219"/>
                </a:cubicBezTo>
                <a:cubicBezTo>
                  <a:pt x="131" y="190"/>
                  <a:pt x="153" y="171"/>
                  <a:pt x="187" y="171"/>
                </a:cubicBezTo>
                <a:cubicBezTo>
                  <a:pt x="221" y="171"/>
                  <a:pt x="244" y="190"/>
                  <a:pt x="244" y="219"/>
                </a:cubicBezTo>
                <a:cubicBezTo>
                  <a:pt x="244" y="221"/>
                  <a:pt x="244" y="222"/>
                  <a:pt x="244" y="224"/>
                </a:cubicBezTo>
                <a:cubicBezTo>
                  <a:pt x="265" y="207"/>
                  <a:pt x="277" y="182"/>
                  <a:pt x="277" y="154"/>
                </a:cubicBezTo>
                <a:cubicBezTo>
                  <a:pt x="277" y="130"/>
                  <a:pt x="277" y="130"/>
                  <a:pt x="277" y="130"/>
                </a:cubicBezTo>
                <a:cubicBezTo>
                  <a:pt x="259" y="130"/>
                  <a:pt x="259" y="130"/>
                  <a:pt x="259" y="130"/>
                </a:cubicBezTo>
                <a:cubicBezTo>
                  <a:pt x="260" y="132"/>
                  <a:pt x="261" y="135"/>
                  <a:pt x="261" y="138"/>
                </a:cubicBezTo>
                <a:cubicBezTo>
                  <a:pt x="261" y="156"/>
                  <a:pt x="246" y="170"/>
                  <a:pt x="228" y="170"/>
                </a:cubicBezTo>
                <a:cubicBezTo>
                  <a:pt x="213" y="170"/>
                  <a:pt x="200" y="160"/>
                  <a:pt x="197" y="146"/>
                </a:cubicBezTo>
                <a:cubicBezTo>
                  <a:pt x="178" y="146"/>
                  <a:pt x="178" y="146"/>
                  <a:pt x="178" y="146"/>
                </a:cubicBezTo>
                <a:cubicBezTo>
                  <a:pt x="174" y="160"/>
                  <a:pt x="162" y="170"/>
                  <a:pt x="147" y="170"/>
                </a:cubicBezTo>
                <a:cubicBezTo>
                  <a:pt x="129" y="170"/>
                  <a:pt x="114" y="156"/>
                  <a:pt x="114" y="138"/>
                </a:cubicBezTo>
                <a:cubicBezTo>
                  <a:pt x="114" y="135"/>
                  <a:pt x="115" y="132"/>
                  <a:pt x="115" y="130"/>
                </a:cubicBezTo>
                <a:cubicBezTo>
                  <a:pt x="98" y="130"/>
                  <a:pt x="98" y="130"/>
                  <a:pt x="98" y="130"/>
                </a:cubicBezTo>
                <a:cubicBezTo>
                  <a:pt x="98" y="154"/>
                  <a:pt x="98" y="154"/>
                  <a:pt x="98" y="154"/>
                </a:cubicBezTo>
                <a:cubicBezTo>
                  <a:pt x="98" y="181"/>
                  <a:pt x="110" y="207"/>
                  <a:pt x="131" y="224"/>
                </a:cubicBezTo>
                <a:close/>
                <a:moveTo>
                  <a:pt x="122" y="389"/>
                </a:moveTo>
                <a:cubicBezTo>
                  <a:pt x="110" y="483"/>
                  <a:pt x="110" y="483"/>
                  <a:pt x="110" y="483"/>
                </a:cubicBezTo>
                <a:cubicBezTo>
                  <a:pt x="107" y="502"/>
                  <a:pt x="108" y="521"/>
                  <a:pt x="112" y="540"/>
                </a:cubicBezTo>
                <a:cubicBezTo>
                  <a:pt x="121" y="586"/>
                  <a:pt x="121" y="586"/>
                  <a:pt x="121" y="586"/>
                </a:cubicBezTo>
                <a:cubicBezTo>
                  <a:pt x="218" y="586"/>
                  <a:pt x="218" y="586"/>
                  <a:pt x="218" y="586"/>
                </a:cubicBezTo>
                <a:cubicBezTo>
                  <a:pt x="220" y="505"/>
                  <a:pt x="220" y="505"/>
                  <a:pt x="220" y="505"/>
                </a:cubicBezTo>
                <a:cubicBezTo>
                  <a:pt x="148" y="266"/>
                  <a:pt x="148" y="266"/>
                  <a:pt x="148" y="266"/>
                </a:cubicBezTo>
                <a:cubicBezTo>
                  <a:pt x="123" y="273"/>
                  <a:pt x="101" y="287"/>
                  <a:pt x="85" y="306"/>
                </a:cubicBezTo>
                <a:lnTo>
                  <a:pt x="122" y="389"/>
                </a:lnTo>
                <a:close/>
                <a:moveTo>
                  <a:pt x="253" y="618"/>
                </a:moveTo>
                <a:cubicBezTo>
                  <a:pt x="253" y="602"/>
                  <a:pt x="253" y="602"/>
                  <a:pt x="253" y="602"/>
                </a:cubicBezTo>
                <a:cubicBezTo>
                  <a:pt x="122" y="602"/>
                  <a:pt x="122" y="602"/>
                  <a:pt x="122" y="602"/>
                </a:cubicBezTo>
                <a:cubicBezTo>
                  <a:pt x="122" y="618"/>
                  <a:pt x="122" y="618"/>
                  <a:pt x="122" y="618"/>
                </a:cubicBezTo>
                <a:lnTo>
                  <a:pt x="253" y="618"/>
                </a:lnTo>
                <a:close/>
                <a:moveTo>
                  <a:pt x="290" y="306"/>
                </a:moveTo>
                <a:cubicBezTo>
                  <a:pt x="275" y="288"/>
                  <a:pt x="254" y="275"/>
                  <a:pt x="231" y="267"/>
                </a:cubicBezTo>
                <a:cubicBezTo>
                  <a:pt x="195" y="361"/>
                  <a:pt x="195" y="361"/>
                  <a:pt x="195" y="361"/>
                </a:cubicBezTo>
                <a:cubicBezTo>
                  <a:pt x="193" y="360"/>
                  <a:pt x="193" y="360"/>
                  <a:pt x="193" y="360"/>
                </a:cubicBezTo>
                <a:cubicBezTo>
                  <a:pt x="236" y="503"/>
                  <a:pt x="236" y="503"/>
                  <a:pt x="236" y="503"/>
                </a:cubicBezTo>
                <a:cubicBezTo>
                  <a:pt x="234" y="586"/>
                  <a:pt x="234" y="586"/>
                  <a:pt x="234" y="586"/>
                </a:cubicBezTo>
                <a:cubicBezTo>
                  <a:pt x="254" y="586"/>
                  <a:pt x="254" y="586"/>
                  <a:pt x="254" y="586"/>
                </a:cubicBezTo>
                <a:cubicBezTo>
                  <a:pt x="263" y="540"/>
                  <a:pt x="263" y="540"/>
                  <a:pt x="263" y="540"/>
                </a:cubicBezTo>
                <a:cubicBezTo>
                  <a:pt x="267" y="521"/>
                  <a:pt x="268" y="502"/>
                  <a:pt x="265" y="483"/>
                </a:cubicBezTo>
                <a:cubicBezTo>
                  <a:pt x="252" y="389"/>
                  <a:pt x="252" y="389"/>
                  <a:pt x="252" y="389"/>
                </a:cubicBezTo>
                <a:lnTo>
                  <a:pt x="290" y="306"/>
                </a:lnTo>
                <a:close/>
                <a:moveTo>
                  <a:pt x="49" y="504"/>
                </a:moveTo>
                <a:cubicBezTo>
                  <a:pt x="0" y="504"/>
                  <a:pt x="0" y="504"/>
                  <a:pt x="0" y="504"/>
                </a:cubicBezTo>
                <a:cubicBezTo>
                  <a:pt x="0" y="520"/>
                  <a:pt x="0" y="520"/>
                  <a:pt x="0" y="520"/>
                </a:cubicBezTo>
                <a:cubicBezTo>
                  <a:pt x="33" y="520"/>
                  <a:pt x="33" y="520"/>
                  <a:pt x="33" y="520"/>
                </a:cubicBezTo>
                <a:cubicBezTo>
                  <a:pt x="33" y="765"/>
                  <a:pt x="33" y="765"/>
                  <a:pt x="33" y="765"/>
                </a:cubicBezTo>
                <a:cubicBezTo>
                  <a:pt x="49" y="765"/>
                  <a:pt x="49" y="765"/>
                  <a:pt x="49" y="765"/>
                </a:cubicBezTo>
                <a:lnTo>
                  <a:pt x="49" y="50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Freeform 8">
            <a:extLst>
              <a:ext uri="{FF2B5EF4-FFF2-40B4-BE49-F238E27FC236}">
                <a16:creationId xmlns:a16="http://schemas.microsoft.com/office/drawing/2014/main" id="{0B6E8235-47DD-45AC-B176-E60F181F7BC9}"/>
              </a:ext>
              <a:ext uri="{C183D7F6-B498-43B3-948B-1728B52AA6E4}">
                <adec:decorative xmlns:adec="http://schemas.microsoft.com/office/drawing/2017/decorative" val="1"/>
              </a:ext>
            </a:extLst>
          </p:cNvPr>
          <p:cNvSpPr>
            <a:spLocks noChangeAspect="1" noEditPoints="1"/>
          </p:cNvSpPr>
          <p:nvPr/>
        </p:nvSpPr>
        <p:spPr bwMode="auto">
          <a:xfrm>
            <a:off x="10419479" y="2770474"/>
            <a:ext cx="505553" cy="1293854"/>
          </a:xfrm>
          <a:custGeom>
            <a:avLst/>
            <a:gdLst>
              <a:gd name="T0" fmla="*/ 121 w 306"/>
              <a:gd name="T1" fmla="*/ 210 h 782"/>
              <a:gd name="T2" fmla="*/ 306 w 306"/>
              <a:gd name="T3" fmla="*/ 412 h 782"/>
              <a:gd name="T4" fmla="*/ 300 w 306"/>
              <a:gd name="T5" fmla="*/ 683 h 782"/>
              <a:gd name="T6" fmla="*/ 193 w 306"/>
              <a:gd name="T7" fmla="*/ 725 h 782"/>
              <a:gd name="T8" fmla="*/ 177 w 306"/>
              <a:gd name="T9" fmla="*/ 725 h 782"/>
              <a:gd name="T10" fmla="*/ 121 w 306"/>
              <a:gd name="T11" fmla="*/ 725 h 782"/>
              <a:gd name="T12" fmla="*/ 104 w 306"/>
              <a:gd name="T13" fmla="*/ 725 h 782"/>
              <a:gd name="T14" fmla="*/ 6 w 306"/>
              <a:gd name="T15" fmla="*/ 683 h 782"/>
              <a:gd name="T16" fmla="*/ 0 w 306"/>
              <a:gd name="T17" fmla="*/ 412 h 782"/>
              <a:gd name="T18" fmla="*/ 67 w 306"/>
              <a:gd name="T19" fmla="*/ 229 h 782"/>
              <a:gd name="T20" fmla="*/ 8 w 306"/>
              <a:gd name="T21" fmla="*/ 157 h 782"/>
              <a:gd name="T22" fmla="*/ 163 w 306"/>
              <a:gd name="T23" fmla="*/ 0 h 782"/>
              <a:gd name="T24" fmla="*/ 185 w 306"/>
              <a:gd name="T25" fmla="*/ 16 h 782"/>
              <a:gd name="T26" fmla="*/ 298 w 306"/>
              <a:gd name="T27" fmla="*/ 157 h 782"/>
              <a:gd name="T28" fmla="*/ 238 w 306"/>
              <a:gd name="T29" fmla="*/ 229 h 782"/>
              <a:gd name="T30" fmla="*/ 48 w 306"/>
              <a:gd name="T31" fmla="*/ 178 h 782"/>
              <a:gd name="T32" fmla="*/ 96 w 306"/>
              <a:gd name="T33" fmla="*/ 113 h 782"/>
              <a:gd name="T34" fmla="*/ 137 w 306"/>
              <a:gd name="T35" fmla="*/ 89 h 782"/>
              <a:gd name="T36" fmla="*/ 257 w 306"/>
              <a:gd name="T37" fmla="*/ 167 h 782"/>
              <a:gd name="T38" fmla="*/ 265 w 306"/>
              <a:gd name="T39" fmla="*/ 141 h 782"/>
              <a:gd name="T40" fmla="*/ 171 w 306"/>
              <a:gd name="T41" fmla="*/ 33 h 782"/>
              <a:gd name="T42" fmla="*/ 16 w 306"/>
              <a:gd name="T43" fmla="*/ 172 h 782"/>
              <a:gd name="T44" fmla="*/ 246 w 306"/>
              <a:gd name="T45" fmla="*/ 479 h 782"/>
              <a:gd name="T46" fmla="*/ 216 w 306"/>
              <a:gd name="T47" fmla="*/ 501 h 782"/>
              <a:gd name="T48" fmla="*/ 289 w 306"/>
              <a:gd name="T49" fmla="*/ 404 h 782"/>
              <a:gd name="T50" fmla="*/ 217 w 306"/>
              <a:gd name="T51" fmla="*/ 411 h 782"/>
              <a:gd name="T52" fmla="*/ 158 w 306"/>
              <a:gd name="T53" fmla="*/ 399 h 782"/>
              <a:gd name="T54" fmla="*/ 104 w 306"/>
              <a:gd name="T55" fmla="*/ 427 h 782"/>
              <a:gd name="T56" fmla="*/ 28 w 306"/>
              <a:gd name="T57" fmla="*/ 356 h 782"/>
              <a:gd name="T58" fmla="*/ 48 w 306"/>
              <a:gd name="T59" fmla="*/ 379 h 782"/>
              <a:gd name="T60" fmla="*/ 153 w 306"/>
              <a:gd name="T61" fmla="*/ 467 h 782"/>
              <a:gd name="T62" fmla="*/ 257 w 306"/>
              <a:gd name="T63" fmla="*/ 379 h 782"/>
              <a:gd name="T64" fmla="*/ 59 w 306"/>
              <a:gd name="T65" fmla="*/ 478 h 782"/>
              <a:gd name="T66" fmla="*/ 121 w 306"/>
              <a:gd name="T67" fmla="*/ 410 h 782"/>
              <a:gd name="T68" fmla="*/ 121 w 306"/>
              <a:gd name="T69" fmla="*/ 410 h 782"/>
              <a:gd name="T70" fmla="*/ 200 w 306"/>
              <a:gd name="T71" fmla="*/ 402 h 782"/>
              <a:gd name="T72" fmla="*/ 107 w 306"/>
              <a:gd name="T73" fmla="*/ 283 h 782"/>
              <a:gd name="T74" fmla="*/ 36 w 306"/>
              <a:gd name="T75" fmla="*/ 341 h 782"/>
              <a:gd name="T76" fmla="*/ 36 w 306"/>
              <a:gd name="T77" fmla="*/ 341 h 782"/>
              <a:gd name="T78" fmla="*/ 48 w 306"/>
              <a:gd name="T79" fmla="*/ 420 h 782"/>
              <a:gd name="T80" fmla="*/ 45 w 306"/>
              <a:gd name="T81" fmla="*/ 468 h 782"/>
              <a:gd name="T82" fmla="*/ 238 w 306"/>
              <a:gd name="T83" fmla="*/ 534 h 782"/>
              <a:gd name="T84" fmla="*/ 153 w 306"/>
              <a:gd name="T85" fmla="*/ 484 h 782"/>
              <a:gd name="T86" fmla="*/ 59 w 306"/>
              <a:gd name="T87" fmla="*/ 534 h 782"/>
              <a:gd name="T88" fmla="*/ 22 w 306"/>
              <a:gd name="T89" fmla="*/ 685 h 782"/>
              <a:gd name="T90" fmla="*/ 137 w 306"/>
              <a:gd name="T91" fmla="*/ 709 h 782"/>
              <a:gd name="T92" fmla="*/ 280 w 306"/>
              <a:gd name="T93" fmla="*/ 701 h 782"/>
              <a:gd name="T94" fmla="*/ 290 w 306"/>
              <a:gd name="T95" fmla="*/ 447 h 782"/>
              <a:gd name="T96" fmla="*/ 257 w 306"/>
              <a:gd name="T97" fmla="*/ 451 h 782"/>
              <a:gd name="T98" fmla="*/ 214 w 306"/>
              <a:gd name="T99" fmla="*/ 290 h 782"/>
              <a:gd name="T100" fmla="*/ 214 w 306"/>
              <a:gd name="T101" fmla="*/ 290 h 782"/>
              <a:gd name="T102" fmla="*/ 161 w 306"/>
              <a:gd name="T103" fmla="*/ 129 h 782"/>
              <a:gd name="T104" fmla="*/ 64 w 306"/>
              <a:gd name="T105" fmla="*/ 176 h 782"/>
              <a:gd name="T106" fmla="*/ 241 w 306"/>
              <a:gd name="T107" fmla="*/ 167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6" h="782">
                <a:moveTo>
                  <a:pt x="186" y="210"/>
                </a:moveTo>
                <a:cubicBezTo>
                  <a:pt x="182" y="223"/>
                  <a:pt x="169" y="233"/>
                  <a:pt x="154" y="233"/>
                </a:cubicBezTo>
                <a:cubicBezTo>
                  <a:pt x="139" y="233"/>
                  <a:pt x="126" y="223"/>
                  <a:pt x="121" y="210"/>
                </a:cubicBezTo>
                <a:lnTo>
                  <a:pt x="186" y="210"/>
                </a:lnTo>
                <a:close/>
                <a:moveTo>
                  <a:pt x="196" y="265"/>
                </a:moveTo>
                <a:cubicBezTo>
                  <a:pt x="259" y="284"/>
                  <a:pt x="306" y="342"/>
                  <a:pt x="306" y="412"/>
                </a:cubicBezTo>
                <a:cubicBezTo>
                  <a:pt x="306" y="455"/>
                  <a:pt x="306" y="455"/>
                  <a:pt x="306" y="455"/>
                </a:cubicBezTo>
                <a:cubicBezTo>
                  <a:pt x="264" y="486"/>
                  <a:pt x="264" y="486"/>
                  <a:pt x="264" y="486"/>
                </a:cubicBezTo>
                <a:cubicBezTo>
                  <a:pt x="300" y="683"/>
                  <a:pt x="300" y="683"/>
                  <a:pt x="300" y="683"/>
                </a:cubicBezTo>
                <a:cubicBezTo>
                  <a:pt x="302" y="693"/>
                  <a:pt x="299" y="704"/>
                  <a:pt x="292" y="712"/>
                </a:cubicBezTo>
                <a:cubicBezTo>
                  <a:pt x="285" y="720"/>
                  <a:pt x="275" y="725"/>
                  <a:pt x="265" y="725"/>
                </a:cubicBezTo>
                <a:cubicBezTo>
                  <a:pt x="193" y="725"/>
                  <a:pt x="193" y="725"/>
                  <a:pt x="193" y="725"/>
                </a:cubicBezTo>
                <a:cubicBezTo>
                  <a:pt x="193" y="782"/>
                  <a:pt x="193" y="782"/>
                  <a:pt x="193" y="782"/>
                </a:cubicBezTo>
                <a:cubicBezTo>
                  <a:pt x="177" y="782"/>
                  <a:pt x="177" y="782"/>
                  <a:pt x="177" y="782"/>
                </a:cubicBezTo>
                <a:cubicBezTo>
                  <a:pt x="177" y="725"/>
                  <a:pt x="177" y="725"/>
                  <a:pt x="177" y="725"/>
                </a:cubicBezTo>
                <a:cubicBezTo>
                  <a:pt x="145" y="725"/>
                  <a:pt x="145" y="725"/>
                  <a:pt x="145" y="725"/>
                </a:cubicBezTo>
                <a:cubicBezTo>
                  <a:pt x="137" y="725"/>
                  <a:pt x="137" y="725"/>
                  <a:pt x="137" y="725"/>
                </a:cubicBezTo>
                <a:cubicBezTo>
                  <a:pt x="121" y="725"/>
                  <a:pt x="121" y="725"/>
                  <a:pt x="121" y="725"/>
                </a:cubicBezTo>
                <a:cubicBezTo>
                  <a:pt x="121" y="782"/>
                  <a:pt x="121" y="782"/>
                  <a:pt x="121" y="782"/>
                </a:cubicBezTo>
                <a:cubicBezTo>
                  <a:pt x="104" y="782"/>
                  <a:pt x="104" y="782"/>
                  <a:pt x="104" y="782"/>
                </a:cubicBezTo>
                <a:cubicBezTo>
                  <a:pt x="104" y="725"/>
                  <a:pt x="104" y="725"/>
                  <a:pt x="104" y="725"/>
                </a:cubicBezTo>
                <a:cubicBezTo>
                  <a:pt x="41" y="725"/>
                  <a:pt x="41" y="725"/>
                  <a:pt x="41" y="725"/>
                </a:cubicBezTo>
                <a:cubicBezTo>
                  <a:pt x="30" y="725"/>
                  <a:pt x="20" y="720"/>
                  <a:pt x="13" y="712"/>
                </a:cubicBezTo>
                <a:cubicBezTo>
                  <a:pt x="7" y="704"/>
                  <a:pt x="4" y="693"/>
                  <a:pt x="6" y="683"/>
                </a:cubicBezTo>
                <a:cubicBezTo>
                  <a:pt x="42" y="485"/>
                  <a:pt x="42" y="485"/>
                  <a:pt x="42" y="485"/>
                </a:cubicBezTo>
                <a:cubicBezTo>
                  <a:pt x="0" y="456"/>
                  <a:pt x="0" y="456"/>
                  <a:pt x="0" y="456"/>
                </a:cubicBezTo>
                <a:cubicBezTo>
                  <a:pt x="0" y="412"/>
                  <a:pt x="0" y="412"/>
                  <a:pt x="0" y="412"/>
                </a:cubicBezTo>
                <a:cubicBezTo>
                  <a:pt x="0" y="342"/>
                  <a:pt x="46" y="283"/>
                  <a:pt x="110" y="265"/>
                </a:cubicBezTo>
                <a:cubicBezTo>
                  <a:pt x="102" y="262"/>
                  <a:pt x="95" y="257"/>
                  <a:pt x="88" y="252"/>
                </a:cubicBezTo>
                <a:cubicBezTo>
                  <a:pt x="80" y="245"/>
                  <a:pt x="73" y="238"/>
                  <a:pt x="67" y="229"/>
                </a:cubicBezTo>
                <a:cubicBezTo>
                  <a:pt x="18" y="227"/>
                  <a:pt x="0" y="194"/>
                  <a:pt x="0" y="165"/>
                </a:cubicBezTo>
                <a:cubicBezTo>
                  <a:pt x="0" y="157"/>
                  <a:pt x="0" y="157"/>
                  <a:pt x="0" y="157"/>
                </a:cubicBezTo>
                <a:cubicBezTo>
                  <a:pt x="8" y="157"/>
                  <a:pt x="8" y="157"/>
                  <a:pt x="8" y="157"/>
                </a:cubicBezTo>
                <a:cubicBezTo>
                  <a:pt x="17" y="157"/>
                  <a:pt x="24" y="150"/>
                  <a:pt x="24" y="141"/>
                </a:cubicBezTo>
                <a:cubicBezTo>
                  <a:pt x="24" y="66"/>
                  <a:pt x="81" y="4"/>
                  <a:pt x="154" y="0"/>
                </a:cubicBezTo>
                <a:cubicBezTo>
                  <a:pt x="163" y="0"/>
                  <a:pt x="163" y="0"/>
                  <a:pt x="163" y="0"/>
                </a:cubicBezTo>
                <a:cubicBezTo>
                  <a:pt x="163" y="9"/>
                  <a:pt x="163" y="9"/>
                  <a:pt x="163" y="9"/>
                </a:cubicBezTo>
                <a:cubicBezTo>
                  <a:pt x="163" y="13"/>
                  <a:pt x="166" y="16"/>
                  <a:pt x="171" y="16"/>
                </a:cubicBezTo>
                <a:cubicBezTo>
                  <a:pt x="185" y="16"/>
                  <a:pt x="185" y="16"/>
                  <a:pt x="185" y="16"/>
                </a:cubicBezTo>
                <a:cubicBezTo>
                  <a:pt x="199" y="16"/>
                  <a:pt x="212" y="21"/>
                  <a:pt x="223" y="29"/>
                </a:cubicBezTo>
                <a:cubicBezTo>
                  <a:pt x="260" y="55"/>
                  <a:pt x="282" y="96"/>
                  <a:pt x="282" y="141"/>
                </a:cubicBezTo>
                <a:cubicBezTo>
                  <a:pt x="282" y="150"/>
                  <a:pt x="289" y="157"/>
                  <a:pt x="298" y="157"/>
                </a:cubicBezTo>
                <a:cubicBezTo>
                  <a:pt x="306" y="157"/>
                  <a:pt x="306" y="157"/>
                  <a:pt x="306" y="157"/>
                </a:cubicBezTo>
                <a:cubicBezTo>
                  <a:pt x="306" y="165"/>
                  <a:pt x="306" y="165"/>
                  <a:pt x="306" y="165"/>
                </a:cubicBezTo>
                <a:cubicBezTo>
                  <a:pt x="306" y="194"/>
                  <a:pt x="288" y="227"/>
                  <a:pt x="238" y="229"/>
                </a:cubicBezTo>
                <a:cubicBezTo>
                  <a:pt x="228" y="245"/>
                  <a:pt x="213" y="257"/>
                  <a:pt x="196" y="265"/>
                </a:cubicBezTo>
                <a:close/>
                <a:moveTo>
                  <a:pt x="57" y="212"/>
                </a:moveTo>
                <a:cubicBezTo>
                  <a:pt x="52" y="201"/>
                  <a:pt x="49" y="190"/>
                  <a:pt x="48" y="178"/>
                </a:cubicBezTo>
                <a:cubicBezTo>
                  <a:pt x="48" y="178"/>
                  <a:pt x="48" y="178"/>
                  <a:pt x="48" y="178"/>
                </a:cubicBezTo>
                <a:cubicBezTo>
                  <a:pt x="48" y="162"/>
                  <a:pt x="48" y="162"/>
                  <a:pt x="48" y="162"/>
                </a:cubicBezTo>
                <a:cubicBezTo>
                  <a:pt x="75" y="162"/>
                  <a:pt x="96" y="140"/>
                  <a:pt x="96" y="113"/>
                </a:cubicBezTo>
                <a:cubicBezTo>
                  <a:pt x="96" y="95"/>
                  <a:pt x="111" y="81"/>
                  <a:pt x="129" y="81"/>
                </a:cubicBezTo>
                <a:cubicBezTo>
                  <a:pt x="137" y="81"/>
                  <a:pt x="137" y="81"/>
                  <a:pt x="137" y="81"/>
                </a:cubicBezTo>
                <a:cubicBezTo>
                  <a:pt x="137" y="89"/>
                  <a:pt x="137" y="89"/>
                  <a:pt x="137" y="89"/>
                </a:cubicBezTo>
                <a:cubicBezTo>
                  <a:pt x="137" y="102"/>
                  <a:pt x="147" y="113"/>
                  <a:pt x="161" y="113"/>
                </a:cubicBezTo>
                <a:cubicBezTo>
                  <a:pt x="204" y="113"/>
                  <a:pt x="204" y="113"/>
                  <a:pt x="204" y="113"/>
                </a:cubicBezTo>
                <a:cubicBezTo>
                  <a:pt x="233" y="113"/>
                  <a:pt x="257" y="137"/>
                  <a:pt x="257" y="167"/>
                </a:cubicBezTo>
                <a:cubicBezTo>
                  <a:pt x="257" y="183"/>
                  <a:pt x="254" y="198"/>
                  <a:pt x="248" y="212"/>
                </a:cubicBezTo>
                <a:cubicBezTo>
                  <a:pt x="280" y="207"/>
                  <a:pt x="287" y="185"/>
                  <a:pt x="289" y="172"/>
                </a:cubicBezTo>
                <a:cubicBezTo>
                  <a:pt x="275" y="168"/>
                  <a:pt x="265" y="156"/>
                  <a:pt x="265" y="141"/>
                </a:cubicBezTo>
                <a:cubicBezTo>
                  <a:pt x="265" y="101"/>
                  <a:pt x="247" y="65"/>
                  <a:pt x="214" y="42"/>
                </a:cubicBezTo>
                <a:cubicBezTo>
                  <a:pt x="206" y="36"/>
                  <a:pt x="196" y="33"/>
                  <a:pt x="185" y="33"/>
                </a:cubicBezTo>
                <a:cubicBezTo>
                  <a:pt x="171" y="33"/>
                  <a:pt x="171" y="33"/>
                  <a:pt x="171" y="33"/>
                </a:cubicBezTo>
                <a:cubicBezTo>
                  <a:pt x="160" y="33"/>
                  <a:pt x="152" y="26"/>
                  <a:pt x="148" y="17"/>
                </a:cubicBezTo>
                <a:cubicBezTo>
                  <a:pt x="87" y="24"/>
                  <a:pt x="40" y="77"/>
                  <a:pt x="40" y="141"/>
                </a:cubicBezTo>
                <a:cubicBezTo>
                  <a:pt x="40" y="156"/>
                  <a:pt x="30" y="168"/>
                  <a:pt x="16" y="172"/>
                </a:cubicBezTo>
                <a:cubicBezTo>
                  <a:pt x="18" y="185"/>
                  <a:pt x="26" y="207"/>
                  <a:pt x="57" y="212"/>
                </a:cubicBezTo>
                <a:close/>
                <a:moveTo>
                  <a:pt x="216" y="501"/>
                </a:moveTo>
                <a:cubicBezTo>
                  <a:pt x="246" y="479"/>
                  <a:pt x="246" y="479"/>
                  <a:pt x="246" y="479"/>
                </a:cubicBezTo>
                <a:cubicBezTo>
                  <a:pt x="244" y="465"/>
                  <a:pt x="244" y="465"/>
                  <a:pt x="244" y="465"/>
                </a:cubicBezTo>
                <a:cubicBezTo>
                  <a:pt x="237" y="469"/>
                  <a:pt x="226" y="474"/>
                  <a:pt x="210" y="478"/>
                </a:cubicBezTo>
                <a:cubicBezTo>
                  <a:pt x="211" y="484"/>
                  <a:pt x="212" y="492"/>
                  <a:pt x="216" y="501"/>
                </a:cubicBezTo>
                <a:close/>
                <a:moveTo>
                  <a:pt x="257" y="379"/>
                </a:moveTo>
                <a:cubicBezTo>
                  <a:pt x="257" y="404"/>
                  <a:pt x="257" y="404"/>
                  <a:pt x="257" y="404"/>
                </a:cubicBezTo>
                <a:cubicBezTo>
                  <a:pt x="289" y="404"/>
                  <a:pt x="289" y="404"/>
                  <a:pt x="289" y="404"/>
                </a:cubicBezTo>
                <a:cubicBezTo>
                  <a:pt x="288" y="387"/>
                  <a:pt x="284" y="371"/>
                  <a:pt x="277" y="356"/>
                </a:cubicBezTo>
                <a:cubicBezTo>
                  <a:pt x="192" y="372"/>
                  <a:pt x="192" y="372"/>
                  <a:pt x="192" y="372"/>
                </a:cubicBezTo>
                <a:cubicBezTo>
                  <a:pt x="206" y="379"/>
                  <a:pt x="217" y="391"/>
                  <a:pt x="217" y="411"/>
                </a:cubicBezTo>
                <a:cubicBezTo>
                  <a:pt x="217" y="419"/>
                  <a:pt x="217" y="419"/>
                  <a:pt x="217" y="419"/>
                </a:cubicBezTo>
                <a:cubicBezTo>
                  <a:pt x="209" y="419"/>
                  <a:pt x="209" y="419"/>
                  <a:pt x="209" y="419"/>
                </a:cubicBezTo>
                <a:cubicBezTo>
                  <a:pt x="208" y="419"/>
                  <a:pt x="179" y="419"/>
                  <a:pt x="158" y="399"/>
                </a:cubicBezTo>
                <a:cubicBezTo>
                  <a:pt x="157" y="403"/>
                  <a:pt x="155" y="407"/>
                  <a:pt x="152" y="410"/>
                </a:cubicBezTo>
                <a:cubicBezTo>
                  <a:pt x="138" y="427"/>
                  <a:pt x="113" y="427"/>
                  <a:pt x="112" y="427"/>
                </a:cubicBezTo>
                <a:cubicBezTo>
                  <a:pt x="104" y="427"/>
                  <a:pt x="104" y="427"/>
                  <a:pt x="104" y="427"/>
                </a:cubicBezTo>
                <a:cubicBezTo>
                  <a:pt x="104" y="419"/>
                  <a:pt x="104" y="419"/>
                  <a:pt x="104" y="419"/>
                </a:cubicBezTo>
                <a:cubicBezTo>
                  <a:pt x="104" y="397"/>
                  <a:pt x="115" y="383"/>
                  <a:pt x="127" y="374"/>
                </a:cubicBezTo>
                <a:cubicBezTo>
                  <a:pt x="28" y="356"/>
                  <a:pt x="28" y="356"/>
                  <a:pt x="28" y="356"/>
                </a:cubicBezTo>
                <a:cubicBezTo>
                  <a:pt x="21" y="371"/>
                  <a:pt x="17" y="387"/>
                  <a:pt x="16" y="404"/>
                </a:cubicBezTo>
                <a:cubicBezTo>
                  <a:pt x="48" y="404"/>
                  <a:pt x="48" y="404"/>
                  <a:pt x="48" y="404"/>
                </a:cubicBezTo>
                <a:cubicBezTo>
                  <a:pt x="48" y="379"/>
                  <a:pt x="48" y="379"/>
                  <a:pt x="48" y="379"/>
                </a:cubicBezTo>
                <a:cubicBezTo>
                  <a:pt x="64" y="379"/>
                  <a:pt x="64" y="379"/>
                  <a:pt x="64" y="379"/>
                </a:cubicBezTo>
                <a:cubicBezTo>
                  <a:pt x="64" y="448"/>
                  <a:pt x="64" y="448"/>
                  <a:pt x="64" y="448"/>
                </a:cubicBezTo>
                <a:cubicBezTo>
                  <a:pt x="72" y="453"/>
                  <a:pt x="97" y="467"/>
                  <a:pt x="153" y="467"/>
                </a:cubicBezTo>
                <a:cubicBezTo>
                  <a:pt x="208" y="467"/>
                  <a:pt x="234" y="453"/>
                  <a:pt x="241" y="448"/>
                </a:cubicBezTo>
                <a:cubicBezTo>
                  <a:pt x="241" y="379"/>
                  <a:pt x="241" y="379"/>
                  <a:pt x="241" y="379"/>
                </a:cubicBezTo>
                <a:lnTo>
                  <a:pt x="257" y="379"/>
                </a:lnTo>
                <a:close/>
                <a:moveTo>
                  <a:pt x="88" y="475"/>
                </a:moveTo>
                <a:cubicBezTo>
                  <a:pt x="76" y="472"/>
                  <a:pt x="68" y="468"/>
                  <a:pt x="62" y="465"/>
                </a:cubicBezTo>
                <a:cubicBezTo>
                  <a:pt x="59" y="478"/>
                  <a:pt x="59" y="478"/>
                  <a:pt x="59" y="478"/>
                </a:cubicBezTo>
                <a:cubicBezTo>
                  <a:pt x="84" y="495"/>
                  <a:pt x="84" y="495"/>
                  <a:pt x="84" y="495"/>
                </a:cubicBezTo>
                <a:cubicBezTo>
                  <a:pt x="86" y="487"/>
                  <a:pt x="87" y="480"/>
                  <a:pt x="88" y="475"/>
                </a:cubicBezTo>
                <a:close/>
                <a:moveTo>
                  <a:pt x="121" y="410"/>
                </a:moveTo>
                <a:cubicBezTo>
                  <a:pt x="127" y="409"/>
                  <a:pt x="135" y="406"/>
                  <a:pt x="140" y="400"/>
                </a:cubicBezTo>
                <a:cubicBezTo>
                  <a:pt x="143" y="395"/>
                  <a:pt x="145" y="389"/>
                  <a:pt x="146" y="382"/>
                </a:cubicBezTo>
                <a:cubicBezTo>
                  <a:pt x="137" y="386"/>
                  <a:pt x="125" y="394"/>
                  <a:pt x="121" y="410"/>
                </a:cubicBezTo>
                <a:close/>
                <a:moveTo>
                  <a:pt x="200" y="402"/>
                </a:moveTo>
                <a:cubicBezTo>
                  <a:pt x="194" y="387"/>
                  <a:pt x="175" y="382"/>
                  <a:pt x="163" y="380"/>
                </a:cubicBezTo>
                <a:cubicBezTo>
                  <a:pt x="173" y="395"/>
                  <a:pt x="189" y="400"/>
                  <a:pt x="200" y="402"/>
                </a:cubicBezTo>
                <a:close/>
                <a:moveTo>
                  <a:pt x="199" y="283"/>
                </a:moveTo>
                <a:cubicBezTo>
                  <a:pt x="184" y="278"/>
                  <a:pt x="169" y="275"/>
                  <a:pt x="153" y="275"/>
                </a:cubicBezTo>
                <a:cubicBezTo>
                  <a:pt x="137" y="275"/>
                  <a:pt x="121" y="278"/>
                  <a:pt x="107" y="283"/>
                </a:cubicBezTo>
                <a:cubicBezTo>
                  <a:pt x="153" y="349"/>
                  <a:pt x="153" y="349"/>
                  <a:pt x="153" y="349"/>
                </a:cubicBezTo>
                <a:lnTo>
                  <a:pt x="199" y="283"/>
                </a:lnTo>
                <a:close/>
                <a:moveTo>
                  <a:pt x="36" y="341"/>
                </a:moveTo>
                <a:cubicBezTo>
                  <a:pt x="141" y="361"/>
                  <a:pt x="141" y="361"/>
                  <a:pt x="141" y="361"/>
                </a:cubicBezTo>
                <a:cubicBezTo>
                  <a:pt x="92" y="290"/>
                  <a:pt x="92" y="290"/>
                  <a:pt x="92" y="290"/>
                </a:cubicBezTo>
                <a:cubicBezTo>
                  <a:pt x="69" y="301"/>
                  <a:pt x="49" y="319"/>
                  <a:pt x="36" y="341"/>
                </a:cubicBezTo>
                <a:close/>
                <a:moveTo>
                  <a:pt x="45" y="468"/>
                </a:moveTo>
                <a:cubicBezTo>
                  <a:pt x="48" y="451"/>
                  <a:pt x="48" y="451"/>
                  <a:pt x="48" y="451"/>
                </a:cubicBezTo>
                <a:cubicBezTo>
                  <a:pt x="48" y="420"/>
                  <a:pt x="48" y="420"/>
                  <a:pt x="48" y="420"/>
                </a:cubicBezTo>
                <a:cubicBezTo>
                  <a:pt x="16" y="420"/>
                  <a:pt x="16" y="420"/>
                  <a:pt x="16" y="420"/>
                </a:cubicBezTo>
                <a:cubicBezTo>
                  <a:pt x="16" y="447"/>
                  <a:pt x="16" y="447"/>
                  <a:pt x="16" y="447"/>
                </a:cubicBezTo>
                <a:lnTo>
                  <a:pt x="45" y="468"/>
                </a:lnTo>
                <a:close/>
                <a:moveTo>
                  <a:pt x="249" y="496"/>
                </a:moveTo>
                <a:cubicBezTo>
                  <a:pt x="223" y="516"/>
                  <a:pt x="223" y="516"/>
                  <a:pt x="223" y="516"/>
                </a:cubicBezTo>
                <a:cubicBezTo>
                  <a:pt x="226" y="522"/>
                  <a:pt x="232" y="529"/>
                  <a:pt x="238" y="534"/>
                </a:cubicBezTo>
                <a:cubicBezTo>
                  <a:pt x="228" y="546"/>
                  <a:pt x="228" y="546"/>
                  <a:pt x="228" y="546"/>
                </a:cubicBezTo>
                <a:cubicBezTo>
                  <a:pt x="204" y="528"/>
                  <a:pt x="196" y="498"/>
                  <a:pt x="194" y="481"/>
                </a:cubicBezTo>
                <a:cubicBezTo>
                  <a:pt x="182" y="482"/>
                  <a:pt x="169" y="484"/>
                  <a:pt x="153" y="484"/>
                </a:cubicBezTo>
                <a:cubicBezTo>
                  <a:pt x="133" y="484"/>
                  <a:pt x="117" y="482"/>
                  <a:pt x="104" y="479"/>
                </a:cubicBezTo>
                <a:cubicBezTo>
                  <a:pt x="101" y="496"/>
                  <a:pt x="94" y="528"/>
                  <a:pt x="69" y="546"/>
                </a:cubicBezTo>
                <a:cubicBezTo>
                  <a:pt x="59" y="534"/>
                  <a:pt x="59" y="534"/>
                  <a:pt x="59" y="534"/>
                </a:cubicBezTo>
                <a:cubicBezTo>
                  <a:pt x="68" y="527"/>
                  <a:pt x="74" y="519"/>
                  <a:pt x="78" y="510"/>
                </a:cubicBezTo>
                <a:cubicBezTo>
                  <a:pt x="56" y="495"/>
                  <a:pt x="56" y="495"/>
                  <a:pt x="56" y="495"/>
                </a:cubicBezTo>
                <a:cubicBezTo>
                  <a:pt x="22" y="685"/>
                  <a:pt x="22" y="685"/>
                  <a:pt x="22" y="685"/>
                </a:cubicBezTo>
                <a:cubicBezTo>
                  <a:pt x="21" y="691"/>
                  <a:pt x="22" y="697"/>
                  <a:pt x="26" y="701"/>
                </a:cubicBezTo>
                <a:cubicBezTo>
                  <a:pt x="30" y="706"/>
                  <a:pt x="35" y="709"/>
                  <a:pt x="41" y="709"/>
                </a:cubicBezTo>
                <a:cubicBezTo>
                  <a:pt x="137" y="709"/>
                  <a:pt x="137" y="709"/>
                  <a:pt x="137" y="709"/>
                </a:cubicBezTo>
                <a:cubicBezTo>
                  <a:pt x="145" y="709"/>
                  <a:pt x="145" y="709"/>
                  <a:pt x="145" y="709"/>
                </a:cubicBezTo>
                <a:cubicBezTo>
                  <a:pt x="265" y="709"/>
                  <a:pt x="265" y="709"/>
                  <a:pt x="265" y="709"/>
                </a:cubicBezTo>
                <a:cubicBezTo>
                  <a:pt x="270" y="709"/>
                  <a:pt x="276" y="706"/>
                  <a:pt x="280" y="701"/>
                </a:cubicBezTo>
                <a:cubicBezTo>
                  <a:pt x="283" y="697"/>
                  <a:pt x="285" y="691"/>
                  <a:pt x="284" y="685"/>
                </a:cubicBezTo>
                <a:lnTo>
                  <a:pt x="249" y="496"/>
                </a:lnTo>
                <a:close/>
                <a:moveTo>
                  <a:pt x="290" y="447"/>
                </a:moveTo>
                <a:cubicBezTo>
                  <a:pt x="290" y="420"/>
                  <a:pt x="290" y="420"/>
                  <a:pt x="290" y="420"/>
                </a:cubicBezTo>
                <a:cubicBezTo>
                  <a:pt x="257" y="420"/>
                  <a:pt x="257" y="420"/>
                  <a:pt x="257" y="420"/>
                </a:cubicBezTo>
                <a:cubicBezTo>
                  <a:pt x="257" y="451"/>
                  <a:pt x="257" y="451"/>
                  <a:pt x="257" y="451"/>
                </a:cubicBezTo>
                <a:cubicBezTo>
                  <a:pt x="261" y="468"/>
                  <a:pt x="261" y="468"/>
                  <a:pt x="261" y="468"/>
                </a:cubicBezTo>
                <a:lnTo>
                  <a:pt x="290" y="447"/>
                </a:lnTo>
                <a:close/>
                <a:moveTo>
                  <a:pt x="214" y="290"/>
                </a:moveTo>
                <a:cubicBezTo>
                  <a:pt x="164" y="361"/>
                  <a:pt x="164" y="361"/>
                  <a:pt x="164" y="361"/>
                </a:cubicBezTo>
                <a:cubicBezTo>
                  <a:pt x="269" y="341"/>
                  <a:pt x="269" y="341"/>
                  <a:pt x="269" y="341"/>
                </a:cubicBezTo>
                <a:cubicBezTo>
                  <a:pt x="256" y="319"/>
                  <a:pt x="237" y="301"/>
                  <a:pt x="214" y="290"/>
                </a:cubicBezTo>
                <a:close/>
                <a:moveTo>
                  <a:pt x="241" y="167"/>
                </a:moveTo>
                <a:cubicBezTo>
                  <a:pt x="241" y="146"/>
                  <a:pt x="225" y="129"/>
                  <a:pt x="204" y="129"/>
                </a:cubicBezTo>
                <a:cubicBezTo>
                  <a:pt x="161" y="129"/>
                  <a:pt x="161" y="129"/>
                  <a:pt x="161" y="129"/>
                </a:cubicBezTo>
                <a:cubicBezTo>
                  <a:pt x="142" y="129"/>
                  <a:pt x="126" y="116"/>
                  <a:pt x="122" y="99"/>
                </a:cubicBezTo>
                <a:cubicBezTo>
                  <a:pt x="116" y="101"/>
                  <a:pt x="112" y="107"/>
                  <a:pt x="112" y="113"/>
                </a:cubicBezTo>
                <a:cubicBezTo>
                  <a:pt x="112" y="143"/>
                  <a:pt x="92" y="168"/>
                  <a:pt x="64" y="176"/>
                </a:cubicBezTo>
                <a:cubicBezTo>
                  <a:pt x="66" y="200"/>
                  <a:pt x="78" y="223"/>
                  <a:pt x="98" y="239"/>
                </a:cubicBezTo>
                <a:cubicBezTo>
                  <a:pt x="120" y="256"/>
                  <a:pt x="148" y="262"/>
                  <a:pt x="174" y="255"/>
                </a:cubicBezTo>
                <a:cubicBezTo>
                  <a:pt x="213" y="246"/>
                  <a:pt x="241" y="209"/>
                  <a:pt x="241" y="16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 name="Freeform 11">
            <a:extLst>
              <a:ext uri="{FF2B5EF4-FFF2-40B4-BE49-F238E27FC236}">
                <a16:creationId xmlns:a16="http://schemas.microsoft.com/office/drawing/2014/main" id="{3D49F564-8836-4B85-B5E6-B873031BF8F9}"/>
              </a:ext>
              <a:ext uri="{C183D7F6-B498-43B3-948B-1728B52AA6E4}">
                <adec:decorative xmlns:adec="http://schemas.microsoft.com/office/drawing/2017/decorative" val="1"/>
              </a:ext>
            </a:extLst>
          </p:cNvPr>
          <p:cNvSpPr>
            <a:spLocks noChangeAspect="1" noEditPoints="1"/>
          </p:cNvSpPr>
          <p:nvPr/>
        </p:nvSpPr>
        <p:spPr bwMode="auto">
          <a:xfrm>
            <a:off x="7039318" y="992481"/>
            <a:ext cx="505553" cy="1265579"/>
          </a:xfrm>
          <a:custGeom>
            <a:avLst/>
            <a:gdLst>
              <a:gd name="T0" fmla="*/ 169 w 306"/>
              <a:gd name="T1" fmla="*/ 523 h 765"/>
              <a:gd name="T2" fmla="*/ 169 w 306"/>
              <a:gd name="T3" fmla="*/ 539 h 765"/>
              <a:gd name="T4" fmla="*/ 169 w 306"/>
              <a:gd name="T5" fmla="*/ 539 h 765"/>
              <a:gd name="T6" fmla="*/ 169 w 306"/>
              <a:gd name="T7" fmla="*/ 477 h 765"/>
              <a:gd name="T8" fmla="*/ 169 w 306"/>
              <a:gd name="T9" fmla="*/ 493 h 765"/>
              <a:gd name="T10" fmla="*/ 169 w 306"/>
              <a:gd name="T11" fmla="*/ 493 h 765"/>
              <a:gd name="T12" fmla="*/ 306 w 306"/>
              <a:gd name="T13" fmla="*/ 395 h 765"/>
              <a:gd name="T14" fmla="*/ 258 w 306"/>
              <a:gd name="T15" fmla="*/ 38 h 765"/>
              <a:gd name="T16" fmla="*/ 48 w 306"/>
              <a:gd name="T17" fmla="*/ 38 h 765"/>
              <a:gd name="T18" fmla="*/ 0 w 306"/>
              <a:gd name="T19" fmla="*/ 89 h 765"/>
              <a:gd name="T20" fmla="*/ 48 w 306"/>
              <a:gd name="T21" fmla="*/ 283 h 765"/>
              <a:gd name="T22" fmla="*/ 72 w 306"/>
              <a:gd name="T23" fmla="*/ 644 h 765"/>
              <a:gd name="T24" fmla="*/ 88 w 306"/>
              <a:gd name="T25" fmla="*/ 644 h 765"/>
              <a:gd name="T26" fmla="*/ 233 w 306"/>
              <a:gd name="T27" fmla="*/ 765 h 765"/>
              <a:gd name="T28" fmla="*/ 290 w 306"/>
              <a:gd name="T29" fmla="*/ 395 h 765"/>
              <a:gd name="T30" fmla="*/ 290 w 306"/>
              <a:gd name="T31" fmla="*/ 502 h 765"/>
              <a:gd name="T32" fmla="*/ 288 w 306"/>
              <a:gd name="T33" fmla="*/ 538 h 765"/>
              <a:gd name="T34" fmla="*/ 233 w 306"/>
              <a:gd name="T35" fmla="*/ 548 h 765"/>
              <a:gd name="T36" fmla="*/ 258 w 306"/>
              <a:gd name="T37" fmla="*/ 330 h 765"/>
              <a:gd name="T38" fmla="*/ 290 w 306"/>
              <a:gd name="T39" fmla="*/ 519 h 765"/>
              <a:gd name="T40" fmla="*/ 290 w 306"/>
              <a:gd name="T41" fmla="*/ 519 h 765"/>
              <a:gd name="T42" fmla="*/ 130 w 306"/>
              <a:gd name="T43" fmla="*/ 571 h 765"/>
              <a:gd name="T44" fmla="*/ 146 w 306"/>
              <a:gd name="T45" fmla="*/ 435 h 765"/>
              <a:gd name="T46" fmla="*/ 169 w 306"/>
              <a:gd name="T47" fmla="*/ 467 h 765"/>
              <a:gd name="T48" fmla="*/ 217 w 306"/>
              <a:gd name="T49" fmla="*/ 424 h 765"/>
              <a:gd name="T50" fmla="*/ 146 w 306"/>
              <a:gd name="T51" fmla="*/ 435 h 765"/>
              <a:gd name="T52" fmla="*/ 169 w 306"/>
              <a:gd name="T53" fmla="*/ 447 h 765"/>
              <a:gd name="T54" fmla="*/ 159 w 306"/>
              <a:gd name="T55" fmla="*/ 419 h 765"/>
              <a:gd name="T56" fmla="*/ 64 w 306"/>
              <a:gd name="T57" fmla="*/ 346 h 765"/>
              <a:gd name="T58" fmla="*/ 87 w 306"/>
              <a:gd name="T59" fmla="*/ 196 h 765"/>
              <a:gd name="T60" fmla="*/ 137 w 306"/>
              <a:gd name="T61" fmla="*/ 169 h 765"/>
              <a:gd name="T62" fmla="*/ 155 w 306"/>
              <a:gd name="T63" fmla="*/ 193 h 765"/>
              <a:gd name="T64" fmla="*/ 217 w 306"/>
              <a:gd name="T65" fmla="*/ 94 h 765"/>
              <a:gd name="T66" fmla="*/ 64 w 306"/>
              <a:gd name="T67" fmla="*/ 38 h 765"/>
              <a:gd name="T68" fmla="*/ 242 w 306"/>
              <a:gd name="T69" fmla="*/ 38 h 765"/>
              <a:gd name="T70" fmla="*/ 64 w 306"/>
              <a:gd name="T71" fmla="*/ 73 h 765"/>
              <a:gd name="T72" fmla="*/ 161 w 306"/>
              <a:gd name="T73" fmla="*/ 89 h 765"/>
              <a:gd name="T74" fmla="*/ 159 w 306"/>
              <a:gd name="T75" fmla="*/ 175 h 765"/>
              <a:gd name="T76" fmla="*/ 75 w 306"/>
              <a:gd name="T77" fmla="*/ 174 h 765"/>
              <a:gd name="T78" fmla="*/ 64 w 306"/>
              <a:gd name="T79" fmla="*/ 89 h 765"/>
              <a:gd name="T80" fmla="*/ 32 w 306"/>
              <a:gd name="T81" fmla="*/ 379 h 765"/>
              <a:gd name="T82" fmla="*/ 64 w 306"/>
              <a:gd name="T83" fmla="*/ 435 h 765"/>
              <a:gd name="T84" fmla="*/ 16 w 306"/>
              <a:gd name="T85" fmla="*/ 548 h 765"/>
              <a:gd name="T86" fmla="*/ 36 w 306"/>
              <a:gd name="T87" fmla="*/ 519 h 765"/>
              <a:gd name="T88" fmla="*/ 16 w 306"/>
              <a:gd name="T89" fmla="*/ 395 h 765"/>
              <a:gd name="T90" fmla="*/ 18 w 306"/>
              <a:gd name="T91" fmla="*/ 518 h 765"/>
              <a:gd name="T92" fmla="*/ 16 w 306"/>
              <a:gd name="T93" fmla="*/ 564 h 765"/>
              <a:gd name="T94" fmla="*/ 16 w 306"/>
              <a:gd name="T95" fmla="*/ 564 h 765"/>
              <a:gd name="T96" fmla="*/ 217 w 306"/>
              <a:gd name="T97" fmla="*/ 587 h 765"/>
              <a:gd name="T98" fmla="*/ 233 w 306"/>
              <a:gd name="T99" fmla="*/ 628 h 765"/>
              <a:gd name="T100" fmla="*/ 233 w 306"/>
              <a:gd name="T101" fmla="*/ 628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6" h="765">
                <a:moveTo>
                  <a:pt x="169" y="559"/>
                </a:moveTo>
                <a:cubicBezTo>
                  <a:pt x="159" y="559"/>
                  <a:pt x="151" y="551"/>
                  <a:pt x="151" y="541"/>
                </a:cubicBezTo>
                <a:cubicBezTo>
                  <a:pt x="151" y="531"/>
                  <a:pt x="159" y="523"/>
                  <a:pt x="169" y="523"/>
                </a:cubicBezTo>
                <a:cubicBezTo>
                  <a:pt x="179" y="523"/>
                  <a:pt x="187" y="531"/>
                  <a:pt x="187" y="541"/>
                </a:cubicBezTo>
                <a:cubicBezTo>
                  <a:pt x="187" y="551"/>
                  <a:pt x="179" y="559"/>
                  <a:pt x="169" y="559"/>
                </a:cubicBezTo>
                <a:close/>
                <a:moveTo>
                  <a:pt x="169" y="539"/>
                </a:moveTo>
                <a:cubicBezTo>
                  <a:pt x="168" y="539"/>
                  <a:pt x="167" y="540"/>
                  <a:pt x="167" y="541"/>
                </a:cubicBezTo>
                <a:cubicBezTo>
                  <a:pt x="167" y="543"/>
                  <a:pt x="171" y="543"/>
                  <a:pt x="171" y="541"/>
                </a:cubicBezTo>
                <a:cubicBezTo>
                  <a:pt x="171" y="540"/>
                  <a:pt x="170" y="539"/>
                  <a:pt x="169" y="539"/>
                </a:cubicBezTo>
                <a:close/>
                <a:moveTo>
                  <a:pt x="169" y="513"/>
                </a:moveTo>
                <a:cubicBezTo>
                  <a:pt x="159" y="513"/>
                  <a:pt x="151" y="505"/>
                  <a:pt x="151" y="495"/>
                </a:cubicBezTo>
                <a:cubicBezTo>
                  <a:pt x="151" y="485"/>
                  <a:pt x="159" y="477"/>
                  <a:pt x="169" y="477"/>
                </a:cubicBezTo>
                <a:cubicBezTo>
                  <a:pt x="179" y="477"/>
                  <a:pt x="187" y="485"/>
                  <a:pt x="187" y="495"/>
                </a:cubicBezTo>
                <a:cubicBezTo>
                  <a:pt x="187" y="505"/>
                  <a:pt x="179" y="513"/>
                  <a:pt x="169" y="513"/>
                </a:cubicBezTo>
                <a:close/>
                <a:moveTo>
                  <a:pt x="169" y="493"/>
                </a:moveTo>
                <a:cubicBezTo>
                  <a:pt x="168" y="493"/>
                  <a:pt x="167" y="494"/>
                  <a:pt x="167" y="495"/>
                </a:cubicBezTo>
                <a:cubicBezTo>
                  <a:pt x="167" y="497"/>
                  <a:pt x="171" y="497"/>
                  <a:pt x="171" y="495"/>
                </a:cubicBezTo>
                <a:cubicBezTo>
                  <a:pt x="171" y="494"/>
                  <a:pt x="170" y="493"/>
                  <a:pt x="169" y="493"/>
                </a:cubicBezTo>
                <a:close/>
                <a:moveTo>
                  <a:pt x="306" y="560"/>
                </a:moveTo>
                <a:cubicBezTo>
                  <a:pt x="306" y="395"/>
                  <a:pt x="306" y="395"/>
                  <a:pt x="306" y="395"/>
                </a:cubicBezTo>
                <a:cubicBezTo>
                  <a:pt x="306" y="395"/>
                  <a:pt x="306" y="395"/>
                  <a:pt x="306" y="395"/>
                </a:cubicBezTo>
                <a:cubicBezTo>
                  <a:pt x="306" y="353"/>
                  <a:pt x="288" y="313"/>
                  <a:pt x="258" y="284"/>
                </a:cubicBezTo>
                <a:cubicBezTo>
                  <a:pt x="258" y="129"/>
                  <a:pt x="258" y="129"/>
                  <a:pt x="258" y="129"/>
                </a:cubicBezTo>
                <a:cubicBezTo>
                  <a:pt x="258" y="38"/>
                  <a:pt x="258" y="38"/>
                  <a:pt x="258" y="38"/>
                </a:cubicBezTo>
                <a:cubicBezTo>
                  <a:pt x="258" y="17"/>
                  <a:pt x="241" y="0"/>
                  <a:pt x="220" y="0"/>
                </a:cubicBezTo>
                <a:cubicBezTo>
                  <a:pt x="86" y="0"/>
                  <a:pt x="86" y="0"/>
                  <a:pt x="86" y="0"/>
                </a:cubicBezTo>
                <a:cubicBezTo>
                  <a:pt x="65" y="0"/>
                  <a:pt x="48" y="17"/>
                  <a:pt x="48" y="38"/>
                </a:cubicBezTo>
                <a:cubicBezTo>
                  <a:pt x="48" y="73"/>
                  <a:pt x="48" y="73"/>
                  <a:pt x="48" y="73"/>
                </a:cubicBezTo>
                <a:cubicBezTo>
                  <a:pt x="0" y="73"/>
                  <a:pt x="0" y="73"/>
                  <a:pt x="0" y="73"/>
                </a:cubicBezTo>
                <a:cubicBezTo>
                  <a:pt x="0" y="89"/>
                  <a:pt x="0" y="89"/>
                  <a:pt x="0" y="89"/>
                </a:cubicBezTo>
                <a:cubicBezTo>
                  <a:pt x="48" y="89"/>
                  <a:pt x="48" y="89"/>
                  <a:pt x="48" y="89"/>
                </a:cubicBezTo>
                <a:cubicBezTo>
                  <a:pt x="48" y="153"/>
                  <a:pt x="48" y="153"/>
                  <a:pt x="48" y="153"/>
                </a:cubicBezTo>
                <a:cubicBezTo>
                  <a:pt x="48" y="283"/>
                  <a:pt x="48" y="283"/>
                  <a:pt x="48" y="283"/>
                </a:cubicBezTo>
                <a:cubicBezTo>
                  <a:pt x="18" y="312"/>
                  <a:pt x="0" y="352"/>
                  <a:pt x="0" y="395"/>
                </a:cubicBezTo>
                <a:cubicBezTo>
                  <a:pt x="0" y="560"/>
                  <a:pt x="0" y="560"/>
                  <a:pt x="0" y="560"/>
                </a:cubicBezTo>
                <a:cubicBezTo>
                  <a:pt x="0" y="603"/>
                  <a:pt x="32" y="639"/>
                  <a:pt x="72" y="644"/>
                </a:cubicBezTo>
                <a:cubicBezTo>
                  <a:pt x="72" y="765"/>
                  <a:pt x="72" y="765"/>
                  <a:pt x="72" y="765"/>
                </a:cubicBezTo>
                <a:cubicBezTo>
                  <a:pt x="88" y="765"/>
                  <a:pt x="88" y="765"/>
                  <a:pt x="88" y="765"/>
                </a:cubicBezTo>
                <a:cubicBezTo>
                  <a:pt x="88" y="644"/>
                  <a:pt x="88" y="644"/>
                  <a:pt x="88" y="644"/>
                </a:cubicBezTo>
                <a:cubicBezTo>
                  <a:pt x="217" y="644"/>
                  <a:pt x="217" y="644"/>
                  <a:pt x="217" y="644"/>
                </a:cubicBezTo>
                <a:cubicBezTo>
                  <a:pt x="217" y="765"/>
                  <a:pt x="217" y="765"/>
                  <a:pt x="217" y="765"/>
                </a:cubicBezTo>
                <a:cubicBezTo>
                  <a:pt x="233" y="765"/>
                  <a:pt x="233" y="765"/>
                  <a:pt x="233" y="765"/>
                </a:cubicBezTo>
                <a:cubicBezTo>
                  <a:pt x="233" y="644"/>
                  <a:pt x="233" y="644"/>
                  <a:pt x="233" y="644"/>
                </a:cubicBezTo>
                <a:cubicBezTo>
                  <a:pt x="274" y="640"/>
                  <a:pt x="306" y="603"/>
                  <a:pt x="306" y="560"/>
                </a:cubicBezTo>
                <a:close/>
                <a:moveTo>
                  <a:pt x="290" y="395"/>
                </a:moveTo>
                <a:cubicBezTo>
                  <a:pt x="298" y="395"/>
                  <a:pt x="298" y="395"/>
                  <a:pt x="298" y="395"/>
                </a:cubicBezTo>
                <a:cubicBezTo>
                  <a:pt x="290" y="395"/>
                  <a:pt x="290" y="395"/>
                  <a:pt x="290" y="395"/>
                </a:cubicBezTo>
                <a:cubicBezTo>
                  <a:pt x="290" y="502"/>
                  <a:pt x="290" y="502"/>
                  <a:pt x="290" y="502"/>
                </a:cubicBezTo>
                <a:cubicBezTo>
                  <a:pt x="289" y="502"/>
                  <a:pt x="289" y="501"/>
                  <a:pt x="288" y="501"/>
                </a:cubicBezTo>
                <a:cubicBezTo>
                  <a:pt x="278" y="501"/>
                  <a:pt x="270" y="510"/>
                  <a:pt x="270" y="519"/>
                </a:cubicBezTo>
                <a:cubicBezTo>
                  <a:pt x="270" y="529"/>
                  <a:pt x="278" y="538"/>
                  <a:pt x="288" y="538"/>
                </a:cubicBezTo>
                <a:cubicBezTo>
                  <a:pt x="289" y="538"/>
                  <a:pt x="289" y="537"/>
                  <a:pt x="290" y="537"/>
                </a:cubicBezTo>
                <a:cubicBezTo>
                  <a:pt x="290" y="548"/>
                  <a:pt x="290" y="548"/>
                  <a:pt x="290" y="548"/>
                </a:cubicBezTo>
                <a:cubicBezTo>
                  <a:pt x="233" y="548"/>
                  <a:pt x="233" y="548"/>
                  <a:pt x="233" y="548"/>
                </a:cubicBezTo>
                <a:cubicBezTo>
                  <a:pt x="233" y="413"/>
                  <a:pt x="233" y="413"/>
                  <a:pt x="233" y="413"/>
                </a:cubicBezTo>
                <a:cubicBezTo>
                  <a:pt x="252" y="396"/>
                  <a:pt x="257" y="368"/>
                  <a:pt x="258" y="330"/>
                </a:cubicBezTo>
                <a:cubicBezTo>
                  <a:pt x="258" y="330"/>
                  <a:pt x="258" y="330"/>
                  <a:pt x="258" y="330"/>
                </a:cubicBezTo>
                <a:cubicBezTo>
                  <a:pt x="258" y="307"/>
                  <a:pt x="258" y="307"/>
                  <a:pt x="258" y="307"/>
                </a:cubicBezTo>
                <a:cubicBezTo>
                  <a:pt x="278" y="332"/>
                  <a:pt x="290" y="363"/>
                  <a:pt x="290" y="395"/>
                </a:cubicBezTo>
                <a:close/>
                <a:moveTo>
                  <a:pt x="290" y="519"/>
                </a:moveTo>
                <a:cubicBezTo>
                  <a:pt x="290" y="522"/>
                  <a:pt x="286" y="522"/>
                  <a:pt x="286" y="519"/>
                </a:cubicBezTo>
                <a:cubicBezTo>
                  <a:pt x="286" y="518"/>
                  <a:pt x="287" y="518"/>
                  <a:pt x="288" y="518"/>
                </a:cubicBezTo>
                <a:cubicBezTo>
                  <a:pt x="289" y="518"/>
                  <a:pt x="290" y="518"/>
                  <a:pt x="290" y="519"/>
                </a:cubicBezTo>
                <a:close/>
                <a:moveTo>
                  <a:pt x="88" y="435"/>
                </a:moveTo>
                <a:cubicBezTo>
                  <a:pt x="130" y="435"/>
                  <a:pt x="130" y="435"/>
                  <a:pt x="130" y="435"/>
                </a:cubicBezTo>
                <a:cubicBezTo>
                  <a:pt x="130" y="571"/>
                  <a:pt x="130" y="571"/>
                  <a:pt x="130" y="571"/>
                </a:cubicBezTo>
                <a:cubicBezTo>
                  <a:pt x="88" y="571"/>
                  <a:pt x="88" y="571"/>
                  <a:pt x="88" y="571"/>
                </a:cubicBezTo>
                <a:lnTo>
                  <a:pt x="88" y="435"/>
                </a:lnTo>
                <a:close/>
                <a:moveTo>
                  <a:pt x="146" y="435"/>
                </a:moveTo>
                <a:cubicBezTo>
                  <a:pt x="158" y="435"/>
                  <a:pt x="158" y="435"/>
                  <a:pt x="158" y="435"/>
                </a:cubicBezTo>
                <a:cubicBezTo>
                  <a:pt x="154" y="438"/>
                  <a:pt x="151" y="443"/>
                  <a:pt x="151" y="449"/>
                </a:cubicBezTo>
                <a:cubicBezTo>
                  <a:pt x="151" y="459"/>
                  <a:pt x="159" y="467"/>
                  <a:pt x="169" y="467"/>
                </a:cubicBezTo>
                <a:cubicBezTo>
                  <a:pt x="179" y="467"/>
                  <a:pt x="187" y="459"/>
                  <a:pt x="187" y="449"/>
                </a:cubicBezTo>
                <a:cubicBezTo>
                  <a:pt x="187" y="443"/>
                  <a:pt x="184" y="437"/>
                  <a:pt x="179" y="434"/>
                </a:cubicBezTo>
                <a:cubicBezTo>
                  <a:pt x="194" y="432"/>
                  <a:pt x="207" y="429"/>
                  <a:pt x="217" y="424"/>
                </a:cubicBezTo>
                <a:cubicBezTo>
                  <a:pt x="217" y="571"/>
                  <a:pt x="217" y="571"/>
                  <a:pt x="217" y="571"/>
                </a:cubicBezTo>
                <a:cubicBezTo>
                  <a:pt x="146" y="571"/>
                  <a:pt x="146" y="571"/>
                  <a:pt x="146" y="571"/>
                </a:cubicBezTo>
                <a:lnTo>
                  <a:pt x="146" y="435"/>
                </a:lnTo>
                <a:close/>
                <a:moveTo>
                  <a:pt x="171" y="449"/>
                </a:moveTo>
                <a:cubicBezTo>
                  <a:pt x="171" y="451"/>
                  <a:pt x="167" y="451"/>
                  <a:pt x="167" y="449"/>
                </a:cubicBezTo>
                <a:cubicBezTo>
                  <a:pt x="167" y="448"/>
                  <a:pt x="168" y="447"/>
                  <a:pt x="169" y="447"/>
                </a:cubicBezTo>
                <a:cubicBezTo>
                  <a:pt x="170" y="447"/>
                  <a:pt x="171" y="448"/>
                  <a:pt x="171" y="449"/>
                </a:cubicBezTo>
                <a:close/>
                <a:moveTo>
                  <a:pt x="242" y="324"/>
                </a:moveTo>
                <a:cubicBezTo>
                  <a:pt x="242" y="398"/>
                  <a:pt x="224" y="419"/>
                  <a:pt x="159" y="419"/>
                </a:cubicBezTo>
                <a:cubicBezTo>
                  <a:pt x="64" y="419"/>
                  <a:pt x="64" y="419"/>
                  <a:pt x="64" y="419"/>
                </a:cubicBezTo>
                <a:cubicBezTo>
                  <a:pt x="53" y="419"/>
                  <a:pt x="43" y="408"/>
                  <a:pt x="41" y="394"/>
                </a:cubicBezTo>
                <a:cubicBezTo>
                  <a:pt x="64" y="389"/>
                  <a:pt x="64" y="364"/>
                  <a:pt x="64" y="346"/>
                </a:cubicBezTo>
                <a:cubicBezTo>
                  <a:pt x="64" y="186"/>
                  <a:pt x="64" y="186"/>
                  <a:pt x="64" y="186"/>
                </a:cubicBezTo>
                <a:cubicBezTo>
                  <a:pt x="69" y="189"/>
                  <a:pt x="74" y="191"/>
                  <a:pt x="78" y="193"/>
                </a:cubicBezTo>
                <a:cubicBezTo>
                  <a:pt x="87" y="196"/>
                  <a:pt x="87" y="196"/>
                  <a:pt x="87" y="196"/>
                </a:cubicBezTo>
                <a:cubicBezTo>
                  <a:pt x="89" y="186"/>
                  <a:pt x="89" y="186"/>
                  <a:pt x="89" y="186"/>
                </a:cubicBezTo>
                <a:cubicBezTo>
                  <a:pt x="90" y="178"/>
                  <a:pt x="95" y="170"/>
                  <a:pt x="97" y="169"/>
                </a:cubicBezTo>
                <a:cubicBezTo>
                  <a:pt x="137" y="169"/>
                  <a:pt x="137" y="169"/>
                  <a:pt x="137" y="169"/>
                </a:cubicBezTo>
                <a:cubicBezTo>
                  <a:pt x="139" y="170"/>
                  <a:pt x="144" y="178"/>
                  <a:pt x="145" y="186"/>
                </a:cubicBezTo>
                <a:cubicBezTo>
                  <a:pt x="146" y="196"/>
                  <a:pt x="146" y="196"/>
                  <a:pt x="146" y="196"/>
                </a:cubicBezTo>
                <a:cubicBezTo>
                  <a:pt x="155" y="193"/>
                  <a:pt x="155" y="193"/>
                  <a:pt x="155" y="193"/>
                </a:cubicBezTo>
                <a:cubicBezTo>
                  <a:pt x="183" y="184"/>
                  <a:pt x="204" y="169"/>
                  <a:pt x="216" y="149"/>
                </a:cubicBezTo>
                <a:cubicBezTo>
                  <a:pt x="217" y="147"/>
                  <a:pt x="217" y="147"/>
                  <a:pt x="217" y="147"/>
                </a:cubicBezTo>
                <a:cubicBezTo>
                  <a:pt x="217" y="94"/>
                  <a:pt x="217" y="94"/>
                  <a:pt x="217" y="94"/>
                </a:cubicBezTo>
                <a:cubicBezTo>
                  <a:pt x="234" y="100"/>
                  <a:pt x="242" y="111"/>
                  <a:pt x="242" y="132"/>
                </a:cubicBezTo>
                <a:lnTo>
                  <a:pt x="242" y="324"/>
                </a:lnTo>
                <a:close/>
                <a:moveTo>
                  <a:pt x="64" y="38"/>
                </a:moveTo>
                <a:cubicBezTo>
                  <a:pt x="64" y="26"/>
                  <a:pt x="74" y="16"/>
                  <a:pt x="86" y="16"/>
                </a:cubicBezTo>
                <a:cubicBezTo>
                  <a:pt x="220" y="16"/>
                  <a:pt x="220" y="16"/>
                  <a:pt x="220" y="16"/>
                </a:cubicBezTo>
                <a:cubicBezTo>
                  <a:pt x="232" y="16"/>
                  <a:pt x="242" y="26"/>
                  <a:pt x="242" y="38"/>
                </a:cubicBezTo>
                <a:cubicBezTo>
                  <a:pt x="242" y="89"/>
                  <a:pt x="242" y="89"/>
                  <a:pt x="242" y="89"/>
                </a:cubicBezTo>
                <a:cubicBezTo>
                  <a:pt x="223" y="73"/>
                  <a:pt x="191" y="73"/>
                  <a:pt x="161" y="73"/>
                </a:cubicBezTo>
                <a:cubicBezTo>
                  <a:pt x="64" y="73"/>
                  <a:pt x="64" y="73"/>
                  <a:pt x="64" y="73"/>
                </a:cubicBezTo>
                <a:lnTo>
                  <a:pt x="64" y="38"/>
                </a:lnTo>
                <a:close/>
                <a:moveTo>
                  <a:pt x="64" y="89"/>
                </a:moveTo>
                <a:cubicBezTo>
                  <a:pt x="161" y="89"/>
                  <a:pt x="161" y="89"/>
                  <a:pt x="161" y="89"/>
                </a:cubicBezTo>
                <a:cubicBezTo>
                  <a:pt x="177" y="89"/>
                  <a:pt x="190" y="89"/>
                  <a:pt x="201" y="91"/>
                </a:cubicBezTo>
                <a:cubicBezTo>
                  <a:pt x="201" y="143"/>
                  <a:pt x="201" y="143"/>
                  <a:pt x="201" y="143"/>
                </a:cubicBezTo>
                <a:cubicBezTo>
                  <a:pt x="193" y="156"/>
                  <a:pt x="178" y="167"/>
                  <a:pt x="159" y="175"/>
                </a:cubicBezTo>
                <a:cubicBezTo>
                  <a:pt x="155" y="164"/>
                  <a:pt x="148" y="153"/>
                  <a:pt x="137" y="153"/>
                </a:cubicBezTo>
                <a:cubicBezTo>
                  <a:pt x="97" y="153"/>
                  <a:pt x="97" y="153"/>
                  <a:pt x="97" y="153"/>
                </a:cubicBezTo>
                <a:cubicBezTo>
                  <a:pt x="86" y="153"/>
                  <a:pt x="79" y="164"/>
                  <a:pt x="75" y="174"/>
                </a:cubicBezTo>
                <a:cubicBezTo>
                  <a:pt x="71" y="172"/>
                  <a:pt x="67" y="169"/>
                  <a:pt x="64" y="166"/>
                </a:cubicBezTo>
                <a:cubicBezTo>
                  <a:pt x="64" y="153"/>
                  <a:pt x="64" y="153"/>
                  <a:pt x="64" y="153"/>
                </a:cubicBezTo>
                <a:lnTo>
                  <a:pt x="64" y="89"/>
                </a:lnTo>
                <a:close/>
                <a:moveTo>
                  <a:pt x="48" y="306"/>
                </a:moveTo>
                <a:cubicBezTo>
                  <a:pt x="48" y="346"/>
                  <a:pt x="48" y="346"/>
                  <a:pt x="48" y="346"/>
                </a:cubicBezTo>
                <a:cubicBezTo>
                  <a:pt x="48" y="376"/>
                  <a:pt x="44" y="379"/>
                  <a:pt x="32" y="379"/>
                </a:cubicBezTo>
                <a:cubicBezTo>
                  <a:pt x="24" y="379"/>
                  <a:pt x="24" y="379"/>
                  <a:pt x="24" y="379"/>
                </a:cubicBezTo>
                <a:cubicBezTo>
                  <a:pt x="24" y="387"/>
                  <a:pt x="24" y="387"/>
                  <a:pt x="24" y="387"/>
                </a:cubicBezTo>
                <a:cubicBezTo>
                  <a:pt x="24" y="414"/>
                  <a:pt x="42" y="435"/>
                  <a:pt x="64" y="435"/>
                </a:cubicBezTo>
                <a:cubicBezTo>
                  <a:pt x="72" y="435"/>
                  <a:pt x="72" y="435"/>
                  <a:pt x="72" y="435"/>
                </a:cubicBezTo>
                <a:cubicBezTo>
                  <a:pt x="72" y="548"/>
                  <a:pt x="72" y="548"/>
                  <a:pt x="72" y="548"/>
                </a:cubicBezTo>
                <a:cubicBezTo>
                  <a:pt x="16" y="548"/>
                  <a:pt x="16" y="548"/>
                  <a:pt x="16" y="548"/>
                </a:cubicBezTo>
                <a:cubicBezTo>
                  <a:pt x="16" y="537"/>
                  <a:pt x="16" y="537"/>
                  <a:pt x="16" y="537"/>
                </a:cubicBezTo>
                <a:cubicBezTo>
                  <a:pt x="17" y="537"/>
                  <a:pt x="17" y="538"/>
                  <a:pt x="18" y="538"/>
                </a:cubicBezTo>
                <a:cubicBezTo>
                  <a:pt x="28" y="538"/>
                  <a:pt x="36" y="529"/>
                  <a:pt x="36" y="519"/>
                </a:cubicBezTo>
                <a:cubicBezTo>
                  <a:pt x="36" y="510"/>
                  <a:pt x="28" y="501"/>
                  <a:pt x="18" y="501"/>
                </a:cubicBezTo>
                <a:cubicBezTo>
                  <a:pt x="17" y="501"/>
                  <a:pt x="17" y="502"/>
                  <a:pt x="16" y="502"/>
                </a:cubicBezTo>
                <a:cubicBezTo>
                  <a:pt x="16" y="395"/>
                  <a:pt x="16" y="395"/>
                  <a:pt x="16" y="395"/>
                </a:cubicBezTo>
                <a:cubicBezTo>
                  <a:pt x="16" y="362"/>
                  <a:pt x="28" y="331"/>
                  <a:pt x="48" y="306"/>
                </a:cubicBezTo>
                <a:close/>
                <a:moveTo>
                  <a:pt x="16" y="519"/>
                </a:moveTo>
                <a:cubicBezTo>
                  <a:pt x="16" y="518"/>
                  <a:pt x="17" y="518"/>
                  <a:pt x="18" y="518"/>
                </a:cubicBezTo>
                <a:cubicBezTo>
                  <a:pt x="19" y="518"/>
                  <a:pt x="20" y="518"/>
                  <a:pt x="20" y="519"/>
                </a:cubicBezTo>
                <a:cubicBezTo>
                  <a:pt x="20" y="522"/>
                  <a:pt x="16" y="522"/>
                  <a:pt x="16" y="519"/>
                </a:cubicBezTo>
                <a:close/>
                <a:moveTo>
                  <a:pt x="16" y="564"/>
                </a:moveTo>
                <a:cubicBezTo>
                  <a:pt x="72" y="564"/>
                  <a:pt x="72" y="564"/>
                  <a:pt x="72" y="564"/>
                </a:cubicBezTo>
                <a:cubicBezTo>
                  <a:pt x="72" y="627"/>
                  <a:pt x="72" y="627"/>
                  <a:pt x="72" y="627"/>
                </a:cubicBezTo>
                <a:cubicBezTo>
                  <a:pt x="42" y="623"/>
                  <a:pt x="18" y="596"/>
                  <a:pt x="16" y="564"/>
                </a:cubicBezTo>
                <a:close/>
                <a:moveTo>
                  <a:pt x="88" y="628"/>
                </a:moveTo>
                <a:cubicBezTo>
                  <a:pt x="88" y="587"/>
                  <a:pt x="88" y="587"/>
                  <a:pt x="88" y="587"/>
                </a:cubicBezTo>
                <a:cubicBezTo>
                  <a:pt x="217" y="587"/>
                  <a:pt x="217" y="587"/>
                  <a:pt x="217" y="587"/>
                </a:cubicBezTo>
                <a:cubicBezTo>
                  <a:pt x="217" y="628"/>
                  <a:pt x="217" y="628"/>
                  <a:pt x="217" y="628"/>
                </a:cubicBezTo>
                <a:lnTo>
                  <a:pt x="88" y="628"/>
                </a:lnTo>
                <a:close/>
                <a:moveTo>
                  <a:pt x="233" y="628"/>
                </a:moveTo>
                <a:cubicBezTo>
                  <a:pt x="233" y="564"/>
                  <a:pt x="233" y="564"/>
                  <a:pt x="233" y="564"/>
                </a:cubicBezTo>
                <a:cubicBezTo>
                  <a:pt x="290" y="564"/>
                  <a:pt x="290" y="564"/>
                  <a:pt x="290" y="564"/>
                </a:cubicBezTo>
                <a:cubicBezTo>
                  <a:pt x="288" y="596"/>
                  <a:pt x="264" y="624"/>
                  <a:pt x="233" y="62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 name="Freeform 14">
            <a:extLst>
              <a:ext uri="{FF2B5EF4-FFF2-40B4-BE49-F238E27FC236}">
                <a16:creationId xmlns:a16="http://schemas.microsoft.com/office/drawing/2014/main" id="{C8478C19-D3CA-4B1E-B46A-BDADDC2A1760}"/>
              </a:ext>
              <a:ext uri="{C183D7F6-B498-43B3-948B-1728B52AA6E4}">
                <adec:decorative xmlns:adec="http://schemas.microsoft.com/office/drawing/2017/decorative" val="1"/>
              </a:ext>
            </a:extLst>
          </p:cNvPr>
          <p:cNvSpPr>
            <a:spLocks noChangeAspect="1" noEditPoints="1"/>
          </p:cNvSpPr>
          <p:nvPr/>
        </p:nvSpPr>
        <p:spPr bwMode="auto">
          <a:xfrm>
            <a:off x="2522344" y="2759163"/>
            <a:ext cx="504422" cy="1305165"/>
          </a:xfrm>
          <a:custGeom>
            <a:avLst/>
            <a:gdLst>
              <a:gd name="T0" fmla="*/ 257 w 305"/>
              <a:gd name="T1" fmla="*/ 179 h 789"/>
              <a:gd name="T2" fmla="*/ 219 w 305"/>
              <a:gd name="T3" fmla="*/ 48 h 789"/>
              <a:gd name="T4" fmla="*/ 142 w 305"/>
              <a:gd name="T5" fmla="*/ 0 h 789"/>
              <a:gd name="T6" fmla="*/ 49 w 305"/>
              <a:gd name="T7" fmla="*/ 163 h 789"/>
              <a:gd name="T8" fmla="*/ 49 w 305"/>
              <a:gd name="T9" fmla="*/ 171 h 789"/>
              <a:gd name="T10" fmla="*/ 48 w 305"/>
              <a:gd name="T11" fmla="*/ 203 h 789"/>
              <a:gd name="T12" fmla="*/ 0 w 305"/>
              <a:gd name="T13" fmla="*/ 420 h 789"/>
              <a:gd name="T14" fmla="*/ 72 w 305"/>
              <a:gd name="T15" fmla="*/ 597 h 789"/>
              <a:gd name="T16" fmla="*/ 89 w 305"/>
              <a:gd name="T17" fmla="*/ 661 h 789"/>
              <a:gd name="T18" fmla="*/ 233 w 305"/>
              <a:gd name="T19" fmla="*/ 789 h 789"/>
              <a:gd name="T20" fmla="*/ 228 w 305"/>
              <a:gd name="T21" fmla="*/ 524 h 789"/>
              <a:gd name="T22" fmla="*/ 257 w 305"/>
              <a:gd name="T23" fmla="*/ 436 h 789"/>
              <a:gd name="T24" fmla="*/ 249 w 305"/>
              <a:gd name="T25" fmla="*/ 428 h 789"/>
              <a:gd name="T26" fmla="*/ 131 w 305"/>
              <a:gd name="T27" fmla="*/ 492 h 789"/>
              <a:gd name="T28" fmla="*/ 129 w 305"/>
              <a:gd name="T29" fmla="*/ 476 h 789"/>
              <a:gd name="T30" fmla="*/ 170 w 305"/>
              <a:gd name="T31" fmla="*/ 531 h 789"/>
              <a:gd name="T32" fmla="*/ 124 w 305"/>
              <a:gd name="T33" fmla="*/ 428 h 789"/>
              <a:gd name="T34" fmla="*/ 182 w 305"/>
              <a:gd name="T35" fmla="*/ 428 h 789"/>
              <a:gd name="T36" fmla="*/ 173 w 305"/>
              <a:gd name="T37" fmla="*/ 388 h 789"/>
              <a:gd name="T38" fmla="*/ 153 w 305"/>
              <a:gd name="T39" fmla="*/ 312 h 789"/>
              <a:gd name="T40" fmla="*/ 179 w 305"/>
              <a:gd name="T41" fmla="*/ 286 h 789"/>
              <a:gd name="T42" fmla="*/ 241 w 305"/>
              <a:gd name="T43" fmla="*/ 234 h 789"/>
              <a:gd name="T44" fmla="*/ 153 w 305"/>
              <a:gd name="T45" fmla="*/ 267 h 789"/>
              <a:gd name="T46" fmla="*/ 89 w 305"/>
              <a:gd name="T47" fmla="*/ 179 h 789"/>
              <a:gd name="T48" fmla="*/ 153 w 305"/>
              <a:gd name="T49" fmla="*/ 267 h 789"/>
              <a:gd name="T50" fmla="*/ 89 w 305"/>
              <a:gd name="T51" fmla="*/ 163 h 789"/>
              <a:gd name="T52" fmla="*/ 89 w 305"/>
              <a:gd name="T53" fmla="*/ 147 h 789"/>
              <a:gd name="T54" fmla="*/ 153 w 305"/>
              <a:gd name="T55" fmla="*/ 34 h 789"/>
              <a:gd name="T56" fmla="*/ 241 w 305"/>
              <a:gd name="T57" fmla="*/ 139 h 789"/>
              <a:gd name="T58" fmla="*/ 65 w 305"/>
              <a:gd name="T59" fmla="*/ 138 h 789"/>
              <a:gd name="T60" fmla="*/ 75 w 305"/>
              <a:gd name="T61" fmla="*/ 253 h 789"/>
              <a:gd name="T62" fmla="*/ 65 w 305"/>
              <a:gd name="T63" fmla="*/ 240 h 789"/>
              <a:gd name="T64" fmla="*/ 48 w 305"/>
              <a:gd name="T65" fmla="*/ 436 h 789"/>
              <a:gd name="T66" fmla="*/ 16 w 305"/>
              <a:gd name="T67" fmla="*/ 420 h 789"/>
              <a:gd name="T68" fmla="*/ 32 w 305"/>
              <a:gd name="T69" fmla="*/ 436 h 789"/>
              <a:gd name="T70" fmla="*/ 65 w 305"/>
              <a:gd name="T71" fmla="*/ 413 h 789"/>
              <a:gd name="T72" fmla="*/ 145 w 305"/>
              <a:gd name="T73" fmla="*/ 327 h 789"/>
              <a:gd name="T74" fmla="*/ 108 w 305"/>
              <a:gd name="T75" fmla="*/ 396 h 789"/>
              <a:gd name="T76" fmla="*/ 97 w 305"/>
              <a:gd name="T77" fmla="*/ 412 h 789"/>
              <a:gd name="T78" fmla="*/ 109 w 305"/>
              <a:gd name="T79" fmla="*/ 444 h 789"/>
              <a:gd name="T80" fmla="*/ 16 w 305"/>
              <a:gd name="T81" fmla="*/ 476 h 789"/>
              <a:gd name="T82" fmla="*/ 96 w 305"/>
              <a:gd name="T83" fmla="*/ 492 h 789"/>
              <a:gd name="T84" fmla="*/ 145 w 305"/>
              <a:gd name="T85" fmla="*/ 547 h 789"/>
              <a:gd name="T86" fmla="*/ 89 w 305"/>
              <a:gd name="T87" fmla="*/ 597 h 789"/>
              <a:gd name="T88" fmla="*/ 217 w 305"/>
              <a:gd name="T89" fmla="*/ 645 h 789"/>
              <a:gd name="T90" fmla="*/ 184 w 305"/>
              <a:gd name="T91" fmla="*/ 547 h 789"/>
              <a:gd name="T92" fmla="*/ 217 w 305"/>
              <a:gd name="T93" fmla="*/ 596 h 789"/>
              <a:gd name="T94" fmla="*/ 225 w 305"/>
              <a:gd name="T95" fmla="*/ 483 h 789"/>
              <a:gd name="T96" fmla="*/ 189 w 305"/>
              <a:gd name="T97" fmla="*/ 508 h 789"/>
              <a:gd name="T98" fmla="*/ 209 w 305"/>
              <a:gd name="T99" fmla="*/ 396 h 789"/>
              <a:gd name="T100" fmla="*/ 181 w 305"/>
              <a:gd name="T101" fmla="*/ 372 h 789"/>
              <a:gd name="T102" fmla="*/ 197 w 305"/>
              <a:gd name="T103" fmla="*/ 291 h 789"/>
              <a:gd name="T104" fmla="*/ 225 w 305"/>
              <a:gd name="T105" fmla="*/ 436 h 789"/>
              <a:gd name="T106" fmla="*/ 257 w 305"/>
              <a:gd name="T107" fmla="*/ 413 h 789"/>
              <a:gd name="T108" fmla="*/ 289 w 305"/>
              <a:gd name="T109" fmla="*/ 508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05" h="789">
                <a:moveTo>
                  <a:pt x="305" y="420"/>
                </a:moveTo>
                <a:cubicBezTo>
                  <a:pt x="305" y="376"/>
                  <a:pt x="287" y="337"/>
                  <a:pt x="257" y="309"/>
                </a:cubicBezTo>
                <a:cubicBezTo>
                  <a:pt x="257" y="179"/>
                  <a:pt x="257" y="179"/>
                  <a:pt x="257" y="179"/>
                </a:cubicBezTo>
                <a:cubicBezTo>
                  <a:pt x="257" y="163"/>
                  <a:pt x="257" y="163"/>
                  <a:pt x="257" y="163"/>
                </a:cubicBezTo>
                <a:cubicBezTo>
                  <a:pt x="257" y="139"/>
                  <a:pt x="257" y="139"/>
                  <a:pt x="257" y="139"/>
                </a:cubicBezTo>
                <a:cubicBezTo>
                  <a:pt x="258" y="107"/>
                  <a:pt x="243" y="72"/>
                  <a:pt x="219" y="48"/>
                </a:cubicBezTo>
                <a:cubicBezTo>
                  <a:pt x="201" y="30"/>
                  <a:pt x="180" y="20"/>
                  <a:pt x="158" y="18"/>
                </a:cubicBezTo>
                <a:cubicBezTo>
                  <a:pt x="158" y="0"/>
                  <a:pt x="158" y="0"/>
                  <a:pt x="158" y="0"/>
                </a:cubicBezTo>
                <a:cubicBezTo>
                  <a:pt x="142" y="0"/>
                  <a:pt x="142" y="0"/>
                  <a:pt x="142" y="0"/>
                </a:cubicBezTo>
                <a:cubicBezTo>
                  <a:pt x="142" y="19"/>
                  <a:pt x="142" y="19"/>
                  <a:pt x="142" y="19"/>
                </a:cubicBezTo>
                <a:cubicBezTo>
                  <a:pt x="90" y="27"/>
                  <a:pt x="49" y="92"/>
                  <a:pt x="49" y="147"/>
                </a:cubicBezTo>
                <a:cubicBezTo>
                  <a:pt x="49" y="163"/>
                  <a:pt x="49" y="163"/>
                  <a:pt x="49" y="163"/>
                </a:cubicBezTo>
                <a:cubicBezTo>
                  <a:pt x="49" y="167"/>
                  <a:pt x="49" y="167"/>
                  <a:pt x="49" y="167"/>
                </a:cubicBezTo>
                <a:cubicBezTo>
                  <a:pt x="49" y="169"/>
                  <a:pt x="48" y="170"/>
                  <a:pt x="48" y="171"/>
                </a:cubicBezTo>
                <a:cubicBezTo>
                  <a:pt x="49" y="171"/>
                  <a:pt x="49" y="171"/>
                  <a:pt x="49" y="171"/>
                </a:cubicBezTo>
                <a:cubicBezTo>
                  <a:pt x="49" y="187"/>
                  <a:pt x="49" y="187"/>
                  <a:pt x="49" y="187"/>
                </a:cubicBezTo>
                <a:cubicBezTo>
                  <a:pt x="49" y="200"/>
                  <a:pt x="49" y="200"/>
                  <a:pt x="49" y="200"/>
                </a:cubicBezTo>
                <a:cubicBezTo>
                  <a:pt x="49" y="201"/>
                  <a:pt x="48" y="202"/>
                  <a:pt x="48" y="203"/>
                </a:cubicBezTo>
                <a:cubicBezTo>
                  <a:pt x="49" y="203"/>
                  <a:pt x="49" y="203"/>
                  <a:pt x="49" y="203"/>
                </a:cubicBezTo>
                <a:cubicBezTo>
                  <a:pt x="49" y="308"/>
                  <a:pt x="49" y="308"/>
                  <a:pt x="49" y="308"/>
                </a:cubicBezTo>
                <a:cubicBezTo>
                  <a:pt x="19" y="336"/>
                  <a:pt x="0" y="376"/>
                  <a:pt x="0" y="420"/>
                </a:cubicBezTo>
                <a:cubicBezTo>
                  <a:pt x="0" y="492"/>
                  <a:pt x="0" y="492"/>
                  <a:pt x="0" y="492"/>
                </a:cubicBezTo>
                <a:cubicBezTo>
                  <a:pt x="80" y="492"/>
                  <a:pt x="80" y="492"/>
                  <a:pt x="80" y="492"/>
                </a:cubicBezTo>
                <a:cubicBezTo>
                  <a:pt x="72" y="597"/>
                  <a:pt x="72" y="597"/>
                  <a:pt x="72" y="597"/>
                </a:cubicBezTo>
                <a:cubicBezTo>
                  <a:pt x="72" y="789"/>
                  <a:pt x="72" y="789"/>
                  <a:pt x="72" y="789"/>
                </a:cubicBezTo>
                <a:cubicBezTo>
                  <a:pt x="89" y="789"/>
                  <a:pt x="89" y="789"/>
                  <a:pt x="89" y="789"/>
                </a:cubicBezTo>
                <a:cubicBezTo>
                  <a:pt x="89" y="661"/>
                  <a:pt x="89" y="661"/>
                  <a:pt x="89" y="661"/>
                </a:cubicBezTo>
                <a:cubicBezTo>
                  <a:pt x="217" y="661"/>
                  <a:pt x="217" y="661"/>
                  <a:pt x="217" y="661"/>
                </a:cubicBezTo>
                <a:cubicBezTo>
                  <a:pt x="217" y="789"/>
                  <a:pt x="217" y="789"/>
                  <a:pt x="217" y="789"/>
                </a:cubicBezTo>
                <a:cubicBezTo>
                  <a:pt x="233" y="789"/>
                  <a:pt x="233" y="789"/>
                  <a:pt x="233" y="789"/>
                </a:cubicBezTo>
                <a:cubicBezTo>
                  <a:pt x="233" y="598"/>
                  <a:pt x="233" y="598"/>
                  <a:pt x="233" y="598"/>
                </a:cubicBezTo>
                <a:cubicBezTo>
                  <a:pt x="233" y="597"/>
                  <a:pt x="233" y="596"/>
                  <a:pt x="233" y="595"/>
                </a:cubicBezTo>
                <a:cubicBezTo>
                  <a:pt x="228" y="524"/>
                  <a:pt x="228" y="524"/>
                  <a:pt x="228" y="524"/>
                </a:cubicBezTo>
                <a:cubicBezTo>
                  <a:pt x="305" y="524"/>
                  <a:pt x="305" y="524"/>
                  <a:pt x="305" y="524"/>
                </a:cubicBezTo>
                <a:lnTo>
                  <a:pt x="305" y="420"/>
                </a:lnTo>
                <a:close/>
                <a:moveTo>
                  <a:pt x="257" y="436"/>
                </a:moveTo>
                <a:cubicBezTo>
                  <a:pt x="257" y="440"/>
                  <a:pt x="254" y="444"/>
                  <a:pt x="249" y="444"/>
                </a:cubicBezTo>
                <a:cubicBezTo>
                  <a:pt x="245" y="444"/>
                  <a:pt x="241" y="440"/>
                  <a:pt x="241" y="436"/>
                </a:cubicBezTo>
                <a:cubicBezTo>
                  <a:pt x="241" y="431"/>
                  <a:pt x="245" y="428"/>
                  <a:pt x="249" y="428"/>
                </a:cubicBezTo>
                <a:cubicBezTo>
                  <a:pt x="254" y="428"/>
                  <a:pt x="257" y="431"/>
                  <a:pt x="257" y="436"/>
                </a:cubicBezTo>
                <a:close/>
                <a:moveTo>
                  <a:pt x="136" y="531"/>
                </a:moveTo>
                <a:cubicBezTo>
                  <a:pt x="131" y="492"/>
                  <a:pt x="131" y="492"/>
                  <a:pt x="131" y="492"/>
                </a:cubicBezTo>
                <a:cubicBezTo>
                  <a:pt x="153" y="492"/>
                  <a:pt x="153" y="492"/>
                  <a:pt x="153" y="492"/>
                </a:cubicBezTo>
                <a:cubicBezTo>
                  <a:pt x="153" y="476"/>
                  <a:pt x="153" y="476"/>
                  <a:pt x="153" y="476"/>
                </a:cubicBezTo>
                <a:cubicBezTo>
                  <a:pt x="129" y="476"/>
                  <a:pt x="129" y="476"/>
                  <a:pt x="129" y="476"/>
                </a:cubicBezTo>
                <a:cubicBezTo>
                  <a:pt x="126" y="444"/>
                  <a:pt x="126" y="444"/>
                  <a:pt x="126" y="444"/>
                </a:cubicBezTo>
                <a:cubicBezTo>
                  <a:pt x="180" y="444"/>
                  <a:pt x="180" y="444"/>
                  <a:pt x="180" y="444"/>
                </a:cubicBezTo>
                <a:cubicBezTo>
                  <a:pt x="170" y="531"/>
                  <a:pt x="170" y="531"/>
                  <a:pt x="170" y="531"/>
                </a:cubicBezTo>
                <a:lnTo>
                  <a:pt x="136" y="531"/>
                </a:lnTo>
                <a:close/>
                <a:moveTo>
                  <a:pt x="182" y="428"/>
                </a:moveTo>
                <a:cubicBezTo>
                  <a:pt x="124" y="428"/>
                  <a:pt x="124" y="428"/>
                  <a:pt x="124" y="428"/>
                </a:cubicBezTo>
                <a:cubicBezTo>
                  <a:pt x="122" y="412"/>
                  <a:pt x="122" y="412"/>
                  <a:pt x="122" y="412"/>
                </a:cubicBezTo>
                <a:cubicBezTo>
                  <a:pt x="184" y="412"/>
                  <a:pt x="184" y="412"/>
                  <a:pt x="184" y="412"/>
                </a:cubicBezTo>
                <a:lnTo>
                  <a:pt x="182" y="428"/>
                </a:lnTo>
                <a:close/>
                <a:moveTo>
                  <a:pt x="128" y="396"/>
                </a:moveTo>
                <a:cubicBezTo>
                  <a:pt x="133" y="388"/>
                  <a:pt x="133" y="388"/>
                  <a:pt x="133" y="388"/>
                </a:cubicBezTo>
                <a:cubicBezTo>
                  <a:pt x="173" y="388"/>
                  <a:pt x="173" y="388"/>
                  <a:pt x="173" y="388"/>
                </a:cubicBezTo>
                <a:cubicBezTo>
                  <a:pt x="178" y="396"/>
                  <a:pt x="178" y="396"/>
                  <a:pt x="178" y="396"/>
                </a:cubicBezTo>
                <a:lnTo>
                  <a:pt x="128" y="396"/>
                </a:lnTo>
                <a:close/>
                <a:moveTo>
                  <a:pt x="153" y="312"/>
                </a:moveTo>
                <a:cubicBezTo>
                  <a:pt x="127" y="286"/>
                  <a:pt x="127" y="286"/>
                  <a:pt x="127" y="286"/>
                </a:cubicBezTo>
                <a:cubicBezTo>
                  <a:pt x="135" y="284"/>
                  <a:pt x="144" y="283"/>
                  <a:pt x="153" y="283"/>
                </a:cubicBezTo>
                <a:cubicBezTo>
                  <a:pt x="162" y="283"/>
                  <a:pt x="171" y="284"/>
                  <a:pt x="179" y="286"/>
                </a:cubicBezTo>
                <a:lnTo>
                  <a:pt x="153" y="312"/>
                </a:lnTo>
                <a:close/>
                <a:moveTo>
                  <a:pt x="196" y="274"/>
                </a:moveTo>
                <a:cubicBezTo>
                  <a:pt x="215" y="265"/>
                  <a:pt x="230" y="251"/>
                  <a:pt x="241" y="234"/>
                </a:cubicBezTo>
                <a:cubicBezTo>
                  <a:pt x="241" y="296"/>
                  <a:pt x="241" y="296"/>
                  <a:pt x="241" y="296"/>
                </a:cubicBezTo>
                <a:cubicBezTo>
                  <a:pt x="228" y="286"/>
                  <a:pt x="213" y="278"/>
                  <a:pt x="196" y="274"/>
                </a:cubicBezTo>
                <a:close/>
                <a:moveTo>
                  <a:pt x="153" y="267"/>
                </a:moveTo>
                <a:cubicBezTo>
                  <a:pt x="127" y="267"/>
                  <a:pt x="103" y="258"/>
                  <a:pt x="87" y="241"/>
                </a:cubicBezTo>
                <a:cubicBezTo>
                  <a:pt x="75" y="229"/>
                  <a:pt x="67" y="214"/>
                  <a:pt x="65" y="197"/>
                </a:cubicBezTo>
                <a:cubicBezTo>
                  <a:pt x="68" y="186"/>
                  <a:pt x="77" y="179"/>
                  <a:pt x="89" y="179"/>
                </a:cubicBezTo>
                <a:cubicBezTo>
                  <a:pt x="217" y="179"/>
                  <a:pt x="217" y="179"/>
                  <a:pt x="217" y="179"/>
                </a:cubicBezTo>
                <a:cubicBezTo>
                  <a:pt x="228" y="179"/>
                  <a:pt x="236" y="185"/>
                  <a:pt x="240" y="195"/>
                </a:cubicBezTo>
                <a:cubicBezTo>
                  <a:pt x="232" y="236"/>
                  <a:pt x="196" y="267"/>
                  <a:pt x="153" y="267"/>
                </a:cubicBezTo>
                <a:close/>
                <a:moveTo>
                  <a:pt x="241" y="171"/>
                </a:moveTo>
                <a:cubicBezTo>
                  <a:pt x="234" y="166"/>
                  <a:pt x="226" y="163"/>
                  <a:pt x="217" y="163"/>
                </a:cubicBezTo>
                <a:cubicBezTo>
                  <a:pt x="89" y="163"/>
                  <a:pt x="89" y="163"/>
                  <a:pt x="89" y="163"/>
                </a:cubicBezTo>
                <a:cubicBezTo>
                  <a:pt x="80" y="163"/>
                  <a:pt x="71" y="166"/>
                  <a:pt x="65" y="171"/>
                </a:cubicBezTo>
                <a:cubicBezTo>
                  <a:pt x="65" y="167"/>
                  <a:pt x="65" y="167"/>
                  <a:pt x="65" y="167"/>
                </a:cubicBezTo>
                <a:cubicBezTo>
                  <a:pt x="66" y="156"/>
                  <a:pt x="76" y="147"/>
                  <a:pt x="89" y="147"/>
                </a:cubicBezTo>
                <a:cubicBezTo>
                  <a:pt x="217" y="147"/>
                  <a:pt x="217" y="147"/>
                  <a:pt x="217" y="147"/>
                </a:cubicBezTo>
                <a:cubicBezTo>
                  <a:pt x="230" y="147"/>
                  <a:pt x="241" y="157"/>
                  <a:pt x="241" y="171"/>
                </a:cubicBezTo>
                <a:close/>
                <a:moveTo>
                  <a:pt x="153" y="34"/>
                </a:moveTo>
                <a:cubicBezTo>
                  <a:pt x="172" y="34"/>
                  <a:pt x="191" y="43"/>
                  <a:pt x="207" y="59"/>
                </a:cubicBezTo>
                <a:cubicBezTo>
                  <a:pt x="228" y="80"/>
                  <a:pt x="241" y="111"/>
                  <a:pt x="241" y="139"/>
                </a:cubicBezTo>
                <a:cubicBezTo>
                  <a:pt x="241" y="139"/>
                  <a:pt x="241" y="139"/>
                  <a:pt x="241" y="139"/>
                </a:cubicBezTo>
                <a:cubicBezTo>
                  <a:pt x="234" y="134"/>
                  <a:pt x="226" y="131"/>
                  <a:pt x="217" y="131"/>
                </a:cubicBezTo>
                <a:cubicBezTo>
                  <a:pt x="89" y="131"/>
                  <a:pt x="89" y="131"/>
                  <a:pt x="89" y="131"/>
                </a:cubicBezTo>
                <a:cubicBezTo>
                  <a:pt x="80" y="131"/>
                  <a:pt x="72" y="133"/>
                  <a:pt x="65" y="138"/>
                </a:cubicBezTo>
                <a:cubicBezTo>
                  <a:pt x="69" y="89"/>
                  <a:pt x="108" y="34"/>
                  <a:pt x="153" y="34"/>
                </a:cubicBezTo>
                <a:close/>
                <a:moveTo>
                  <a:pt x="65" y="240"/>
                </a:moveTo>
                <a:cubicBezTo>
                  <a:pt x="68" y="244"/>
                  <a:pt x="71" y="249"/>
                  <a:pt x="75" y="253"/>
                </a:cubicBezTo>
                <a:cubicBezTo>
                  <a:pt x="84" y="262"/>
                  <a:pt x="95" y="269"/>
                  <a:pt x="107" y="274"/>
                </a:cubicBezTo>
                <a:cubicBezTo>
                  <a:pt x="92" y="279"/>
                  <a:pt x="78" y="286"/>
                  <a:pt x="65" y="295"/>
                </a:cubicBezTo>
                <a:lnTo>
                  <a:pt x="65" y="240"/>
                </a:lnTo>
                <a:close/>
                <a:moveTo>
                  <a:pt x="64" y="436"/>
                </a:moveTo>
                <a:cubicBezTo>
                  <a:pt x="64" y="440"/>
                  <a:pt x="61" y="444"/>
                  <a:pt x="56" y="444"/>
                </a:cubicBezTo>
                <a:cubicBezTo>
                  <a:pt x="52" y="444"/>
                  <a:pt x="48" y="440"/>
                  <a:pt x="48" y="436"/>
                </a:cubicBezTo>
                <a:cubicBezTo>
                  <a:pt x="48" y="431"/>
                  <a:pt x="52" y="428"/>
                  <a:pt x="56" y="428"/>
                </a:cubicBezTo>
                <a:cubicBezTo>
                  <a:pt x="61" y="428"/>
                  <a:pt x="64" y="431"/>
                  <a:pt x="64" y="436"/>
                </a:cubicBezTo>
                <a:close/>
                <a:moveTo>
                  <a:pt x="16" y="420"/>
                </a:moveTo>
                <a:cubicBezTo>
                  <a:pt x="16" y="386"/>
                  <a:pt x="29" y="355"/>
                  <a:pt x="49" y="332"/>
                </a:cubicBezTo>
                <a:cubicBezTo>
                  <a:pt x="49" y="413"/>
                  <a:pt x="49" y="413"/>
                  <a:pt x="49" y="413"/>
                </a:cubicBezTo>
                <a:cubicBezTo>
                  <a:pt x="39" y="416"/>
                  <a:pt x="32" y="425"/>
                  <a:pt x="32" y="436"/>
                </a:cubicBezTo>
                <a:cubicBezTo>
                  <a:pt x="32" y="449"/>
                  <a:pt x="43" y="460"/>
                  <a:pt x="56" y="460"/>
                </a:cubicBezTo>
                <a:cubicBezTo>
                  <a:pt x="70" y="460"/>
                  <a:pt x="81" y="449"/>
                  <a:pt x="81" y="436"/>
                </a:cubicBezTo>
                <a:cubicBezTo>
                  <a:pt x="81" y="426"/>
                  <a:pt x="74" y="417"/>
                  <a:pt x="65" y="413"/>
                </a:cubicBezTo>
                <a:cubicBezTo>
                  <a:pt x="65" y="316"/>
                  <a:pt x="65" y="316"/>
                  <a:pt x="65" y="316"/>
                </a:cubicBezTo>
                <a:cubicBezTo>
                  <a:pt x="78" y="305"/>
                  <a:pt x="93" y="296"/>
                  <a:pt x="109" y="291"/>
                </a:cubicBezTo>
                <a:cubicBezTo>
                  <a:pt x="145" y="327"/>
                  <a:pt x="145" y="327"/>
                  <a:pt x="145" y="327"/>
                </a:cubicBezTo>
                <a:cubicBezTo>
                  <a:pt x="145" y="372"/>
                  <a:pt x="145" y="372"/>
                  <a:pt x="145" y="372"/>
                </a:cubicBezTo>
                <a:cubicBezTo>
                  <a:pt x="124" y="372"/>
                  <a:pt x="124" y="372"/>
                  <a:pt x="124" y="372"/>
                </a:cubicBezTo>
                <a:cubicBezTo>
                  <a:pt x="108" y="396"/>
                  <a:pt x="108" y="396"/>
                  <a:pt x="108" y="396"/>
                </a:cubicBezTo>
                <a:cubicBezTo>
                  <a:pt x="104" y="396"/>
                  <a:pt x="104" y="396"/>
                  <a:pt x="104" y="396"/>
                </a:cubicBezTo>
                <a:cubicBezTo>
                  <a:pt x="97" y="396"/>
                  <a:pt x="97" y="396"/>
                  <a:pt x="97" y="396"/>
                </a:cubicBezTo>
                <a:cubicBezTo>
                  <a:pt x="97" y="412"/>
                  <a:pt x="97" y="412"/>
                  <a:pt x="97" y="412"/>
                </a:cubicBezTo>
                <a:cubicBezTo>
                  <a:pt x="106" y="412"/>
                  <a:pt x="106" y="412"/>
                  <a:pt x="106" y="412"/>
                </a:cubicBezTo>
                <a:cubicBezTo>
                  <a:pt x="109" y="438"/>
                  <a:pt x="109" y="438"/>
                  <a:pt x="109" y="438"/>
                </a:cubicBezTo>
                <a:cubicBezTo>
                  <a:pt x="109" y="444"/>
                  <a:pt x="109" y="444"/>
                  <a:pt x="109" y="444"/>
                </a:cubicBezTo>
                <a:cubicBezTo>
                  <a:pt x="109" y="444"/>
                  <a:pt x="109" y="444"/>
                  <a:pt x="109" y="444"/>
                </a:cubicBezTo>
                <a:cubicBezTo>
                  <a:pt x="113" y="476"/>
                  <a:pt x="113" y="476"/>
                  <a:pt x="113" y="476"/>
                </a:cubicBezTo>
                <a:cubicBezTo>
                  <a:pt x="16" y="476"/>
                  <a:pt x="16" y="476"/>
                  <a:pt x="16" y="476"/>
                </a:cubicBezTo>
                <a:lnTo>
                  <a:pt x="16" y="420"/>
                </a:lnTo>
                <a:close/>
                <a:moveTo>
                  <a:pt x="89" y="597"/>
                </a:moveTo>
                <a:cubicBezTo>
                  <a:pt x="96" y="492"/>
                  <a:pt x="96" y="492"/>
                  <a:pt x="96" y="492"/>
                </a:cubicBezTo>
                <a:cubicBezTo>
                  <a:pt x="115" y="492"/>
                  <a:pt x="115" y="492"/>
                  <a:pt x="115" y="492"/>
                </a:cubicBezTo>
                <a:cubicBezTo>
                  <a:pt x="122" y="547"/>
                  <a:pt x="122" y="547"/>
                  <a:pt x="122" y="547"/>
                </a:cubicBezTo>
                <a:cubicBezTo>
                  <a:pt x="145" y="547"/>
                  <a:pt x="145" y="547"/>
                  <a:pt x="145" y="547"/>
                </a:cubicBezTo>
                <a:cubicBezTo>
                  <a:pt x="145" y="645"/>
                  <a:pt x="145" y="645"/>
                  <a:pt x="145" y="645"/>
                </a:cubicBezTo>
                <a:cubicBezTo>
                  <a:pt x="89" y="645"/>
                  <a:pt x="89" y="645"/>
                  <a:pt x="89" y="645"/>
                </a:cubicBezTo>
                <a:lnTo>
                  <a:pt x="89" y="597"/>
                </a:lnTo>
                <a:close/>
                <a:moveTo>
                  <a:pt x="217" y="596"/>
                </a:moveTo>
                <a:cubicBezTo>
                  <a:pt x="217" y="597"/>
                  <a:pt x="217" y="597"/>
                  <a:pt x="217" y="598"/>
                </a:cubicBezTo>
                <a:cubicBezTo>
                  <a:pt x="217" y="645"/>
                  <a:pt x="217" y="645"/>
                  <a:pt x="217" y="645"/>
                </a:cubicBezTo>
                <a:cubicBezTo>
                  <a:pt x="161" y="645"/>
                  <a:pt x="161" y="645"/>
                  <a:pt x="161" y="645"/>
                </a:cubicBezTo>
                <a:cubicBezTo>
                  <a:pt x="161" y="547"/>
                  <a:pt x="161" y="547"/>
                  <a:pt x="161" y="547"/>
                </a:cubicBezTo>
                <a:cubicBezTo>
                  <a:pt x="184" y="547"/>
                  <a:pt x="184" y="547"/>
                  <a:pt x="184" y="547"/>
                </a:cubicBezTo>
                <a:cubicBezTo>
                  <a:pt x="187" y="524"/>
                  <a:pt x="187" y="524"/>
                  <a:pt x="187" y="524"/>
                </a:cubicBezTo>
                <a:cubicBezTo>
                  <a:pt x="212" y="524"/>
                  <a:pt x="212" y="524"/>
                  <a:pt x="212" y="524"/>
                </a:cubicBezTo>
                <a:lnTo>
                  <a:pt x="217" y="596"/>
                </a:lnTo>
                <a:close/>
                <a:moveTo>
                  <a:pt x="289" y="508"/>
                </a:moveTo>
                <a:cubicBezTo>
                  <a:pt x="227" y="508"/>
                  <a:pt x="227" y="508"/>
                  <a:pt x="227" y="508"/>
                </a:cubicBezTo>
                <a:cubicBezTo>
                  <a:pt x="225" y="483"/>
                  <a:pt x="225" y="483"/>
                  <a:pt x="225" y="483"/>
                </a:cubicBezTo>
                <a:cubicBezTo>
                  <a:pt x="209" y="485"/>
                  <a:pt x="209" y="485"/>
                  <a:pt x="209" y="485"/>
                </a:cubicBezTo>
                <a:cubicBezTo>
                  <a:pt x="211" y="508"/>
                  <a:pt x="211" y="508"/>
                  <a:pt x="211" y="508"/>
                </a:cubicBezTo>
                <a:cubicBezTo>
                  <a:pt x="189" y="508"/>
                  <a:pt x="189" y="508"/>
                  <a:pt x="189" y="508"/>
                </a:cubicBezTo>
                <a:cubicBezTo>
                  <a:pt x="200" y="412"/>
                  <a:pt x="200" y="412"/>
                  <a:pt x="200" y="412"/>
                </a:cubicBezTo>
                <a:cubicBezTo>
                  <a:pt x="209" y="412"/>
                  <a:pt x="209" y="412"/>
                  <a:pt x="209" y="412"/>
                </a:cubicBezTo>
                <a:cubicBezTo>
                  <a:pt x="209" y="396"/>
                  <a:pt x="209" y="396"/>
                  <a:pt x="209" y="396"/>
                </a:cubicBezTo>
                <a:cubicBezTo>
                  <a:pt x="202" y="396"/>
                  <a:pt x="202" y="396"/>
                  <a:pt x="202" y="396"/>
                </a:cubicBezTo>
                <a:cubicBezTo>
                  <a:pt x="197" y="396"/>
                  <a:pt x="197" y="396"/>
                  <a:pt x="197" y="396"/>
                </a:cubicBezTo>
                <a:cubicBezTo>
                  <a:pt x="181" y="372"/>
                  <a:pt x="181" y="372"/>
                  <a:pt x="181" y="372"/>
                </a:cubicBezTo>
                <a:cubicBezTo>
                  <a:pt x="161" y="372"/>
                  <a:pt x="161" y="372"/>
                  <a:pt x="161" y="372"/>
                </a:cubicBezTo>
                <a:cubicBezTo>
                  <a:pt x="161" y="327"/>
                  <a:pt x="161" y="327"/>
                  <a:pt x="161" y="327"/>
                </a:cubicBezTo>
                <a:cubicBezTo>
                  <a:pt x="197" y="291"/>
                  <a:pt x="197" y="291"/>
                  <a:pt x="197" y="291"/>
                </a:cubicBezTo>
                <a:cubicBezTo>
                  <a:pt x="213" y="296"/>
                  <a:pt x="228" y="305"/>
                  <a:pt x="241" y="316"/>
                </a:cubicBezTo>
                <a:cubicBezTo>
                  <a:pt x="241" y="413"/>
                  <a:pt x="241" y="413"/>
                  <a:pt x="241" y="413"/>
                </a:cubicBezTo>
                <a:cubicBezTo>
                  <a:pt x="232" y="417"/>
                  <a:pt x="225" y="425"/>
                  <a:pt x="225" y="436"/>
                </a:cubicBezTo>
                <a:cubicBezTo>
                  <a:pt x="225" y="449"/>
                  <a:pt x="236" y="460"/>
                  <a:pt x="249" y="460"/>
                </a:cubicBezTo>
                <a:cubicBezTo>
                  <a:pt x="263" y="460"/>
                  <a:pt x="273" y="449"/>
                  <a:pt x="273" y="436"/>
                </a:cubicBezTo>
                <a:cubicBezTo>
                  <a:pt x="273" y="425"/>
                  <a:pt x="267" y="417"/>
                  <a:pt x="257" y="413"/>
                </a:cubicBezTo>
                <a:cubicBezTo>
                  <a:pt x="257" y="332"/>
                  <a:pt x="257" y="332"/>
                  <a:pt x="257" y="332"/>
                </a:cubicBezTo>
                <a:cubicBezTo>
                  <a:pt x="277" y="356"/>
                  <a:pt x="289" y="386"/>
                  <a:pt x="289" y="420"/>
                </a:cubicBezTo>
                <a:lnTo>
                  <a:pt x="289" y="50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0" name="Freeform 20">
            <a:extLst>
              <a:ext uri="{FF2B5EF4-FFF2-40B4-BE49-F238E27FC236}">
                <a16:creationId xmlns:a16="http://schemas.microsoft.com/office/drawing/2014/main" id="{9B7F40E0-D6D8-4849-B9B4-EE83CFE25BEF}"/>
              </a:ext>
              <a:ext uri="{C183D7F6-B498-43B3-948B-1728B52AA6E4}">
                <adec:decorative xmlns:adec="http://schemas.microsoft.com/office/drawing/2017/decorative" val="1"/>
              </a:ext>
            </a:extLst>
          </p:cNvPr>
          <p:cNvSpPr>
            <a:spLocks noChangeAspect="1" noEditPoints="1"/>
          </p:cNvSpPr>
          <p:nvPr/>
        </p:nvSpPr>
        <p:spPr bwMode="auto">
          <a:xfrm>
            <a:off x="8217481" y="4545310"/>
            <a:ext cx="505553" cy="1279152"/>
          </a:xfrm>
          <a:custGeom>
            <a:avLst/>
            <a:gdLst>
              <a:gd name="T0" fmla="*/ 155 w 306"/>
              <a:gd name="T1" fmla="*/ 226 h 773"/>
              <a:gd name="T2" fmla="*/ 186 w 306"/>
              <a:gd name="T3" fmla="*/ 202 h 773"/>
              <a:gd name="T4" fmla="*/ 306 w 306"/>
              <a:gd name="T5" fmla="*/ 588 h 773"/>
              <a:gd name="T6" fmla="*/ 290 w 306"/>
              <a:gd name="T7" fmla="*/ 556 h 773"/>
              <a:gd name="T8" fmla="*/ 233 w 306"/>
              <a:gd name="T9" fmla="*/ 773 h 773"/>
              <a:gd name="T10" fmla="*/ 217 w 306"/>
              <a:gd name="T11" fmla="*/ 604 h 773"/>
              <a:gd name="T12" fmla="*/ 88 w 306"/>
              <a:gd name="T13" fmla="*/ 773 h 773"/>
              <a:gd name="T14" fmla="*/ 72 w 306"/>
              <a:gd name="T15" fmla="*/ 556 h 773"/>
              <a:gd name="T16" fmla="*/ 16 w 306"/>
              <a:gd name="T17" fmla="*/ 588 h 773"/>
              <a:gd name="T18" fmla="*/ 0 w 306"/>
              <a:gd name="T19" fmla="*/ 403 h 773"/>
              <a:gd name="T20" fmla="*/ 80 w 306"/>
              <a:gd name="T21" fmla="*/ 237 h 773"/>
              <a:gd name="T22" fmla="*/ 48 w 306"/>
              <a:gd name="T23" fmla="*/ 153 h 773"/>
              <a:gd name="T24" fmla="*/ 48 w 306"/>
              <a:gd name="T25" fmla="*/ 105 h 773"/>
              <a:gd name="T26" fmla="*/ 169 w 306"/>
              <a:gd name="T27" fmla="*/ 0 h 773"/>
              <a:gd name="T28" fmla="*/ 258 w 306"/>
              <a:gd name="T29" fmla="*/ 89 h 773"/>
              <a:gd name="T30" fmla="*/ 227 w 306"/>
              <a:gd name="T31" fmla="*/ 235 h 773"/>
              <a:gd name="T32" fmla="*/ 306 w 306"/>
              <a:gd name="T33" fmla="*/ 403 h 773"/>
              <a:gd name="T34" fmla="*/ 98 w 306"/>
              <a:gd name="T35" fmla="*/ 177 h 773"/>
              <a:gd name="T36" fmla="*/ 153 w 306"/>
              <a:gd name="T37" fmla="*/ 121 h 773"/>
              <a:gd name="T38" fmla="*/ 188 w 306"/>
              <a:gd name="T39" fmla="*/ 73 h 773"/>
              <a:gd name="T40" fmla="*/ 211 w 306"/>
              <a:gd name="T41" fmla="*/ 79 h 773"/>
              <a:gd name="T42" fmla="*/ 241 w 306"/>
              <a:gd name="T43" fmla="*/ 89 h 773"/>
              <a:gd name="T44" fmla="*/ 185 w 306"/>
              <a:gd name="T45" fmla="*/ 41 h 773"/>
              <a:gd name="T46" fmla="*/ 169 w 306"/>
              <a:gd name="T47" fmla="*/ 17 h 773"/>
              <a:gd name="T48" fmla="*/ 64 w 306"/>
              <a:gd name="T49" fmla="*/ 105 h 773"/>
              <a:gd name="T50" fmla="*/ 64 w 306"/>
              <a:gd name="T51" fmla="*/ 145 h 773"/>
              <a:gd name="T52" fmla="*/ 210 w 306"/>
              <a:gd name="T53" fmla="*/ 229 h 773"/>
              <a:gd name="T54" fmla="*/ 241 w 306"/>
              <a:gd name="T55" fmla="*/ 121 h 773"/>
              <a:gd name="T56" fmla="*/ 156 w 306"/>
              <a:gd name="T57" fmla="*/ 137 h 773"/>
              <a:gd name="T58" fmla="*/ 114 w 306"/>
              <a:gd name="T59" fmla="*/ 184 h 773"/>
              <a:gd name="T60" fmla="*/ 106 w 306"/>
              <a:gd name="T61" fmla="*/ 194 h 773"/>
              <a:gd name="T62" fmla="*/ 138 w 306"/>
              <a:gd name="T63" fmla="*/ 249 h 773"/>
              <a:gd name="T64" fmla="*/ 91 w 306"/>
              <a:gd name="T65" fmla="*/ 278 h 773"/>
              <a:gd name="T66" fmla="*/ 217 w 306"/>
              <a:gd name="T67" fmla="*/ 278 h 773"/>
              <a:gd name="T68" fmla="*/ 153 w 306"/>
              <a:gd name="T69" fmla="*/ 266 h 773"/>
              <a:gd name="T70" fmla="*/ 95 w 306"/>
              <a:gd name="T71" fmla="*/ 249 h 773"/>
              <a:gd name="T72" fmla="*/ 88 w 306"/>
              <a:gd name="T73" fmla="*/ 556 h 773"/>
              <a:gd name="T74" fmla="*/ 217 w 306"/>
              <a:gd name="T75" fmla="*/ 436 h 773"/>
              <a:gd name="T76" fmla="*/ 179 w 306"/>
              <a:gd name="T77" fmla="*/ 449 h 773"/>
              <a:gd name="T78" fmla="*/ 131 w 306"/>
              <a:gd name="T79" fmla="*/ 449 h 773"/>
              <a:gd name="T80" fmla="*/ 89 w 306"/>
              <a:gd name="T81" fmla="*/ 440 h 773"/>
              <a:gd name="T82" fmla="*/ 217 w 306"/>
              <a:gd name="T83" fmla="*/ 588 h 773"/>
              <a:gd name="T84" fmla="*/ 88 w 306"/>
              <a:gd name="T85" fmla="*/ 572 h 773"/>
              <a:gd name="T86" fmla="*/ 217 w 306"/>
              <a:gd name="T87" fmla="*/ 588 h 773"/>
              <a:gd name="T88" fmla="*/ 290 w 306"/>
              <a:gd name="T89" fmla="*/ 403 h 773"/>
              <a:gd name="T90" fmla="*/ 155 w 306"/>
              <a:gd name="T91" fmla="*/ 306 h 773"/>
              <a:gd name="T92" fmla="*/ 154 w 306"/>
              <a:gd name="T93" fmla="*/ 306 h 773"/>
              <a:gd name="T94" fmla="*/ 153 w 306"/>
              <a:gd name="T95" fmla="*/ 306 h 773"/>
              <a:gd name="T96" fmla="*/ 16 w 306"/>
              <a:gd name="T97" fmla="*/ 403 h 773"/>
              <a:gd name="T98" fmla="*/ 72 w 306"/>
              <a:gd name="T99" fmla="*/ 540 h 773"/>
              <a:gd name="T100" fmla="*/ 59 w 306"/>
              <a:gd name="T101" fmla="*/ 363 h 773"/>
              <a:gd name="T102" fmla="*/ 72 w 306"/>
              <a:gd name="T103" fmla="*/ 351 h 773"/>
              <a:gd name="T104" fmla="*/ 88 w 306"/>
              <a:gd name="T105" fmla="*/ 414 h 773"/>
              <a:gd name="T106" fmla="*/ 131 w 306"/>
              <a:gd name="T107" fmla="*/ 422 h 773"/>
              <a:gd name="T108" fmla="*/ 179 w 306"/>
              <a:gd name="T109" fmla="*/ 422 h 773"/>
              <a:gd name="T110" fmla="*/ 218 w 306"/>
              <a:gd name="T111" fmla="*/ 409 h 773"/>
              <a:gd name="T112" fmla="*/ 234 w 306"/>
              <a:gd name="T113" fmla="*/ 351 h 773"/>
              <a:gd name="T114" fmla="*/ 247 w 306"/>
              <a:gd name="T115" fmla="*/ 363 h 773"/>
              <a:gd name="T116" fmla="*/ 233 w 306"/>
              <a:gd name="T117" fmla="*/ 430 h 773"/>
              <a:gd name="T118" fmla="*/ 233 w 306"/>
              <a:gd name="T119" fmla="*/ 431 h 773"/>
              <a:gd name="T120" fmla="*/ 290 w 306"/>
              <a:gd name="T121" fmla="*/ 540 h 7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6" h="773">
                <a:moveTo>
                  <a:pt x="186" y="202"/>
                </a:moveTo>
                <a:cubicBezTo>
                  <a:pt x="182" y="216"/>
                  <a:pt x="170" y="226"/>
                  <a:pt x="155" y="226"/>
                </a:cubicBezTo>
                <a:cubicBezTo>
                  <a:pt x="140" y="226"/>
                  <a:pt x="127" y="216"/>
                  <a:pt x="124" y="202"/>
                </a:cubicBezTo>
                <a:lnTo>
                  <a:pt x="186" y="202"/>
                </a:lnTo>
                <a:close/>
                <a:moveTo>
                  <a:pt x="306" y="403"/>
                </a:moveTo>
                <a:cubicBezTo>
                  <a:pt x="306" y="588"/>
                  <a:pt x="306" y="588"/>
                  <a:pt x="306" y="588"/>
                </a:cubicBezTo>
                <a:cubicBezTo>
                  <a:pt x="290" y="588"/>
                  <a:pt x="290" y="588"/>
                  <a:pt x="290" y="588"/>
                </a:cubicBezTo>
                <a:cubicBezTo>
                  <a:pt x="290" y="556"/>
                  <a:pt x="290" y="556"/>
                  <a:pt x="290" y="556"/>
                </a:cubicBezTo>
                <a:cubicBezTo>
                  <a:pt x="233" y="556"/>
                  <a:pt x="233" y="556"/>
                  <a:pt x="233" y="556"/>
                </a:cubicBezTo>
                <a:cubicBezTo>
                  <a:pt x="233" y="773"/>
                  <a:pt x="233" y="773"/>
                  <a:pt x="233" y="773"/>
                </a:cubicBezTo>
                <a:cubicBezTo>
                  <a:pt x="217" y="773"/>
                  <a:pt x="217" y="773"/>
                  <a:pt x="217" y="773"/>
                </a:cubicBezTo>
                <a:cubicBezTo>
                  <a:pt x="217" y="604"/>
                  <a:pt x="217" y="604"/>
                  <a:pt x="217" y="604"/>
                </a:cubicBezTo>
                <a:cubicBezTo>
                  <a:pt x="88" y="604"/>
                  <a:pt x="88" y="604"/>
                  <a:pt x="88" y="604"/>
                </a:cubicBezTo>
                <a:cubicBezTo>
                  <a:pt x="88" y="773"/>
                  <a:pt x="88" y="773"/>
                  <a:pt x="88" y="773"/>
                </a:cubicBezTo>
                <a:cubicBezTo>
                  <a:pt x="72" y="773"/>
                  <a:pt x="72" y="773"/>
                  <a:pt x="72" y="773"/>
                </a:cubicBezTo>
                <a:cubicBezTo>
                  <a:pt x="72" y="556"/>
                  <a:pt x="72" y="556"/>
                  <a:pt x="72" y="556"/>
                </a:cubicBezTo>
                <a:cubicBezTo>
                  <a:pt x="16" y="556"/>
                  <a:pt x="16" y="556"/>
                  <a:pt x="16" y="556"/>
                </a:cubicBezTo>
                <a:cubicBezTo>
                  <a:pt x="16" y="588"/>
                  <a:pt x="16" y="588"/>
                  <a:pt x="16" y="588"/>
                </a:cubicBezTo>
                <a:cubicBezTo>
                  <a:pt x="0" y="588"/>
                  <a:pt x="0" y="588"/>
                  <a:pt x="0" y="588"/>
                </a:cubicBezTo>
                <a:cubicBezTo>
                  <a:pt x="0" y="403"/>
                  <a:pt x="0" y="403"/>
                  <a:pt x="0" y="403"/>
                </a:cubicBezTo>
                <a:cubicBezTo>
                  <a:pt x="0" y="349"/>
                  <a:pt x="29" y="299"/>
                  <a:pt x="75" y="271"/>
                </a:cubicBezTo>
                <a:cubicBezTo>
                  <a:pt x="80" y="237"/>
                  <a:pt x="80" y="237"/>
                  <a:pt x="80" y="237"/>
                </a:cubicBezTo>
                <a:cubicBezTo>
                  <a:pt x="60" y="218"/>
                  <a:pt x="48" y="191"/>
                  <a:pt x="48" y="162"/>
                </a:cubicBezTo>
                <a:cubicBezTo>
                  <a:pt x="48" y="153"/>
                  <a:pt x="48" y="153"/>
                  <a:pt x="48" y="153"/>
                </a:cubicBezTo>
                <a:cubicBezTo>
                  <a:pt x="48" y="121"/>
                  <a:pt x="48" y="121"/>
                  <a:pt x="48" y="121"/>
                </a:cubicBezTo>
                <a:cubicBezTo>
                  <a:pt x="48" y="105"/>
                  <a:pt x="48" y="105"/>
                  <a:pt x="48" y="105"/>
                </a:cubicBezTo>
                <a:cubicBezTo>
                  <a:pt x="48" y="47"/>
                  <a:pt x="95" y="0"/>
                  <a:pt x="153" y="0"/>
                </a:cubicBezTo>
                <a:cubicBezTo>
                  <a:pt x="169" y="0"/>
                  <a:pt x="169" y="0"/>
                  <a:pt x="169" y="0"/>
                </a:cubicBezTo>
                <a:cubicBezTo>
                  <a:pt x="184" y="0"/>
                  <a:pt x="197" y="11"/>
                  <a:pt x="200" y="25"/>
                </a:cubicBezTo>
                <a:cubicBezTo>
                  <a:pt x="232" y="29"/>
                  <a:pt x="258" y="56"/>
                  <a:pt x="258" y="89"/>
                </a:cubicBezTo>
                <a:cubicBezTo>
                  <a:pt x="258" y="162"/>
                  <a:pt x="258" y="162"/>
                  <a:pt x="258" y="162"/>
                </a:cubicBezTo>
                <a:cubicBezTo>
                  <a:pt x="258" y="189"/>
                  <a:pt x="247" y="216"/>
                  <a:pt x="227" y="235"/>
                </a:cubicBezTo>
                <a:cubicBezTo>
                  <a:pt x="232" y="272"/>
                  <a:pt x="232" y="272"/>
                  <a:pt x="232" y="272"/>
                </a:cubicBezTo>
                <a:cubicBezTo>
                  <a:pt x="278" y="300"/>
                  <a:pt x="306" y="350"/>
                  <a:pt x="306" y="403"/>
                </a:cubicBezTo>
                <a:close/>
                <a:moveTo>
                  <a:pt x="64" y="145"/>
                </a:moveTo>
                <a:cubicBezTo>
                  <a:pt x="64" y="153"/>
                  <a:pt x="64" y="174"/>
                  <a:pt x="98" y="177"/>
                </a:cubicBezTo>
                <a:cubicBezTo>
                  <a:pt x="98" y="170"/>
                  <a:pt x="100" y="159"/>
                  <a:pt x="107" y="148"/>
                </a:cubicBezTo>
                <a:cubicBezTo>
                  <a:pt x="116" y="134"/>
                  <a:pt x="132" y="125"/>
                  <a:pt x="153" y="121"/>
                </a:cubicBezTo>
                <a:cubicBezTo>
                  <a:pt x="181" y="116"/>
                  <a:pt x="187" y="80"/>
                  <a:pt x="187" y="80"/>
                </a:cubicBezTo>
                <a:cubicBezTo>
                  <a:pt x="188" y="73"/>
                  <a:pt x="188" y="73"/>
                  <a:pt x="188" y="73"/>
                </a:cubicBezTo>
                <a:cubicBezTo>
                  <a:pt x="209" y="73"/>
                  <a:pt x="209" y="73"/>
                  <a:pt x="209" y="73"/>
                </a:cubicBezTo>
                <a:cubicBezTo>
                  <a:pt x="211" y="79"/>
                  <a:pt x="211" y="79"/>
                  <a:pt x="211" y="79"/>
                </a:cubicBezTo>
                <a:cubicBezTo>
                  <a:pt x="211" y="80"/>
                  <a:pt x="217" y="100"/>
                  <a:pt x="241" y="104"/>
                </a:cubicBezTo>
                <a:cubicBezTo>
                  <a:pt x="241" y="89"/>
                  <a:pt x="241" y="89"/>
                  <a:pt x="241" y="89"/>
                </a:cubicBezTo>
                <a:cubicBezTo>
                  <a:pt x="241" y="62"/>
                  <a:pt x="220" y="41"/>
                  <a:pt x="193" y="41"/>
                </a:cubicBezTo>
                <a:cubicBezTo>
                  <a:pt x="185" y="41"/>
                  <a:pt x="185" y="41"/>
                  <a:pt x="185" y="41"/>
                </a:cubicBezTo>
                <a:cubicBezTo>
                  <a:pt x="185" y="33"/>
                  <a:pt x="185" y="33"/>
                  <a:pt x="185" y="33"/>
                </a:cubicBezTo>
                <a:cubicBezTo>
                  <a:pt x="185" y="24"/>
                  <a:pt x="178" y="17"/>
                  <a:pt x="169" y="17"/>
                </a:cubicBezTo>
                <a:cubicBezTo>
                  <a:pt x="153" y="17"/>
                  <a:pt x="153" y="17"/>
                  <a:pt x="153" y="17"/>
                </a:cubicBezTo>
                <a:cubicBezTo>
                  <a:pt x="104" y="17"/>
                  <a:pt x="64" y="56"/>
                  <a:pt x="64" y="105"/>
                </a:cubicBezTo>
                <a:cubicBezTo>
                  <a:pt x="64" y="121"/>
                  <a:pt x="64" y="121"/>
                  <a:pt x="64" y="121"/>
                </a:cubicBezTo>
                <a:lnTo>
                  <a:pt x="64" y="145"/>
                </a:lnTo>
                <a:close/>
                <a:moveTo>
                  <a:pt x="138" y="249"/>
                </a:moveTo>
                <a:cubicBezTo>
                  <a:pt x="164" y="253"/>
                  <a:pt x="191" y="246"/>
                  <a:pt x="210" y="229"/>
                </a:cubicBezTo>
                <a:cubicBezTo>
                  <a:pt x="230" y="212"/>
                  <a:pt x="241" y="188"/>
                  <a:pt x="241" y="162"/>
                </a:cubicBezTo>
                <a:cubicBezTo>
                  <a:pt x="241" y="121"/>
                  <a:pt x="241" y="121"/>
                  <a:pt x="241" y="121"/>
                </a:cubicBezTo>
                <a:cubicBezTo>
                  <a:pt x="220" y="118"/>
                  <a:pt x="206" y="105"/>
                  <a:pt x="200" y="94"/>
                </a:cubicBezTo>
                <a:cubicBezTo>
                  <a:pt x="195" y="109"/>
                  <a:pt x="183" y="132"/>
                  <a:pt x="156" y="137"/>
                </a:cubicBezTo>
                <a:cubicBezTo>
                  <a:pt x="139" y="140"/>
                  <a:pt x="127" y="147"/>
                  <a:pt x="120" y="157"/>
                </a:cubicBezTo>
                <a:cubicBezTo>
                  <a:pt x="112" y="170"/>
                  <a:pt x="114" y="184"/>
                  <a:pt x="114" y="184"/>
                </a:cubicBezTo>
                <a:cubicBezTo>
                  <a:pt x="116" y="194"/>
                  <a:pt x="116" y="194"/>
                  <a:pt x="116" y="194"/>
                </a:cubicBezTo>
                <a:cubicBezTo>
                  <a:pt x="106" y="194"/>
                  <a:pt x="106" y="194"/>
                  <a:pt x="106" y="194"/>
                </a:cubicBezTo>
                <a:cubicBezTo>
                  <a:pt x="90" y="194"/>
                  <a:pt x="77" y="190"/>
                  <a:pt x="67" y="184"/>
                </a:cubicBezTo>
                <a:cubicBezTo>
                  <a:pt x="76" y="217"/>
                  <a:pt x="103" y="243"/>
                  <a:pt x="138" y="249"/>
                </a:cubicBezTo>
                <a:close/>
                <a:moveTo>
                  <a:pt x="95" y="249"/>
                </a:moveTo>
                <a:cubicBezTo>
                  <a:pt x="91" y="278"/>
                  <a:pt x="91" y="278"/>
                  <a:pt x="91" y="278"/>
                </a:cubicBezTo>
                <a:cubicBezTo>
                  <a:pt x="102" y="285"/>
                  <a:pt x="125" y="290"/>
                  <a:pt x="154" y="290"/>
                </a:cubicBezTo>
                <a:cubicBezTo>
                  <a:pt x="183" y="290"/>
                  <a:pt x="205" y="285"/>
                  <a:pt x="217" y="278"/>
                </a:cubicBezTo>
                <a:cubicBezTo>
                  <a:pt x="213" y="248"/>
                  <a:pt x="213" y="248"/>
                  <a:pt x="213" y="248"/>
                </a:cubicBezTo>
                <a:cubicBezTo>
                  <a:pt x="195" y="260"/>
                  <a:pt x="174" y="266"/>
                  <a:pt x="153" y="266"/>
                </a:cubicBezTo>
                <a:cubicBezTo>
                  <a:pt x="147" y="266"/>
                  <a:pt x="141" y="266"/>
                  <a:pt x="136" y="265"/>
                </a:cubicBezTo>
                <a:cubicBezTo>
                  <a:pt x="121" y="262"/>
                  <a:pt x="107" y="257"/>
                  <a:pt x="95" y="249"/>
                </a:cubicBezTo>
                <a:close/>
                <a:moveTo>
                  <a:pt x="88" y="440"/>
                </a:moveTo>
                <a:cubicBezTo>
                  <a:pt x="88" y="556"/>
                  <a:pt x="88" y="556"/>
                  <a:pt x="88" y="556"/>
                </a:cubicBezTo>
                <a:cubicBezTo>
                  <a:pt x="217" y="556"/>
                  <a:pt x="217" y="556"/>
                  <a:pt x="217" y="556"/>
                </a:cubicBezTo>
                <a:cubicBezTo>
                  <a:pt x="217" y="436"/>
                  <a:pt x="217" y="436"/>
                  <a:pt x="217" y="436"/>
                </a:cubicBezTo>
                <a:cubicBezTo>
                  <a:pt x="203" y="417"/>
                  <a:pt x="203" y="417"/>
                  <a:pt x="203" y="417"/>
                </a:cubicBezTo>
                <a:cubicBezTo>
                  <a:pt x="179" y="449"/>
                  <a:pt x="179" y="449"/>
                  <a:pt x="179" y="449"/>
                </a:cubicBezTo>
                <a:cubicBezTo>
                  <a:pt x="155" y="417"/>
                  <a:pt x="155" y="417"/>
                  <a:pt x="155" y="417"/>
                </a:cubicBezTo>
                <a:cubicBezTo>
                  <a:pt x="131" y="449"/>
                  <a:pt x="131" y="449"/>
                  <a:pt x="131" y="449"/>
                </a:cubicBezTo>
                <a:cubicBezTo>
                  <a:pt x="106" y="417"/>
                  <a:pt x="106" y="417"/>
                  <a:pt x="106" y="417"/>
                </a:cubicBezTo>
                <a:cubicBezTo>
                  <a:pt x="89" y="440"/>
                  <a:pt x="89" y="440"/>
                  <a:pt x="89" y="440"/>
                </a:cubicBezTo>
                <a:lnTo>
                  <a:pt x="88" y="440"/>
                </a:lnTo>
                <a:close/>
                <a:moveTo>
                  <a:pt x="217" y="588"/>
                </a:moveTo>
                <a:cubicBezTo>
                  <a:pt x="217" y="572"/>
                  <a:pt x="217" y="572"/>
                  <a:pt x="217" y="572"/>
                </a:cubicBezTo>
                <a:cubicBezTo>
                  <a:pt x="88" y="572"/>
                  <a:pt x="88" y="572"/>
                  <a:pt x="88" y="572"/>
                </a:cubicBezTo>
                <a:cubicBezTo>
                  <a:pt x="88" y="588"/>
                  <a:pt x="88" y="588"/>
                  <a:pt x="88" y="588"/>
                </a:cubicBezTo>
                <a:lnTo>
                  <a:pt x="217" y="588"/>
                </a:lnTo>
                <a:close/>
                <a:moveTo>
                  <a:pt x="290" y="540"/>
                </a:moveTo>
                <a:cubicBezTo>
                  <a:pt x="290" y="403"/>
                  <a:pt x="290" y="403"/>
                  <a:pt x="290" y="403"/>
                </a:cubicBezTo>
                <a:cubicBezTo>
                  <a:pt x="290" y="357"/>
                  <a:pt x="267" y="315"/>
                  <a:pt x="229" y="289"/>
                </a:cubicBezTo>
                <a:cubicBezTo>
                  <a:pt x="214" y="300"/>
                  <a:pt x="186" y="306"/>
                  <a:pt x="155" y="306"/>
                </a:cubicBezTo>
                <a:cubicBezTo>
                  <a:pt x="155" y="306"/>
                  <a:pt x="155" y="306"/>
                  <a:pt x="155" y="306"/>
                </a:cubicBezTo>
                <a:cubicBezTo>
                  <a:pt x="154" y="306"/>
                  <a:pt x="154" y="306"/>
                  <a:pt x="154" y="306"/>
                </a:cubicBezTo>
                <a:cubicBezTo>
                  <a:pt x="153" y="306"/>
                  <a:pt x="153" y="306"/>
                  <a:pt x="153" y="306"/>
                </a:cubicBezTo>
                <a:cubicBezTo>
                  <a:pt x="153" y="306"/>
                  <a:pt x="153" y="306"/>
                  <a:pt x="153" y="306"/>
                </a:cubicBezTo>
                <a:cubicBezTo>
                  <a:pt x="121" y="306"/>
                  <a:pt x="92" y="300"/>
                  <a:pt x="77" y="289"/>
                </a:cubicBezTo>
                <a:cubicBezTo>
                  <a:pt x="39" y="314"/>
                  <a:pt x="16" y="357"/>
                  <a:pt x="16" y="403"/>
                </a:cubicBezTo>
                <a:cubicBezTo>
                  <a:pt x="16" y="540"/>
                  <a:pt x="16" y="540"/>
                  <a:pt x="16" y="540"/>
                </a:cubicBezTo>
                <a:cubicBezTo>
                  <a:pt x="72" y="540"/>
                  <a:pt x="72" y="540"/>
                  <a:pt x="72" y="540"/>
                </a:cubicBezTo>
                <a:cubicBezTo>
                  <a:pt x="72" y="418"/>
                  <a:pt x="72" y="418"/>
                  <a:pt x="72" y="418"/>
                </a:cubicBezTo>
                <a:cubicBezTo>
                  <a:pt x="72" y="399"/>
                  <a:pt x="68" y="380"/>
                  <a:pt x="59" y="363"/>
                </a:cubicBezTo>
                <a:cubicBezTo>
                  <a:pt x="57" y="358"/>
                  <a:pt x="57" y="358"/>
                  <a:pt x="57" y="358"/>
                </a:cubicBezTo>
                <a:cubicBezTo>
                  <a:pt x="72" y="351"/>
                  <a:pt x="72" y="351"/>
                  <a:pt x="72" y="351"/>
                </a:cubicBezTo>
                <a:cubicBezTo>
                  <a:pt x="74" y="355"/>
                  <a:pt x="74" y="355"/>
                  <a:pt x="74" y="355"/>
                </a:cubicBezTo>
                <a:cubicBezTo>
                  <a:pt x="83" y="374"/>
                  <a:pt x="88" y="394"/>
                  <a:pt x="88" y="414"/>
                </a:cubicBezTo>
                <a:cubicBezTo>
                  <a:pt x="106" y="390"/>
                  <a:pt x="106" y="390"/>
                  <a:pt x="106" y="390"/>
                </a:cubicBezTo>
                <a:cubicBezTo>
                  <a:pt x="131" y="422"/>
                  <a:pt x="131" y="422"/>
                  <a:pt x="131" y="422"/>
                </a:cubicBezTo>
                <a:cubicBezTo>
                  <a:pt x="155" y="390"/>
                  <a:pt x="155" y="390"/>
                  <a:pt x="155" y="390"/>
                </a:cubicBezTo>
                <a:cubicBezTo>
                  <a:pt x="179" y="422"/>
                  <a:pt x="179" y="422"/>
                  <a:pt x="179" y="422"/>
                </a:cubicBezTo>
                <a:cubicBezTo>
                  <a:pt x="203" y="390"/>
                  <a:pt x="203" y="390"/>
                  <a:pt x="203" y="390"/>
                </a:cubicBezTo>
                <a:cubicBezTo>
                  <a:pt x="218" y="409"/>
                  <a:pt x="218" y="409"/>
                  <a:pt x="218" y="409"/>
                </a:cubicBezTo>
                <a:cubicBezTo>
                  <a:pt x="219" y="391"/>
                  <a:pt x="224" y="372"/>
                  <a:pt x="232" y="355"/>
                </a:cubicBezTo>
                <a:cubicBezTo>
                  <a:pt x="234" y="351"/>
                  <a:pt x="234" y="351"/>
                  <a:pt x="234" y="351"/>
                </a:cubicBezTo>
                <a:cubicBezTo>
                  <a:pt x="249" y="358"/>
                  <a:pt x="249" y="358"/>
                  <a:pt x="249" y="358"/>
                </a:cubicBezTo>
                <a:cubicBezTo>
                  <a:pt x="247" y="363"/>
                  <a:pt x="247" y="363"/>
                  <a:pt x="247" y="363"/>
                </a:cubicBezTo>
                <a:cubicBezTo>
                  <a:pt x="238" y="380"/>
                  <a:pt x="233" y="399"/>
                  <a:pt x="233" y="418"/>
                </a:cubicBezTo>
                <a:cubicBezTo>
                  <a:pt x="233" y="430"/>
                  <a:pt x="233" y="430"/>
                  <a:pt x="233" y="430"/>
                </a:cubicBezTo>
                <a:cubicBezTo>
                  <a:pt x="234" y="430"/>
                  <a:pt x="234" y="430"/>
                  <a:pt x="234" y="430"/>
                </a:cubicBezTo>
                <a:cubicBezTo>
                  <a:pt x="233" y="431"/>
                  <a:pt x="233" y="431"/>
                  <a:pt x="233" y="431"/>
                </a:cubicBezTo>
                <a:cubicBezTo>
                  <a:pt x="233" y="540"/>
                  <a:pt x="233" y="540"/>
                  <a:pt x="233" y="540"/>
                </a:cubicBezTo>
                <a:lnTo>
                  <a:pt x="290"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21">
            <a:extLst>
              <a:ext uri="{FF2B5EF4-FFF2-40B4-BE49-F238E27FC236}">
                <a16:creationId xmlns:a16="http://schemas.microsoft.com/office/drawing/2014/main" id="{76086EB9-5839-4C81-B76C-F0E856E5CD9A}"/>
              </a:ext>
              <a:ext uri="{C183D7F6-B498-43B3-948B-1728B52AA6E4}">
                <adec:decorative xmlns:adec="http://schemas.microsoft.com/office/drawing/2017/decorative" val="1"/>
              </a:ext>
            </a:extLst>
          </p:cNvPr>
          <p:cNvSpPr>
            <a:spLocks noChangeAspect="1" noEditPoints="1"/>
          </p:cNvSpPr>
          <p:nvPr/>
        </p:nvSpPr>
        <p:spPr bwMode="auto">
          <a:xfrm>
            <a:off x="4788105" y="4560014"/>
            <a:ext cx="505553" cy="1264448"/>
          </a:xfrm>
          <a:custGeom>
            <a:avLst/>
            <a:gdLst>
              <a:gd name="T0" fmla="*/ 258 w 306"/>
              <a:gd name="T1" fmla="*/ 153 h 764"/>
              <a:gd name="T2" fmla="*/ 258 w 306"/>
              <a:gd name="T3" fmla="*/ 120 h 764"/>
              <a:gd name="T4" fmla="*/ 201 w 306"/>
              <a:gd name="T5" fmla="*/ 24 h 764"/>
              <a:gd name="T6" fmla="*/ 153 w 306"/>
              <a:gd name="T7" fmla="*/ 0 h 764"/>
              <a:gd name="T8" fmla="*/ 49 w 306"/>
              <a:gd name="T9" fmla="*/ 136 h 764"/>
              <a:gd name="T10" fmla="*/ 49 w 306"/>
              <a:gd name="T11" fmla="*/ 283 h 764"/>
              <a:gd name="T12" fmla="*/ 0 w 306"/>
              <a:gd name="T13" fmla="*/ 579 h 764"/>
              <a:gd name="T14" fmla="*/ 16 w 306"/>
              <a:gd name="T15" fmla="*/ 539 h 764"/>
              <a:gd name="T16" fmla="*/ 51 w 306"/>
              <a:gd name="T17" fmla="*/ 601 h 764"/>
              <a:gd name="T18" fmla="*/ 89 w 306"/>
              <a:gd name="T19" fmla="*/ 663 h 764"/>
              <a:gd name="T20" fmla="*/ 105 w 306"/>
              <a:gd name="T21" fmla="*/ 764 h 764"/>
              <a:gd name="T22" fmla="*/ 202 w 306"/>
              <a:gd name="T23" fmla="*/ 671 h 764"/>
              <a:gd name="T24" fmla="*/ 218 w 306"/>
              <a:gd name="T25" fmla="*/ 764 h 764"/>
              <a:gd name="T26" fmla="*/ 243 w 306"/>
              <a:gd name="T27" fmla="*/ 638 h 764"/>
              <a:gd name="T28" fmla="*/ 251 w 306"/>
              <a:gd name="T29" fmla="*/ 539 h 764"/>
              <a:gd name="T30" fmla="*/ 290 w 306"/>
              <a:gd name="T31" fmla="*/ 579 h 764"/>
              <a:gd name="T32" fmla="*/ 306 w 306"/>
              <a:gd name="T33" fmla="*/ 394 h 764"/>
              <a:gd name="T34" fmla="*/ 182 w 306"/>
              <a:gd name="T35" fmla="*/ 260 h 764"/>
              <a:gd name="T36" fmla="*/ 129 w 306"/>
              <a:gd name="T37" fmla="*/ 271 h 764"/>
              <a:gd name="T38" fmla="*/ 153 w 306"/>
              <a:gd name="T39" fmla="*/ 257 h 764"/>
              <a:gd name="T40" fmla="*/ 67 w 306"/>
              <a:gd name="T41" fmla="*/ 611 h 764"/>
              <a:gd name="T42" fmla="*/ 82 w 306"/>
              <a:gd name="T43" fmla="*/ 451 h 764"/>
              <a:gd name="T44" fmla="*/ 129 w 306"/>
              <a:gd name="T45" fmla="*/ 300 h 764"/>
              <a:gd name="T46" fmla="*/ 145 w 306"/>
              <a:gd name="T47" fmla="*/ 450 h 764"/>
              <a:gd name="T48" fmla="*/ 98 w 306"/>
              <a:gd name="T49" fmla="*/ 611 h 764"/>
              <a:gd name="T50" fmla="*/ 153 w 306"/>
              <a:gd name="T51" fmla="*/ 241 h 764"/>
              <a:gd name="T52" fmla="*/ 129 w 306"/>
              <a:gd name="T53" fmla="*/ 207 h 764"/>
              <a:gd name="T54" fmla="*/ 153 w 306"/>
              <a:gd name="T55" fmla="*/ 218 h 764"/>
              <a:gd name="T56" fmla="*/ 130 w 306"/>
              <a:gd name="T57" fmla="*/ 193 h 764"/>
              <a:gd name="T58" fmla="*/ 186 w 306"/>
              <a:gd name="T59" fmla="*/ 112 h 764"/>
              <a:gd name="T60" fmla="*/ 153 w 306"/>
              <a:gd name="T61" fmla="*/ 241 h 764"/>
              <a:gd name="T62" fmla="*/ 65 w 306"/>
              <a:gd name="T63" fmla="*/ 104 h 764"/>
              <a:gd name="T64" fmla="*/ 173 w 306"/>
              <a:gd name="T65" fmla="*/ 16 h 764"/>
              <a:gd name="T66" fmla="*/ 186 w 306"/>
              <a:gd name="T67" fmla="*/ 40 h 764"/>
              <a:gd name="T68" fmla="*/ 242 w 306"/>
              <a:gd name="T69" fmla="*/ 88 h 764"/>
              <a:gd name="T70" fmla="*/ 242 w 306"/>
              <a:gd name="T71" fmla="*/ 128 h 764"/>
              <a:gd name="T72" fmla="*/ 202 w 306"/>
              <a:gd name="T73" fmla="*/ 104 h 764"/>
              <a:gd name="T74" fmla="*/ 167 w 306"/>
              <a:gd name="T75" fmla="*/ 96 h 764"/>
              <a:gd name="T76" fmla="*/ 113 w 306"/>
              <a:gd name="T77" fmla="*/ 207 h 764"/>
              <a:gd name="T78" fmla="*/ 49 w 306"/>
              <a:gd name="T79" fmla="*/ 442 h 764"/>
              <a:gd name="T80" fmla="*/ 65 w 306"/>
              <a:gd name="T81" fmla="*/ 394 h 764"/>
              <a:gd name="T82" fmla="*/ 65 w 306"/>
              <a:gd name="T83" fmla="*/ 136 h 764"/>
              <a:gd name="T84" fmla="*/ 49 w 306"/>
              <a:gd name="T85" fmla="*/ 306 h 764"/>
              <a:gd name="T86" fmla="*/ 25 w 306"/>
              <a:gd name="T87" fmla="*/ 418 h 764"/>
              <a:gd name="T88" fmla="*/ 16 w 306"/>
              <a:gd name="T89" fmla="*/ 394 h 764"/>
              <a:gd name="T90" fmla="*/ 16 w 306"/>
              <a:gd name="T91" fmla="*/ 426 h 764"/>
              <a:gd name="T92" fmla="*/ 65 w 306"/>
              <a:gd name="T93" fmla="*/ 457 h 764"/>
              <a:gd name="T94" fmla="*/ 16 w 306"/>
              <a:gd name="T95" fmla="*/ 523 h 764"/>
              <a:gd name="T96" fmla="*/ 103 w 306"/>
              <a:gd name="T97" fmla="*/ 654 h 764"/>
              <a:gd name="T98" fmla="*/ 98 w 306"/>
              <a:gd name="T99" fmla="*/ 628 h 764"/>
              <a:gd name="T100" fmla="*/ 152 w 306"/>
              <a:gd name="T101" fmla="*/ 499 h 764"/>
              <a:gd name="T102" fmla="*/ 201 w 306"/>
              <a:gd name="T103" fmla="*/ 625 h 764"/>
              <a:gd name="T104" fmla="*/ 232 w 306"/>
              <a:gd name="T105" fmla="*/ 626 h 764"/>
              <a:gd name="T106" fmla="*/ 249 w 306"/>
              <a:gd name="T107" fmla="*/ 523 h 764"/>
              <a:gd name="T108" fmla="*/ 218 w 306"/>
              <a:gd name="T109" fmla="*/ 355 h 764"/>
              <a:gd name="T110" fmla="*/ 240 w 306"/>
              <a:gd name="T111" fmla="*/ 609 h 764"/>
              <a:gd name="T112" fmla="*/ 182 w 306"/>
              <a:gd name="T113" fmla="*/ 592 h 764"/>
              <a:gd name="T114" fmla="*/ 161 w 306"/>
              <a:gd name="T115" fmla="*/ 316 h 764"/>
              <a:gd name="T116" fmla="*/ 290 w 306"/>
              <a:gd name="T117" fmla="*/ 394 h 764"/>
              <a:gd name="T118" fmla="*/ 249 w 306"/>
              <a:gd name="T119" fmla="*/ 523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6" h="764">
                <a:moveTo>
                  <a:pt x="197" y="248"/>
                </a:moveTo>
                <a:cubicBezTo>
                  <a:pt x="233" y="231"/>
                  <a:pt x="258" y="195"/>
                  <a:pt x="258" y="153"/>
                </a:cubicBezTo>
                <a:cubicBezTo>
                  <a:pt x="258" y="128"/>
                  <a:pt x="258" y="128"/>
                  <a:pt x="258" y="128"/>
                </a:cubicBezTo>
                <a:cubicBezTo>
                  <a:pt x="258" y="120"/>
                  <a:pt x="258" y="120"/>
                  <a:pt x="258" y="120"/>
                </a:cubicBezTo>
                <a:cubicBezTo>
                  <a:pt x="258" y="88"/>
                  <a:pt x="258" y="88"/>
                  <a:pt x="258" y="88"/>
                </a:cubicBezTo>
                <a:cubicBezTo>
                  <a:pt x="258" y="55"/>
                  <a:pt x="233" y="28"/>
                  <a:pt x="201" y="24"/>
                </a:cubicBezTo>
                <a:cubicBezTo>
                  <a:pt x="200" y="10"/>
                  <a:pt x="188" y="0"/>
                  <a:pt x="173" y="0"/>
                </a:cubicBezTo>
                <a:cubicBezTo>
                  <a:pt x="153" y="0"/>
                  <a:pt x="153" y="0"/>
                  <a:pt x="153" y="0"/>
                </a:cubicBezTo>
                <a:cubicBezTo>
                  <a:pt x="96" y="0"/>
                  <a:pt x="49" y="46"/>
                  <a:pt x="49" y="104"/>
                </a:cubicBezTo>
                <a:cubicBezTo>
                  <a:pt x="49" y="136"/>
                  <a:pt x="49" y="136"/>
                  <a:pt x="49" y="136"/>
                </a:cubicBezTo>
                <a:cubicBezTo>
                  <a:pt x="49" y="153"/>
                  <a:pt x="49" y="153"/>
                  <a:pt x="49" y="153"/>
                </a:cubicBezTo>
                <a:cubicBezTo>
                  <a:pt x="49" y="283"/>
                  <a:pt x="49" y="283"/>
                  <a:pt x="49" y="283"/>
                </a:cubicBezTo>
                <a:cubicBezTo>
                  <a:pt x="18" y="312"/>
                  <a:pt x="0" y="352"/>
                  <a:pt x="0" y="394"/>
                </a:cubicBezTo>
                <a:cubicBezTo>
                  <a:pt x="0" y="579"/>
                  <a:pt x="0" y="579"/>
                  <a:pt x="0" y="579"/>
                </a:cubicBezTo>
                <a:cubicBezTo>
                  <a:pt x="16" y="579"/>
                  <a:pt x="16" y="579"/>
                  <a:pt x="16" y="579"/>
                </a:cubicBezTo>
                <a:cubicBezTo>
                  <a:pt x="16" y="539"/>
                  <a:pt x="16" y="539"/>
                  <a:pt x="16" y="539"/>
                </a:cubicBezTo>
                <a:cubicBezTo>
                  <a:pt x="57" y="539"/>
                  <a:pt x="57" y="539"/>
                  <a:pt x="57" y="539"/>
                </a:cubicBezTo>
                <a:cubicBezTo>
                  <a:pt x="51" y="601"/>
                  <a:pt x="51" y="601"/>
                  <a:pt x="51" y="601"/>
                </a:cubicBezTo>
                <a:cubicBezTo>
                  <a:pt x="49" y="615"/>
                  <a:pt x="54" y="628"/>
                  <a:pt x="64" y="638"/>
                </a:cubicBezTo>
                <a:cubicBezTo>
                  <a:pt x="89" y="663"/>
                  <a:pt x="89" y="663"/>
                  <a:pt x="89" y="663"/>
                </a:cubicBezTo>
                <a:cubicBezTo>
                  <a:pt x="89" y="764"/>
                  <a:pt x="89" y="764"/>
                  <a:pt x="89" y="764"/>
                </a:cubicBezTo>
                <a:cubicBezTo>
                  <a:pt x="105" y="764"/>
                  <a:pt x="105" y="764"/>
                  <a:pt x="105" y="764"/>
                </a:cubicBezTo>
                <a:cubicBezTo>
                  <a:pt x="105" y="671"/>
                  <a:pt x="105" y="671"/>
                  <a:pt x="105" y="671"/>
                </a:cubicBezTo>
                <a:cubicBezTo>
                  <a:pt x="202" y="671"/>
                  <a:pt x="202" y="671"/>
                  <a:pt x="202" y="671"/>
                </a:cubicBezTo>
                <a:cubicBezTo>
                  <a:pt x="202" y="764"/>
                  <a:pt x="202" y="764"/>
                  <a:pt x="202" y="764"/>
                </a:cubicBezTo>
                <a:cubicBezTo>
                  <a:pt x="218" y="764"/>
                  <a:pt x="218" y="764"/>
                  <a:pt x="218" y="764"/>
                </a:cubicBezTo>
                <a:cubicBezTo>
                  <a:pt x="218" y="663"/>
                  <a:pt x="218" y="663"/>
                  <a:pt x="218" y="663"/>
                </a:cubicBezTo>
                <a:cubicBezTo>
                  <a:pt x="243" y="638"/>
                  <a:pt x="243" y="638"/>
                  <a:pt x="243" y="638"/>
                </a:cubicBezTo>
                <a:cubicBezTo>
                  <a:pt x="253" y="628"/>
                  <a:pt x="258" y="615"/>
                  <a:pt x="256" y="601"/>
                </a:cubicBezTo>
                <a:cubicBezTo>
                  <a:pt x="251" y="539"/>
                  <a:pt x="251" y="539"/>
                  <a:pt x="251" y="539"/>
                </a:cubicBezTo>
                <a:cubicBezTo>
                  <a:pt x="290" y="539"/>
                  <a:pt x="290" y="539"/>
                  <a:pt x="290" y="539"/>
                </a:cubicBezTo>
                <a:cubicBezTo>
                  <a:pt x="290" y="579"/>
                  <a:pt x="290" y="579"/>
                  <a:pt x="290" y="579"/>
                </a:cubicBezTo>
                <a:cubicBezTo>
                  <a:pt x="306" y="579"/>
                  <a:pt x="306" y="579"/>
                  <a:pt x="306" y="579"/>
                </a:cubicBezTo>
                <a:cubicBezTo>
                  <a:pt x="306" y="394"/>
                  <a:pt x="306" y="394"/>
                  <a:pt x="306" y="394"/>
                </a:cubicBezTo>
                <a:cubicBezTo>
                  <a:pt x="306" y="325"/>
                  <a:pt x="260" y="266"/>
                  <a:pt x="197" y="248"/>
                </a:cubicBezTo>
                <a:close/>
                <a:moveTo>
                  <a:pt x="182" y="260"/>
                </a:moveTo>
                <a:cubicBezTo>
                  <a:pt x="151" y="303"/>
                  <a:pt x="151" y="303"/>
                  <a:pt x="151" y="303"/>
                </a:cubicBezTo>
                <a:cubicBezTo>
                  <a:pt x="129" y="271"/>
                  <a:pt x="129" y="271"/>
                  <a:pt x="129" y="271"/>
                </a:cubicBezTo>
                <a:cubicBezTo>
                  <a:pt x="129" y="260"/>
                  <a:pt x="129" y="260"/>
                  <a:pt x="129" y="260"/>
                </a:cubicBezTo>
                <a:cubicBezTo>
                  <a:pt x="137" y="258"/>
                  <a:pt x="145" y="257"/>
                  <a:pt x="153" y="257"/>
                </a:cubicBezTo>
                <a:cubicBezTo>
                  <a:pt x="163" y="257"/>
                  <a:pt x="172" y="258"/>
                  <a:pt x="182" y="260"/>
                </a:cubicBezTo>
                <a:close/>
                <a:moveTo>
                  <a:pt x="67" y="611"/>
                </a:moveTo>
                <a:cubicBezTo>
                  <a:pt x="67" y="609"/>
                  <a:pt x="66" y="606"/>
                  <a:pt x="67" y="603"/>
                </a:cubicBezTo>
                <a:cubicBezTo>
                  <a:pt x="82" y="451"/>
                  <a:pt x="82" y="451"/>
                  <a:pt x="82" y="451"/>
                </a:cubicBezTo>
                <a:cubicBezTo>
                  <a:pt x="110" y="438"/>
                  <a:pt x="129" y="410"/>
                  <a:pt x="129" y="378"/>
                </a:cubicBezTo>
                <a:cubicBezTo>
                  <a:pt x="129" y="300"/>
                  <a:pt x="129" y="300"/>
                  <a:pt x="129" y="300"/>
                </a:cubicBezTo>
                <a:cubicBezTo>
                  <a:pt x="145" y="324"/>
                  <a:pt x="145" y="324"/>
                  <a:pt x="145" y="324"/>
                </a:cubicBezTo>
                <a:cubicBezTo>
                  <a:pt x="145" y="450"/>
                  <a:pt x="145" y="450"/>
                  <a:pt x="145" y="450"/>
                </a:cubicBezTo>
                <a:cubicBezTo>
                  <a:pt x="118" y="596"/>
                  <a:pt x="118" y="596"/>
                  <a:pt x="118" y="596"/>
                </a:cubicBezTo>
                <a:cubicBezTo>
                  <a:pt x="116" y="605"/>
                  <a:pt x="108" y="611"/>
                  <a:pt x="98" y="611"/>
                </a:cubicBezTo>
                <a:lnTo>
                  <a:pt x="67" y="611"/>
                </a:lnTo>
                <a:close/>
                <a:moveTo>
                  <a:pt x="153" y="241"/>
                </a:moveTo>
                <a:cubicBezTo>
                  <a:pt x="145" y="241"/>
                  <a:pt x="137" y="242"/>
                  <a:pt x="129" y="243"/>
                </a:cubicBezTo>
                <a:cubicBezTo>
                  <a:pt x="129" y="207"/>
                  <a:pt x="129" y="207"/>
                  <a:pt x="129" y="207"/>
                </a:cubicBezTo>
                <a:cubicBezTo>
                  <a:pt x="129" y="207"/>
                  <a:pt x="129" y="207"/>
                  <a:pt x="129" y="207"/>
                </a:cubicBezTo>
                <a:cubicBezTo>
                  <a:pt x="135" y="213"/>
                  <a:pt x="144" y="218"/>
                  <a:pt x="153" y="218"/>
                </a:cubicBezTo>
                <a:cubicBezTo>
                  <a:pt x="168" y="218"/>
                  <a:pt x="181" y="207"/>
                  <a:pt x="184" y="193"/>
                </a:cubicBezTo>
                <a:cubicBezTo>
                  <a:pt x="130" y="193"/>
                  <a:pt x="130" y="193"/>
                  <a:pt x="130" y="193"/>
                </a:cubicBezTo>
                <a:cubicBezTo>
                  <a:pt x="133" y="162"/>
                  <a:pt x="148" y="133"/>
                  <a:pt x="172" y="112"/>
                </a:cubicBezTo>
                <a:cubicBezTo>
                  <a:pt x="186" y="112"/>
                  <a:pt x="186" y="112"/>
                  <a:pt x="186" y="112"/>
                </a:cubicBezTo>
                <a:cubicBezTo>
                  <a:pt x="190" y="141"/>
                  <a:pt x="212" y="163"/>
                  <a:pt x="241" y="166"/>
                </a:cubicBezTo>
                <a:cubicBezTo>
                  <a:pt x="234" y="209"/>
                  <a:pt x="198" y="241"/>
                  <a:pt x="153" y="241"/>
                </a:cubicBezTo>
                <a:close/>
                <a:moveTo>
                  <a:pt x="65" y="136"/>
                </a:moveTo>
                <a:cubicBezTo>
                  <a:pt x="65" y="104"/>
                  <a:pt x="65" y="104"/>
                  <a:pt x="65" y="104"/>
                </a:cubicBezTo>
                <a:cubicBezTo>
                  <a:pt x="65" y="55"/>
                  <a:pt x="105" y="16"/>
                  <a:pt x="153" y="16"/>
                </a:cubicBezTo>
                <a:cubicBezTo>
                  <a:pt x="173" y="16"/>
                  <a:pt x="173" y="16"/>
                  <a:pt x="173" y="16"/>
                </a:cubicBezTo>
                <a:cubicBezTo>
                  <a:pt x="180" y="16"/>
                  <a:pt x="186" y="21"/>
                  <a:pt x="186" y="28"/>
                </a:cubicBezTo>
                <a:cubicBezTo>
                  <a:pt x="186" y="40"/>
                  <a:pt x="186" y="40"/>
                  <a:pt x="186" y="40"/>
                </a:cubicBezTo>
                <a:cubicBezTo>
                  <a:pt x="194" y="40"/>
                  <a:pt x="194" y="40"/>
                  <a:pt x="194" y="40"/>
                </a:cubicBezTo>
                <a:cubicBezTo>
                  <a:pt x="220" y="40"/>
                  <a:pt x="242" y="61"/>
                  <a:pt x="242" y="88"/>
                </a:cubicBezTo>
                <a:cubicBezTo>
                  <a:pt x="242" y="120"/>
                  <a:pt x="242" y="120"/>
                  <a:pt x="242" y="120"/>
                </a:cubicBezTo>
                <a:cubicBezTo>
                  <a:pt x="242" y="128"/>
                  <a:pt x="242" y="128"/>
                  <a:pt x="242" y="128"/>
                </a:cubicBezTo>
                <a:cubicBezTo>
                  <a:pt x="242" y="150"/>
                  <a:pt x="242" y="150"/>
                  <a:pt x="242" y="150"/>
                </a:cubicBezTo>
                <a:cubicBezTo>
                  <a:pt x="219" y="147"/>
                  <a:pt x="202" y="128"/>
                  <a:pt x="202" y="104"/>
                </a:cubicBezTo>
                <a:cubicBezTo>
                  <a:pt x="202" y="96"/>
                  <a:pt x="202" y="96"/>
                  <a:pt x="202" y="96"/>
                </a:cubicBezTo>
                <a:cubicBezTo>
                  <a:pt x="167" y="96"/>
                  <a:pt x="167" y="96"/>
                  <a:pt x="167" y="96"/>
                </a:cubicBezTo>
                <a:cubicBezTo>
                  <a:pt x="164" y="98"/>
                  <a:pt x="164" y="98"/>
                  <a:pt x="164" y="98"/>
                </a:cubicBezTo>
                <a:cubicBezTo>
                  <a:pt x="132" y="125"/>
                  <a:pt x="113" y="165"/>
                  <a:pt x="113" y="207"/>
                </a:cubicBezTo>
                <a:cubicBezTo>
                  <a:pt x="113" y="378"/>
                  <a:pt x="113" y="378"/>
                  <a:pt x="113" y="378"/>
                </a:cubicBezTo>
                <a:cubicBezTo>
                  <a:pt x="113" y="414"/>
                  <a:pt x="84" y="442"/>
                  <a:pt x="49" y="442"/>
                </a:cubicBezTo>
                <a:cubicBezTo>
                  <a:pt x="42" y="442"/>
                  <a:pt x="37" y="439"/>
                  <a:pt x="34" y="433"/>
                </a:cubicBezTo>
                <a:cubicBezTo>
                  <a:pt x="52" y="429"/>
                  <a:pt x="65" y="413"/>
                  <a:pt x="65" y="394"/>
                </a:cubicBezTo>
                <a:cubicBezTo>
                  <a:pt x="65" y="153"/>
                  <a:pt x="65" y="153"/>
                  <a:pt x="65" y="153"/>
                </a:cubicBezTo>
                <a:lnTo>
                  <a:pt x="65" y="136"/>
                </a:lnTo>
                <a:close/>
                <a:moveTo>
                  <a:pt x="16" y="394"/>
                </a:moveTo>
                <a:cubicBezTo>
                  <a:pt x="16" y="362"/>
                  <a:pt x="28" y="331"/>
                  <a:pt x="49" y="306"/>
                </a:cubicBezTo>
                <a:cubicBezTo>
                  <a:pt x="49" y="394"/>
                  <a:pt x="49" y="394"/>
                  <a:pt x="49" y="394"/>
                </a:cubicBezTo>
                <a:cubicBezTo>
                  <a:pt x="49" y="407"/>
                  <a:pt x="38" y="418"/>
                  <a:pt x="25" y="418"/>
                </a:cubicBezTo>
                <a:cubicBezTo>
                  <a:pt x="16" y="418"/>
                  <a:pt x="16" y="418"/>
                  <a:pt x="16" y="418"/>
                </a:cubicBezTo>
                <a:lnTo>
                  <a:pt x="16" y="394"/>
                </a:lnTo>
                <a:close/>
                <a:moveTo>
                  <a:pt x="16" y="523"/>
                </a:moveTo>
                <a:cubicBezTo>
                  <a:pt x="16" y="426"/>
                  <a:pt x="16" y="426"/>
                  <a:pt x="16" y="426"/>
                </a:cubicBezTo>
                <a:cubicBezTo>
                  <a:pt x="16" y="444"/>
                  <a:pt x="31" y="458"/>
                  <a:pt x="49" y="458"/>
                </a:cubicBezTo>
                <a:cubicBezTo>
                  <a:pt x="54" y="458"/>
                  <a:pt x="60" y="458"/>
                  <a:pt x="65" y="457"/>
                </a:cubicBezTo>
                <a:cubicBezTo>
                  <a:pt x="58" y="523"/>
                  <a:pt x="58" y="523"/>
                  <a:pt x="58" y="523"/>
                </a:cubicBezTo>
                <a:lnTo>
                  <a:pt x="16" y="523"/>
                </a:lnTo>
                <a:close/>
                <a:moveTo>
                  <a:pt x="204" y="654"/>
                </a:moveTo>
                <a:cubicBezTo>
                  <a:pt x="103" y="654"/>
                  <a:pt x="103" y="654"/>
                  <a:pt x="103" y="654"/>
                </a:cubicBezTo>
                <a:cubicBezTo>
                  <a:pt x="76" y="628"/>
                  <a:pt x="76" y="628"/>
                  <a:pt x="76" y="628"/>
                </a:cubicBezTo>
                <a:cubicBezTo>
                  <a:pt x="98" y="628"/>
                  <a:pt x="98" y="628"/>
                  <a:pt x="98" y="628"/>
                </a:cubicBezTo>
                <a:cubicBezTo>
                  <a:pt x="115" y="628"/>
                  <a:pt x="130" y="615"/>
                  <a:pt x="133" y="599"/>
                </a:cubicBezTo>
                <a:cubicBezTo>
                  <a:pt x="152" y="499"/>
                  <a:pt x="152" y="499"/>
                  <a:pt x="152" y="499"/>
                </a:cubicBezTo>
                <a:cubicBezTo>
                  <a:pt x="166" y="594"/>
                  <a:pt x="166" y="594"/>
                  <a:pt x="166" y="594"/>
                </a:cubicBezTo>
                <a:cubicBezTo>
                  <a:pt x="169" y="612"/>
                  <a:pt x="184" y="625"/>
                  <a:pt x="201" y="625"/>
                </a:cubicBezTo>
                <a:cubicBezTo>
                  <a:pt x="233" y="625"/>
                  <a:pt x="233" y="625"/>
                  <a:pt x="233" y="625"/>
                </a:cubicBezTo>
                <a:cubicBezTo>
                  <a:pt x="233" y="625"/>
                  <a:pt x="232" y="626"/>
                  <a:pt x="232" y="626"/>
                </a:cubicBezTo>
                <a:lnTo>
                  <a:pt x="204" y="654"/>
                </a:lnTo>
                <a:close/>
                <a:moveTo>
                  <a:pt x="249" y="523"/>
                </a:moveTo>
                <a:cubicBezTo>
                  <a:pt x="234" y="353"/>
                  <a:pt x="234" y="353"/>
                  <a:pt x="234" y="353"/>
                </a:cubicBezTo>
                <a:cubicBezTo>
                  <a:pt x="218" y="355"/>
                  <a:pt x="218" y="355"/>
                  <a:pt x="218" y="355"/>
                </a:cubicBezTo>
                <a:cubicBezTo>
                  <a:pt x="240" y="603"/>
                  <a:pt x="240" y="603"/>
                  <a:pt x="240" y="603"/>
                </a:cubicBezTo>
                <a:cubicBezTo>
                  <a:pt x="241" y="605"/>
                  <a:pt x="240" y="607"/>
                  <a:pt x="240" y="609"/>
                </a:cubicBezTo>
                <a:cubicBezTo>
                  <a:pt x="201" y="609"/>
                  <a:pt x="201" y="609"/>
                  <a:pt x="201" y="609"/>
                </a:cubicBezTo>
                <a:cubicBezTo>
                  <a:pt x="192" y="609"/>
                  <a:pt x="183" y="602"/>
                  <a:pt x="182" y="592"/>
                </a:cubicBezTo>
                <a:cubicBezTo>
                  <a:pt x="161" y="450"/>
                  <a:pt x="161" y="450"/>
                  <a:pt x="161" y="450"/>
                </a:cubicBezTo>
                <a:cubicBezTo>
                  <a:pt x="161" y="316"/>
                  <a:pt x="161" y="316"/>
                  <a:pt x="161" y="316"/>
                </a:cubicBezTo>
                <a:cubicBezTo>
                  <a:pt x="198" y="265"/>
                  <a:pt x="198" y="265"/>
                  <a:pt x="198" y="265"/>
                </a:cubicBezTo>
                <a:cubicBezTo>
                  <a:pt x="252" y="283"/>
                  <a:pt x="290" y="334"/>
                  <a:pt x="290" y="394"/>
                </a:cubicBezTo>
                <a:cubicBezTo>
                  <a:pt x="290" y="523"/>
                  <a:pt x="290" y="523"/>
                  <a:pt x="290" y="523"/>
                </a:cubicBezTo>
                <a:lnTo>
                  <a:pt x="249" y="52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22">
            <a:extLst>
              <a:ext uri="{FF2B5EF4-FFF2-40B4-BE49-F238E27FC236}">
                <a16:creationId xmlns:a16="http://schemas.microsoft.com/office/drawing/2014/main" id="{E29A5747-202D-49EE-A7B1-CA319DE572BD}"/>
              </a:ext>
              <a:ext uri="{C183D7F6-B498-43B3-948B-1728B52AA6E4}">
                <adec:decorative xmlns:adec="http://schemas.microsoft.com/office/drawing/2017/decorative" val="1"/>
              </a:ext>
            </a:extLst>
          </p:cNvPr>
          <p:cNvSpPr>
            <a:spLocks noChangeAspect="1" noEditPoints="1"/>
          </p:cNvSpPr>
          <p:nvPr/>
        </p:nvSpPr>
        <p:spPr bwMode="auto">
          <a:xfrm>
            <a:off x="5864231" y="4517036"/>
            <a:ext cx="532697" cy="1307426"/>
          </a:xfrm>
          <a:custGeom>
            <a:avLst/>
            <a:gdLst>
              <a:gd name="T0" fmla="*/ 161 w 322"/>
              <a:gd name="T1" fmla="*/ 241 h 790"/>
              <a:gd name="T2" fmla="*/ 193 w 322"/>
              <a:gd name="T3" fmla="*/ 218 h 790"/>
              <a:gd name="T4" fmla="*/ 169 w 322"/>
              <a:gd name="T5" fmla="*/ 411 h 790"/>
              <a:gd name="T6" fmla="*/ 161 w 322"/>
              <a:gd name="T7" fmla="*/ 347 h 790"/>
              <a:gd name="T8" fmla="*/ 153 w 322"/>
              <a:gd name="T9" fmla="*/ 411 h 790"/>
              <a:gd name="T10" fmla="*/ 314 w 322"/>
              <a:gd name="T11" fmla="*/ 419 h 790"/>
              <a:gd name="T12" fmla="*/ 298 w 322"/>
              <a:gd name="T13" fmla="*/ 604 h 790"/>
              <a:gd name="T14" fmla="*/ 242 w 322"/>
              <a:gd name="T15" fmla="*/ 506 h 790"/>
              <a:gd name="T16" fmla="*/ 241 w 322"/>
              <a:gd name="T17" fmla="*/ 790 h 790"/>
              <a:gd name="T18" fmla="*/ 225 w 322"/>
              <a:gd name="T19" fmla="*/ 741 h 790"/>
              <a:gd name="T20" fmla="*/ 225 w 322"/>
              <a:gd name="T21" fmla="*/ 709 h 790"/>
              <a:gd name="T22" fmla="*/ 106 w 322"/>
              <a:gd name="T23" fmla="*/ 683 h 790"/>
              <a:gd name="T24" fmla="*/ 96 w 322"/>
              <a:gd name="T25" fmla="*/ 790 h 790"/>
              <a:gd name="T26" fmla="*/ 80 w 322"/>
              <a:gd name="T27" fmla="*/ 629 h 790"/>
              <a:gd name="T28" fmla="*/ 80 w 322"/>
              <a:gd name="T29" fmla="*/ 621 h 790"/>
              <a:gd name="T30" fmla="*/ 24 w 322"/>
              <a:gd name="T31" fmla="*/ 508 h 790"/>
              <a:gd name="T32" fmla="*/ 8 w 322"/>
              <a:gd name="T33" fmla="*/ 604 h 790"/>
              <a:gd name="T34" fmla="*/ 109 w 322"/>
              <a:gd name="T35" fmla="*/ 275 h 790"/>
              <a:gd name="T36" fmla="*/ 161 w 322"/>
              <a:gd name="T37" fmla="*/ 0 h 790"/>
              <a:gd name="T38" fmla="*/ 210 w 322"/>
              <a:gd name="T39" fmla="*/ 275 h 790"/>
              <a:gd name="T40" fmla="*/ 223 w 322"/>
              <a:gd name="T41" fmla="*/ 241 h 790"/>
              <a:gd name="T42" fmla="*/ 250 w 322"/>
              <a:gd name="T43" fmla="*/ 153 h 790"/>
              <a:gd name="T44" fmla="*/ 159 w 322"/>
              <a:gd name="T45" fmla="*/ 97 h 790"/>
              <a:gd name="T46" fmla="*/ 73 w 322"/>
              <a:gd name="T47" fmla="*/ 153 h 790"/>
              <a:gd name="T48" fmla="*/ 161 w 322"/>
              <a:gd name="T49" fmla="*/ 266 h 790"/>
              <a:gd name="T50" fmla="*/ 170 w 322"/>
              <a:gd name="T51" fmla="*/ 266 h 790"/>
              <a:gd name="T52" fmla="*/ 153 w 322"/>
              <a:gd name="T53" fmla="*/ 282 h 790"/>
              <a:gd name="T54" fmla="*/ 161 w 322"/>
              <a:gd name="T55" fmla="*/ 331 h 790"/>
              <a:gd name="T56" fmla="*/ 153 w 322"/>
              <a:gd name="T57" fmla="*/ 282 h 790"/>
              <a:gd name="T58" fmla="*/ 56 w 322"/>
              <a:gd name="T59" fmla="*/ 178 h 790"/>
              <a:gd name="T60" fmla="*/ 75 w 322"/>
              <a:gd name="T61" fmla="*/ 105 h 790"/>
              <a:gd name="T62" fmla="*/ 266 w 322"/>
              <a:gd name="T63" fmla="*/ 153 h 790"/>
              <a:gd name="T64" fmla="*/ 242 w 322"/>
              <a:gd name="T65" fmla="*/ 245 h 790"/>
              <a:gd name="T66" fmla="*/ 161 w 322"/>
              <a:gd name="T67" fmla="*/ 17 h 790"/>
              <a:gd name="T68" fmla="*/ 82 w 322"/>
              <a:gd name="T69" fmla="*/ 246 h 790"/>
              <a:gd name="T70" fmla="*/ 97 w 322"/>
              <a:gd name="T71" fmla="*/ 548 h 790"/>
              <a:gd name="T72" fmla="*/ 225 w 322"/>
              <a:gd name="T73" fmla="*/ 564 h 790"/>
              <a:gd name="T74" fmla="*/ 225 w 322"/>
              <a:gd name="T75" fmla="*/ 693 h 790"/>
              <a:gd name="T76" fmla="*/ 97 w 322"/>
              <a:gd name="T77" fmla="*/ 580 h 790"/>
              <a:gd name="T78" fmla="*/ 117 w 322"/>
              <a:gd name="T79" fmla="*/ 672 h 790"/>
              <a:gd name="T80" fmla="*/ 225 w 322"/>
              <a:gd name="T81" fmla="*/ 693 h 790"/>
              <a:gd name="T82" fmla="*/ 256 w 322"/>
              <a:gd name="T83" fmla="*/ 322 h 790"/>
              <a:gd name="T84" fmla="*/ 161 w 322"/>
              <a:gd name="T85" fmla="*/ 347 h 790"/>
              <a:gd name="T86" fmla="*/ 24 w 322"/>
              <a:gd name="T87" fmla="*/ 423 h 790"/>
              <a:gd name="T88" fmla="*/ 81 w 322"/>
              <a:gd name="T89" fmla="*/ 492 h 790"/>
              <a:gd name="T90" fmla="*/ 73 w 322"/>
              <a:gd name="T91" fmla="*/ 390 h 790"/>
              <a:gd name="T92" fmla="*/ 97 w 322"/>
              <a:gd name="T93" fmla="*/ 410 h 790"/>
              <a:gd name="T94" fmla="*/ 225 w 322"/>
              <a:gd name="T95" fmla="*/ 532 h 790"/>
              <a:gd name="T96" fmla="*/ 234 w 322"/>
              <a:gd name="T97" fmla="*/ 385 h 790"/>
              <a:gd name="T98" fmla="*/ 242 w 322"/>
              <a:gd name="T99" fmla="*/ 412 h 790"/>
              <a:gd name="T100" fmla="*/ 298 w 322"/>
              <a:gd name="T101" fmla="*/ 490 h 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2" h="790">
                <a:moveTo>
                  <a:pt x="193" y="218"/>
                </a:moveTo>
                <a:cubicBezTo>
                  <a:pt x="189" y="231"/>
                  <a:pt x="176" y="241"/>
                  <a:pt x="161" y="241"/>
                </a:cubicBezTo>
                <a:cubicBezTo>
                  <a:pt x="146" y="241"/>
                  <a:pt x="134" y="231"/>
                  <a:pt x="129" y="218"/>
                </a:cubicBezTo>
                <a:lnTo>
                  <a:pt x="193" y="218"/>
                </a:lnTo>
                <a:close/>
                <a:moveTo>
                  <a:pt x="153" y="411"/>
                </a:moveTo>
                <a:cubicBezTo>
                  <a:pt x="169" y="411"/>
                  <a:pt x="169" y="411"/>
                  <a:pt x="169" y="411"/>
                </a:cubicBezTo>
                <a:cubicBezTo>
                  <a:pt x="169" y="347"/>
                  <a:pt x="169" y="347"/>
                  <a:pt x="169" y="347"/>
                </a:cubicBezTo>
                <a:cubicBezTo>
                  <a:pt x="161" y="347"/>
                  <a:pt x="161" y="347"/>
                  <a:pt x="161" y="347"/>
                </a:cubicBezTo>
                <a:cubicBezTo>
                  <a:pt x="153" y="347"/>
                  <a:pt x="153" y="347"/>
                  <a:pt x="153" y="347"/>
                </a:cubicBezTo>
                <a:lnTo>
                  <a:pt x="153" y="411"/>
                </a:lnTo>
                <a:close/>
                <a:moveTo>
                  <a:pt x="267" y="311"/>
                </a:moveTo>
                <a:cubicBezTo>
                  <a:pt x="298" y="340"/>
                  <a:pt x="314" y="378"/>
                  <a:pt x="314" y="419"/>
                </a:cubicBezTo>
                <a:cubicBezTo>
                  <a:pt x="314" y="604"/>
                  <a:pt x="314" y="604"/>
                  <a:pt x="314" y="604"/>
                </a:cubicBezTo>
                <a:cubicBezTo>
                  <a:pt x="298" y="604"/>
                  <a:pt x="298" y="604"/>
                  <a:pt x="298" y="604"/>
                </a:cubicBezTo>
                <a:cubicBezTo>
                  <a:pt x="298" y="506"/>
                  <a:pt x="298" y="506"/>
                  <a:pt x="298" y="506"/>
                </a:cubicBezTo>
                <a:cubicBezTo>
                  <a:pt x="242" y="506"/>
                  <a:pt x="242" y="506"/>
                  <a:pt x="242" y="506"/>
                </a:cubicBezTo>
                <a:cubicBezTo>
                  <a:pt x="241" y="748"/>
                  <a:pt x="241" y="748"/>
                  <a:pt x="241" y="748"/>
                </a:cubicBezTo>
                <a:cubicBezTo>
                  <a:pt x="241" y="790"/>
                  <a:pt x="241" y="790"/>
                  <a:pt x="241" y="790"/>
                </a:cubicBezTo>
                <a:cubicBezTo>
                  <a:pt x="225" y="790"/>
                  <a:pt x="225" y="790"/>
                  <a:pt x="225" y="790"/>
                </a:cubicBezTo>
                <a:cubicBezTo>
                  <a:pt x="225" y="741"/>
                  <a:pt x="225" y="741"/>
                  <a:pt x="225" y="741"/>
                </a:cubicBezTo>
                <a:cubicBezTo>
                  <a:pt x="225" y="741"/>
                  <a:pt x="225" y="741"/>
                  <a:pt x="225" y="741"/>
                </a:cubicBezTo>
                <a:cubicBezTo>
                  <a:pt x="225" y="709"/>
                  <a:pt x="225" y="709"/>
                  <a:pt x="225" y="709"/>
                </a:cubicBezTo>
                <a:cubicBezTo>
                  <a:pt x="168" y="709"/>
                  <a:pt x="168" y="709"/>
                  <a:pt x="168" y="709"/>
                </a:cubicBezTo>
                <a:cubicBezTo>
                  <a:pt x="145" y="709"/>
                  <a:pt x="123" y="700"/>
                  <a:pt x="106" y="683"/>
                </a:cubicBezTo>
                <a:cubicBezTo>
                  <a:pt x="102" y="680"/>
                  <a:pt x="99" y="676"/>
                  <a:pt x="96" y="672"/>
                </a:cubicBezTo>
                <a:cubicBezTo>
                  <a:pt x="96" y="790"/>
                  <a:pt x="96" y="790"/>
                  <a:pt x="96" y="790"/>
                </a:cubicBezTo>
                <a:cubicBezTo>
                  <a:pt x="80" y="790"/>
                  <a:pt x="80" y="790"/>
                  <a:pt x="80" y="790"/>
                </a:cubicBezTo>
                <a:cubicBezTo>
                  <a:pt x="80" y="629"/>
                  <a:pt x="80" y="629"/>
                  <a:pt x="80" y="629"/>
                </a:cubicBezTo>
                <a:cubicBezTo>
                  <a:pt x="81" y="629"/>
                  <a:pt x="81" y="629"/>
                  <a:pt x="81" y="629"/>
                </a:cubicBezTo>
                <a:cubicBezTo>
                  <a:pt x="81" y="626"/>
                  <a:pt x="80" y="624"/>
                  <a:pt x="80" y="621"/>
                </a:cubicBezTo>
                <a:cubicBezTo>
                  <a:pt x="80" y="508"/>
                  <a:pt x="80" y="508"/>
                  <a:pt x="80" y="508"/>
                </a:cubicBezTo>
                <a:cubicBezTo>
                  <a:pt x="24" y="508"/>
                  <a:pt x="24" y="508"/>
                  <a:pt x="24" y="508"/>
                </a:cubicBezTo>
                <a:cubicBezTo>
                  <a:pt x="24" y="604"/>
                  <a:pt x="24" y="604"/>
                  <a:pt x="24" y="604"/>
                </a:cubicBezTo>
                <a:cubicBezTo>
                  <a:pt x="8" y="604"/>
                  <a:pt x="8" y="604"/>
                  <a:pt x="8" y="604"/>
                </a:cubicBezTo>
                <a:cubicBezTo>
                  <a:pt x="8" y="423"/>
                  <a:pt x="8" y="423"/>
                  <a:pt x="8" y="423"/>
                </a:cubicBezTo>
                <a:cubicBezTo>
                  <a:pt x="8" y="354"/>
                  <a:pt x="50" y="296"/>
                  <a:pt x="109" y="275"/>
                </a:cubicBezTo>
                <a:cubicBezTo>
                  <a:pt x="45" y="256"/>
                  <a:pt x="0" y="203"/>
                  <a:pt x="0" y="141"/>
                </a:cubicBezTo>
                <a:cubicBezTo>
                  <a:pt x="0" y="64"/>
                  <a:pt x="72" y="0"/>
                  <a:pt x="161" y="0"/>
                </a:cubicBezTo>
                <a:cubicBezTo>
                  <a:pt x="250" y="0"/>
                  <a:pt x="322" y="64"/>
                  <a:pt x="322" y="141"/>
                </a:cubicBezTo>
                <a:cubicBezTo>
                  <a:pt x="322" y="204"/>
                  <a:pt x="275" y="257"/>
                  <a:pt x="210" y="275"/>
                </a:cubicBezTo>
                <a:cubicBezTo>
                  <a:pt x="232" y="283"/>
                  <a:pt x="251" y="295"/>
                  <a:pt x="267" y="311"/>
                </a:cubicBezTo>
                <a:close/>
                <a:moveTo>
                  <a:pt x="223" y="241"/>
                </a:moveTo>
                <a:cubicBezTo>
                  <a:pt x="240" y="224"/>
                  <a:pt x="250" y="202"/>
                  <a:pt x="250" y="178"/>
                </a:cubicBezTo>
                <a:cubicBezTo>
                  <a:pt x="250" y="153"/>
                  <a:pt x="250" y="153"/>
                  <a:pt x="250" y="153"/>
                </a:cubicBezTo>
                <a:cubicBezTo>
                  <a:pt x="250" y="113"/>
                  <a:pt x="226" y="98"/>
                  <a:pt x="164" y="97"/>
                </a:cubicBezTo>
                <a:cubicBezTo>
                  <a:pt x="162" y="97"/>
                  <a:pt x="160" y="97"/>
                  <a:pt x="159" y="97"/>
                </a:cubicBezTo>
                <a:cubicBezTo>
                  <a:pt x="123" y="97"/>
                  <a:pt x="99" y="103"/>
                  <a:pt x="86" y="116"/>
                </a:cubicBezTo>
                <a:cubicBezTo>
                  <a:pt x="77" y="125"/>
                  <a:pt x="73" y="137"/>
                  <a:pt x="73" y="153"/>
                </a:cubicBezTo>
                <a:cubicBezTo>
                  <a:pt x="73" y="178"/>
                  <a:pt x="73" y="178"/>
                  <a:pt x="73" y="178"/>
                </a:cubicBezTo>
                <a:cubicBezTo>
                  <a:pt x="73" y="226"/>
                  <a:pt x="111" y="265"/>
                  <a:pt x="161" y="266"/>
                </a:cubicBezTo>
                <a:cubicBezTo>
                  <a:pt x="161" y="266"/>
                  <a:pt x="162" y="266"/>
                  <a:pt x="163" y="266"/>
                </a:cubicBezTo>
                <a:cubicBezTo>
                  <a:pt x="165" y="266"/>
                  <a:pt x="168" y="266"/>
                  <a:pt x="170" y="266"/>
                </a:cubicBezTo>
                <a:cubicBezTo>
                  <a:pt x="190" y="264"/>
                  <a:pt x="209" y="255"/>
                  <a:pt x="223" y="241"/>
                </a:cubicBezTo>
                <a:close/>
                <a:moveTo>
                  <a:pt x="153" y="282"/>
                </a:moveTo>
                <a:cubicBezTo>
                  <a:pt x="139" y="283"/>
                  <a:pt x="126" y="285"/>
                  <a:pt x="114" y="290"/>
                </a:cubicBezTo>
                <a:cubicBezTo>
                  <a:pt x="117" y="313"/>
                  <a:pt x="137" y="331"/>
                  <a:pt x="161" y="331"/>
                </a:cubicBezTo>
                <a:cubicBezTo>
                  <a:pt x="185" y="331"/>
                  <a:pt x="204" y="314"/>
                  <a:pt x="209" y="292"/>
                </a:cubicBezTo>
                <a:cubicBezTo>
                  <a:pt x="191" y="285"/>
                  <a:pt x="172" y="282"/>
                  <a:pt x="153" y="282"/>
                </a:cubicBezTo>
                <a:close/>
                <a:moveTo>
                  <a:pt x="82" y="246"/>
                </a:moveTo>
                <a:cubicBezTo>
                  <a:pt x="66" y="228"/>
                  <a:pt x="56" y="204"/>
                  <a:pt x="56" y="178"/>
                </a:cubicBezTo>
                <a:cubicBezTo>
                  <a:pt x="56" y="153"/>
                  <a:pt x="56" y="153"/>
                  <a:pt x="56" y="153"/>
                </a:cubicBezTo>
                <a:cubicBezTo>
                  <a:pt x="56" y="133"/>
                  <a:pt x="63" y="117"/>
                  <a:pt x="75" y="105"/>
                </a:cubicBezTo>
                <a:cubicBezTo>
                  <a:pt x="92" y="88"/>
                  <a:pt x="120" y="80"/>
                  <a:pt x="164" y="81"/>
                </a:cubicBezTo>
                <a:cubicBezTo>
                  <a:pt x="214" y="82"/>
                  <a:pt x="266" y="91"/>
                  <a:pt x="266" y="153"/>
                </a:cubicBezTo>
                <a:cubicBezTo>
                  <a:pt x="266" y="178"/>
                  <a:pt x="266" y="178"/>
                  <a:pt x="266" y="178"/>
                </a:cubicBezTo>
                <a:cubicBezTo>
                  <a:pt x="266" y="203"/>
                  <a:pt x="257" y="226"/>
                  <a:pt x="242" y="245"/>
                </a:cubicBezTo>
                <a:cubicBezTo>
                  <a:pt x="280" y="222"/>
                  <a:pt x="306" y="184"/>
                  <a:pt x="306" y="141"/>
                </a:cubicBezTo>
                <a:cubicBezTo>
                  <a:pt x="306" y="73"/>
                  <a:pt x="241" y="17"/>
                  <a:pt x="161" y="17"/>
                </a:cubicBezTo>
                <a:cubicBezTo>
                  <a:pt x="81" y="17"/>
                  <a:pt x="16" y="73"/>
                  <a:pt x="16" y="141"/>
                </a:cubicBezTo>
                <a:cubicBezTo>
                  <a:pt x="16" y="185"/>
                  <a:pt x="42" y="224"/>
                  <a:pt x="82" y="246"/>
                </a:cubicBezTo>
                <a:close/>
                <a:moveTo>
                  <a:pt x="225" y="548"/>
                </a:moveTo>
                <a:cubicBezTo>
                  <a:pt x="97" y="548"/>
                  <a:pt x="97" y="548"/>
                  <a:pt x="97" y="548"/>
                </a:cubicBezTo>
                <a:cubicBezTo>
                  <a:pt x="97" y="564"/>
                  <a:pt x="97" y="564"/>
                  <a:pt x="97" y="564"/>
                </a:cubicBezTo>
                <a:cubicBezTo>
                  <a:pt x="225" y="564"/>
                  <a:pt x="225" y="564"/>
                  <a:pt x="225" y="564"/>
                </a:cubicBezTo>
                <a:lnTo>
                  <a:pt x="225" y="548"/>
                </a:lnTo>
                <a:close/>
                <a:moveTo>
                  <a:pt x="225" y="693"/>
                </a:moveTo>
                <a:cubicBezTo>
                  <a:pt x="225" y="580"/>
                  <a:pt x="225" y="580"/>
                  <a:pt x="225" y="580"/>
                </a:cubicBezTo>
                <a:cubicBezTo>
                  <a:pt x="97" y="580"/>
                  <a:pt x="97" y="580"/>
                  <a:pt x="97" y="580"/>
                </a:cubicBezTo>
                <a:cubicBezTo>
                  <a:pt x="96" y="621"/>
                  <a:pt x="96" y="621"/>
                  <a:pt x="96" y="621"/>
                </a:cubicBezTo>
                <a:cubicBezTo>
                  <a:pt x="96" y="640"/>
                  <a:pt x="104" y="658"/>
                  <a:pt x="117" y="672"/>
                </a:cubicBezTo>
                <a:cubicBezTo>
                  <a:pt x="131" y="685"/>
                  <a:pt x="149" y="693"/>
                  <a:pt x="168" y="693"/>
                </a:cubicBezTo>
                <a:lnTo>
                  <a:pt x="225" y="693"/>
                </a:lnTo>
                <a:close/>
                <a:moveTo>
                  <a:pt x="298" y="419"/>
                </a:moveTo>
                <a:cubicBezTo>
                  <a:pt x="298" y="383"/>
                  <a:pt x="283" y="348"/>
                  <a:pt x="256" y="322"/>
                </a:cubicBezTo>
                <a:cubicBezTo>
                  <a:pt x="246" y="313"/>
                  <a:pt x="235" y="305"/>
                  <a:pt x="223" y="299"/>
                </a:cubicBezTo>
                <a:cubicBezTo>
                  <a:pt x="216" y="326"/>
                  <a:pt x="191" y="347"/>
                  <a:pt x="161" y="347"/>
                </a:cubicBezTo>
                <a:cubicBezTo>
                  <a:pt x="131" y="347"/>
                  <a:pt x="105" y="325"/>
                  <a:pt x="98" y="297"/>
                </a:cubicBezTo>
                <a:cubicBezTo>
                  <a:pt x="54" y="320"/>
                  <a:pt x="24" y="367"/>
                  <a:pt x="24" y="423"/>
                </a:cubicBezTo>
                <a:cubicBezTo>
                  <a:pt x="24" y="492"/>
                  <a:pt x="24" y="492"/>
                  <a:pt x="24" y="492"/>
                </a:cubicBezTo>
                <a:cubicBezTo>
                  <a:pt x="81" y="492"/>
                  <a:pt x="81" y="492"/>
                  <a:pt x="81" y="492"/>
                </a:cubicBezTo>
                <a:cubicBezTo>
                  <a:pt x="81" y="412"/>
                  <a:pt x="81" y="412"/>
                  <a:pt x="81" y="412"/>
                </a:cubicBezTo>
                <a:cubicBezTo>
                  <a:pt x="73" y="390"/>
                  <a:pt x="73" y="390"/>
                  <a:pt x="73" y="390"/>
                </a:cubicBezTo>
                <a:cubicBezTo>
                  <a:pt x="88" y="384"/>
                  <a:pt x="88" y="384"/>
                  <a:pt x="88" y="384"/>
                </a:cubicBezTo>
                <a:cubicBezTo>
                  <a:pt x="97" y="410"/>
                  <a:pt x="97" y="410"/>
                  <a:pt x="97" y="410"/>
                </a:cubicBezTo>
                <a:cubicBezTo>
                  <a:pt x="97" y="532"/>
                  <a:pt x="97" y="532"/>
                  <a:pt x="97" y="532"/>
                </a:cubicBezTo>
                <a:cubicBezTo>
                  <a:pt x="225" y="532"/>
                  <a:pt x="225" y="532"/>
                  <a:pt x="225" y="532"/>
                </a:cubicBezTo>
                <a:cubicBezTo>
                  <a:pt x="226" y="410"/>
                  <a:pt x="226" y="410"/>
                  <a:pt x="226" y="410"/>
                </a:cubicBezTo>
                <a:cubicBezTo>
                  <a:pt x="234" y="385"/>
                  <a:pt x="234" y="385"/>
                  <a:pt x="234" y="385"/>
                </a:cubicBezTo>
                <a:cubicBezTo>
                  <a:pt x="249" y="389"/>
                  <a:pt x="249" y="389"/>
                  <a:pt x="249" y="389"/>
                </a:cubicBezTo>
                <a:cubicBezTo>
                  <a:pt x="242" y="412"/>
                  <a:pt x="242" y="412"/>
                  <a:pt x="242" y="412"/>
                </a:cubicBezTo>
                <a:cubicBezTo>
                  <a:pt x="242" y="490"/>
                  <a:pt x="242" y="490"/>
                  <a:pt x="242" y="490"/>
                </a:cubicBezTo>
                <a:cubicBezTo>
                  <a:pt x="298" y="490"/>
                  <a:pt x="298" y="490"/>
                  <a:pt x="298" y="490"/>
                </a:cubicBezTo>
                <a:lnTo>
                  <a:pt x="298" y="4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27">
            <a:extLst>
              <a:ext uri="{FF2B5EF4-FFF2-40B4-BE49-F238E27FC236}">
                <a16:creationId xmlns:a16="http://schemas.microsoft.com/office/drawing/2014/main" id="{AAD4864C-A676-4A8A-BFEB-1681DB1E8B07}"/>
              </a:ext>
              <a:ext uri="{C183D7F6-B498-43B3-948B-1728B52AA6E4}">
                <adec:decorative xmlns:adec="http://schemas.microsoft.com/office/drawing/2017/decorative" val="1"/>
              </a:ext>
            </a:extLst>
          </p:cNvPr>
          <p:cNvSpPr>
            <a:spLocks noChangeAspect="1" noEditPoints="1"/>
          </p:cNvSpPr>
          <p:nvPr/>
        </p:nvSpPr>
        <p:spPr bwMode="auto">
          <a:xfrm>
            <a:off x="10400252" y="4562275"/>
            <a:ext cx="544007" cy="1262187"/>
          </a:xfrm>
          <a:custGeom>
            <a:avLst/>
            <a:gdLst>
              <a:gd name="T0" fmla="*/ 224 w 329"/>
              <a:gd name="T1" fmla="*/ 243 h 763"/>
              <a:gd name="T2" fmla="*/ 280 w 329"/>
              <a:gd name="T3" fmla="*/ 154 h 763"/>
              <a:gd name="T4" fmla="*/ 280 w 329"/>
              <a:gd name="T5" fmla="*/ 121 h 763"/>
              <a:gd name="T6" fmla="*/ 69 w 329"/>
              <a:gd name="T7" fmla="*/ 105 h 763"/>
              <a:gd name="T8" fmla="*/ 69 w 329"/>
              <a:gd name="T9" fmla="*/ 154 h 763"/>
              <a:gd name="T10" fmla="*/ 21 w 329"/>
              <a:gd name="T11" fmla="*/ 389 h 763"/>
              <a:gd name="T12" fmla="*/ 94 w 329"/>
              <a:gd name="T13" fmla="*/ 479 h 763"/>
              <a:gd name="T14" fmla="*/ 58 w 329"/>
              <a:gd name="T15" fmla="*/ 653 h 763"/>
              <a:gd name="T16" fmla="*/ 27 w 329"/>
              <a:gd name="T17" fmla="*/ 674 h 763"/>
              <a:gd name="T18" fmla="*/ 139 w 329"/>
              <a:gd name="T19" fmla="*/ 763 h 763"/>
              <a:gd name="T20" fmla="*/ 110 w 329"/>
              <a:gd name="T21" fmla="*/ 601 h 763"/>
              <a:gd name="T22" fmla="*/ 256 w 329"/>
              <a:gd name="T23" fmla="*/ 763 h 763"/>
              <a:gd name="T24" fmla="*/ 313 w 329"/>
              <a:gd name="T25" fmla="*/ 576 h 763"/>
              <a:gd name="T26" fmla="*/ 282 w 329"/>
              <a:gd name="T27" fmla="*/ 279 h 763"/>
              <a:gd name="T28" fmla="*/ 22 w 329"/>
              <a:gd name="T29" fmla="*/ 728 h 763"/>
              <a:gd name="T30" fmla="*/ 58 w 329"/>
              <a:gd name="T31" fmla="*/ 747 h 763"/>
              <a:gd name="T32" fmla="*/ 240 w 329"/>
              <a:gd name="T33" fmla="*/ 48 h 763"/>
              <a:gd name="T34" fmla="*/ 86 w 329"/>
              <a:gd name="T35" fmla="*/ 103 h 763"/>
              <a:gd name="T36" fmla="*/ 87 w 329"/>
              <a:gd name="T37" fmla="*/ 123 h 763"/>
              <a:gd name="T38" fmla="*/ 254 w 329"/>
              <a:gd name="T39" fmla="*/ 63 h 763"/>
              <a:gd name="T40" fmla="*/ 264 w 329"/>
              <a:gd name="T41" fmla="*/ 138 h 763"/>
              <a:gd name="T42" fmla="*/ 226 w 329"/>
              <a:gd name="T43" fmla="*/ 178 h 763"/>
              <a:gd name="T44" fmla="*/ 120 w 329"/>
              <a:gd name="T45" fmla="*/ 178 h 763"/>
              <a:gd name="T46" fmla="*/ 86 w 329"/>
              <a:gd name="T47" fmla="*/ 125 h 763"/>
              <a:gd name="T48" fmla="*/ 116 w 329"/>
              <a:gd name="T49" fmla="*/ 194 h 763"/>
              <a:gd name="T50" fmla="*/ 175 w 329"/>
              <a:gd name="T51" fmla="*/ 170 h 763"/>
              <a:gd name="T52" fmla="*/ 234 w 329"/>
              <a:gd name="T53" fmla="*/ 194 h 763"/>
              <a:gd name="T54" fmla="*/ 175 w 329"/>
              <a:gd name="T55" fmla="*/ 235 h 763"/>
              <a:gd name="T56" fmla="*/ 207 w 329"/>
              <a:gd name="T57" fmla="*/ 463 h 763"/>
              <a:gd name="T58" fmla="*/ 207 w 329"/>
              <a:gd name="T59" fmla="*/ 255 h 763"/>
              <a:gd name="T60" fmla="*/ 129 w 329"/>
              <a:gd name="T61" fmla="*/ 388 h 763"/>
              <a:gd name="T62" fmla="*/ 65 w 329"/>
              <a:gd name="T63" fmla="*/ 463 h 763"/>
              <a:gd name="T64" fmla="*/ 122 w 329"/>
              <a:gd name="T65" fmla="*/ 404 h 763"/>
              <a:gd name="T66" fmla="*/ 74 w 329"/>
              <a:gd name="T67" fmla="*/ 747 h 763"/>
              <a:gd name="T68" fmla="*/ 74 w 329"/>
              <a:gd name="T69" fmla="*/ 747 h 763"/>
              <a:gd name="T70" fmla="*/ 74 w 329"/>
              <a:gd name="T71" fmla="*/ 648 h 763"/>
              <a:gd name="T72" fmla="*/ 123 w 329"/>
              <a:gd name="T73" fmla="*/ 633 h 763"/>
              <a:gd name="T74" fmla="*/ 123 w 329"/>
              <a:gd name="T75" fmla="*/ 633 h 763"/>
              <a:gd name="T76" fmla="*/ 240 w 329"/>
              <a:gd name="T77" fmla="*/ 544 h 763"/>
              <a:gd name="T78" fmla="*/ 110 w 329"/>
              <a:gd name="T79" fmla="*/ 479 h 763"/>
              <a:gd name="T80" fmla="*/ 110 w 329"/>
              <a:gd name="T81" fmla="*/ 584 h 763"/>
              <a:gd name="T82" fmla="*/ 248 w 329"/>
              <a:gd name="T83" fmla="*/ 355 h 763"/>
              <a:gd name="T84" fmla="*/ 224 w 329"/>
              <a:gd name="T85" fmla="*/ 463 h 763"/>
              <a:gd name="T86" fmla="*/ 313 w 329"/>
              <a:gd name="T87" fmla="*/ 388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9" h="763">
                <a:moveTo>
                  <a:pt x="282" y="279"/>
                </a:moveTo>
                <a:cubicBezTo>
                  <a:pt x="265" y="263"/>
                  <a:pt x="245" y="251"/>
                  <a:pt x="224" y="244"/>
                </a:cubicBezTo>
                <a:cubicBezTo>
                  <a:pt x="224" y="243"/>
                  <a:pt x="224" y="243"/>
                  <a:pt x="224" y="243"/>
                </a:cubicBezTo>
                <a:cubicBezTo>
                  <a:pt x="223" y="243"/>
                  <a:pt x="223" y="243"/>
                  <a:pt x="223" y="243"/>
                </a:cubicBezTo>
                <a:cubicBezTo>
                  <a:pt x="221" y="243"/>
                  <a:pt x="220" y="242"/>
                  <a:pt x="218" y="242"/>
                </a:cubicBezTo>
                <a:cubicBezTo>
                  <a:pt x="253" y="226"/>
                  <a:pt x="277" y="193"/>
                  <a:pt x="280" y="154"/>
                </a:cubicBezTo>
                <a:cubicBezTo>
                  <a:pt x="280" y="154"/>
                  <a:pt x="280" y="154"/>
                  <a:pt x="280" y="154"/>
                </a:cubicBezTo>
                <a:cubicBezTo>
                  <a:pt x="280" y="146"/>
                  <a:pt x="280" y="146"/>
                  <a:pt x="280" y="146"/>
                </a:cubicBezTo>
                <a:cubicBezTo>
                  <a:pt x="280" y="121"/>
                  <a:pt x="280" y="121"/>
                  <a:pt x="280" y="121"/>
                </a:cubicBezTo>
                <a:cubicBezTo>
                  <a:pt x="280" y="105"/>
                  <a:pt x="280" y="105"/>
                  <a:pt x="280" y="105"/>
                </a:cubicBezTo>
                <a:cubicBezTo>
                  <a:pt x="280" y="47"/>
                  <a:pt x="233" y="0"/>
                  <a:pt x="175" y="0"/>
                </a:cubicBezTo>
                <a:cubicBezTo>
                  <a:pt x="117" y="0"/>
                  <a:pt x="69" y="47"/>
                  <a:pt x="69" y="105"/>
                </a:cubicBezTo>
                <a:cubicBezTo>
                  <a:pt x="69" y="121"/>
                  <a:pt x="69" y="121"/>
                  <a:pt x="69" y="121"/>
                </a:cubicBezTo>
                <a:cubicBezTo>
                  <a:pt x="69" y="146"/>
                  <a:pt x="69" y="146"/>
                  <a:pt x="69" y="146"/>
                </a:cubicBezTo>
                <a:cubicBezTo>
                  <a:pt x="69" y="154"/>
                  <a:pt x="69" y="154"/>
                  <a:pt x="69" y="154"/>
                </a:cubicBezTo>
                <a:cubicBezTo>
                  <a:pt x="70" y="154"/>
                  <a:pt x="70" y="154"/>
                  <a:pt x="70" y="154"/>
                </a:cubicBezTo>
                <a:cubicBezTo>
                  <a:pt x="73" y="193"/>
                  <a:pt x="97" y="226"/>
                  <a:pt x="131" y="242"/>
                </a:cubicBezTo>
                <a:cubicBezTo>
                  <a:pt x="68" y="261"/>
                  <a:pt x="21" y="320"/>
                  <a:pt x="21" y="389"/>
                </a:cubicBezTo>
                <a:cubicBezTo>
                  <a:pt x="21" y="435"/>
                  <a:pt x="21" y="435"/>
                  <a:pt x="21" y="435"/>
                </a:cubicBezTo>
                <a:cubicBezTo>
                  <a:pt x="21" y="459"/>
                  <a:pt x="41" y="479"/>
                  <a:pt x="65" y="479"/>
                </a:cubicBezTo>
                <a:cubicBezTo>
                  <a:pt x="94" y="479"/>
                  <a:pt x="94" y="479"/>
                  <a:pt x="94" y="479"/>
                </a:cubicBezTo>
                <a:cubicBezTo>
                  <a:pt x="94" y="617"/>
                  <a:pt x="94" y="617"/>
                  <a:pt x="94" y="617"/>
                </a:cubicBezTo>
                <a:cubicBezTo>
                  <a:pt x="58" y="617"/>
                  <a:pt x="58" y="617"/>
                  <a:pt x="58" y="617"/>
                </a:cubicBezTo>
                <a:cubicBezTo>
                  <a:pt x="58" y="653"/>
                  <a:pt x="58" y="653"/>
                  <a:pt x="58" y="653"/>
                </a:cubicBezTo>
                <a:cubicBezTo>
                  <a:pt x="58" y="672"/>
                  <a:pt x="58" y="672"/>
                  <a:pt x="58" y="672"/>
                </a:cubicBezTo>
                <a:cubicBezTo>
                  <a:pt x="29" y="672"/>
                  <a:pt x="29" y="672"/>
                  <a:pt x="29" y="672"/>
                </a:cubicBezTo>
                <a:cubicBezTo>
                  <a:pt x="27" y="674"/>
                  <a:pt x="27" y="674"/>
                  <a:pt x="27" y="674"/>
                </a:cubicBezTo>
                <a:cubicBezTo>
                  <a:pt x="7" y="692"/>
                  <a:pt x="0" y="714"/>
                  <a:pt x="7" y="734"/>
                </a:cubicBezTo>
                <a:cubicBezTo>
                  <a:pt x="14" y="751"/>
                  <a:pt x="31" y="763"/>
                  <a:pt x="50" y="763"/>
                </a:cubicBezTo>
                <a:cubicBezTo>
                  <a:pt x="139" y="763"/>
                  <a:pt x="139" y="763"/>
                  <a:pt x="139" y="763"/>
                </a:cubicBezTo>
                <a:cubicBezTo>
                  <a:pt x="139" y="617"/>
                  <a:pt x="139" y="617"/>
                  <a:pt x="139" y="617"/>
                </a:cubicBezTo>
                <a:cubicBezTo>
                  <a:pt x="110" y="617"/>
                  <a:pt x="110" y="617"/>
                  <a:pt x="110" y="617"/>
                </a:cubicBezTo>
                <a:cubicBezTo>
                  <a:pt x="110" y="601"/>
                  <a:pt x="110" y="601"/>
                  <a:pt x="110" y="601"/>
                </a:cubicBezTo>
                <a:cubicBezTo>
                  <a:pt x="240" y="601"/>
                  <a:pt x="240" y="601"/>
                  <a:pt x="240" y="601"/>
                </a:cubicBezTo>
                <a:cubicBezTo>
                  <a:pt x="240" y="763"/>
                  <a:pt x="240" y="763"/>
                  <a:pt x="240" y="763"/>
                </a:cubicBezTo>
                <a:cubicBezTo>
                  <a:pt x="256" y="763"/>
                  <a:pt x="256" y="763"/>
                  <a:pt x="256" y="763"/>
                </a:cubicBezTo>
                <a:cubicBezTo>
                  <a:pt x="256" y="404"/>
                  <a:pt x="256" y="404"/>
                  <a:pt x="256" y="404"/>
                </a:cubicBezTo>
                <a:cubicBezTo>
                  <a:pt x="313" y="404"/>
                  <a:pt x="313" y="404"/>
                  <a:pt x="313" y="404"/>
                </a:cubicBezTo>
                <a:cubicBezTo>
                  <a:pt x="313" y="576"/>
                  <a:pt x="313" y="576"/>
                  <a:pt x="313" y="576"/>
                </a:cubicBezTo>
                <a:cubicBezTo>
                  <a:pt x="329" y="576"/>
                  <a:pt x="329" y="576"/>
                  <a:pt x="329" y="576"/>
                </a:cubicBezTo>
                <a:cubicBezTo>
                  <a:pt x="329" y="392"/>
                  <a:pt x="329" y="392"/>
                  <a:pt x="329" y="392"/>
                </a:cubicBezTo>
                <a:cubicBezTo>
                  <a:pt x="329" y="350"/>
                  <a:pt x="312" y="309"/>
                  <a:pt x="282" y="279"/>
                </a:cubicBezTo>
                <a:close/>
                <a:moveTo>
                  <a:pt x="58" y="747"/>
                </a:moveTo>
                <a:cubicBezTo>
                  <a:pt x="50" y="747"/>
                  <a:pt x="50" y="747"/>
                  <a:pt x="50" y="747"/>
                </a:cubicBezTo>
                <a:cubicBezTo>
                  <a:pt x="38" y="747"/>
                  <a:pt x="27" y="739"/>
                  <a:pt x="22" y="728"/>
                </a:cubicBezTo>
                <a:cubicBezTo>
                  <a:pt x="18" y="715"/>
                  <a:pt x="22" y="701"/>
                  <a:pt x="35" y="689"/>
                </a:cubicBezTo>
                <a:cubicBezTo>
                  <a:pt x="58" y="689"/>
                  <a:pt x="58" y="689"/>
                  <a:pt x="58" y="689"/>
                </a:cubicBezTo>
                <a:lnTo>
                  <a:pt x="58" y="747"/>
                </a:lnTo>
                <a:close/>
                <a:moveTo>
                  <a:pt x="175" y="16"/>
                </a:moveTo>
                <a:cubicBezTo>
                  <a:pt x="201" y="16"/>
                  <a:pt x="224" y="27"/>
                  <a:pt x="240" y="44"/>
                </a:cubicBezTo>
                <a:cubicBezTo>
                  <a:pt x="240" y="48"/>
                  <a:pt x="240" y="48"/>
                  <a:pt x="240" y="48"/>
                </a:cubicBezTo>
                <a:cubicBezTo>
                  <a:pt x="240" y="66"/>
                  <a:pt x="225" y="81"/>
                  <a:pt x="207" y="81"/>
                </a:cubicBezTo>
                <a:cubicBezTo>
                  <a:pt x="150" y="81"/>
                  <a:pt x="150" y="81"/>
                  <a:pt x="150" y="81"/>
                </a:cubicBezTo>
                <a:cubicBezTo>
                  <a:pt x="126" y="81"/>
                  <a:pt x="104" y="89"/>
                  <a:pt x="86" y="103"/>
                </a:cubicBezTo>
                <a:cubicBezTo>
                  <a:pt x="87" y="55"/>
                  <a:pt x="126" y="16"/>
                  <a:pt x="175" y="16"/>
                </a:cubicBezTo>
                <a:close/>
                <a:moveTo>
                  <a:pt x="86" y="125"/>
                </a:moveTo>
                <a:cubicBezTo>
                  <a:pt x="87" y="123"/>
                  <a:pt x="87" y="123"/>
                  <a:pt x="87" y="123"/>
                </a:cubicBezTo>
                <a:cubicBezTo>
                  <a:pt x="104" y="106"/>
                  <a:pt x="126" y="97"/>
                  <a:pt x="150" y="97"/>
                </a:cubicBezTo>
                <a:cubicBezTo>
                  <a:pt x="207" y="97"/>
                  <a:pt x="207" y="97"/>
                  <a:pt x="207" y="97"/>
                </a:cubicBezTo>
                <a:cubicBezTo>
                  <a:pt x="229" y="97"/>
                  <a:pt x="248" y="83"/>
                  <a:pt x="254" y="63"/>
                </a:cubicBezTo>
                <a:cubicBezTo>
                  <a:pt x="261" y="76"/>
                  <a:pt x="264" y="90"/>
                  <a:pt x="264" y="105"/>
                </a:cubicBezTo>
                <a:cubicBezTo>
                  <a:pt x="264" y="121"/>
                  <a:pt x="264" y="121"/>
                  <a:pt x="264" y="121"/>
                </a:cubicBezTo>
                <a:cubicBezTo>
                  <a:pt x="264" y="138"/>
                  <a:pt x="264" y="138"/>
                  <a:pt x="264" y="138"/>
                </a:cubicBezTo>
                <a:cubicBezTo>
                  <a:pt x="264" y="150"/>
                  <a:pt x="258" y="161"/>
                  <a:pt x="247" y="168"/>
                </a:cubicBezTo>
                <a:cubicBezTo>
                  <a:pt x="230" y="178"/>
                  <a:pt x="230" y="178"/>
                  <a:pt x="230" y="178"/>
                </a:cubicBezTo>
                <a:cubicBezTo>
                  <a:pt x="226" y="178"/>
                  <a:pt x="226" y="178"/>
                  <a:pt x="226" y="178"/>
                </a:cubicBezTo>
                <a:cubicBezTo>
                  <a:pt x="213" y="163"/>
                  <a:pt x="195" y="154"/>
                  <a:pt x="175" y="154"/>
                </a:cubicBezTo>
                <a:cubicBezTo>
                  <a:pt x="155" y="154"/>
                  <a:pt x="137" y="163"/>
                  <a:pt x="124" y="178"/>
                </a:cubicBezTo>
                <a:cubicBezTo>
                  <a:pt x="120" y="178"/>
                  <a:pt x="120" y="178"/>
                  <a:pt x="120" y="178"/>
                </a:cubicBezTo>
                <a:cubicBezTo>
                  <a:pt x="103" y="168"/>
                  <a:pt x="103" y="168"/>
                  <a:pt x="103" y="168"/>
                </a:cubicBezTo>
                <a:cubicBezTo>
                  <a:pt x="92" y="161"/>
                  <a:pt x="86" y="150"/>
                  <a:pt x="86" y="138"/>
                </a:cubicBezTo>
                <a:lnTo>
                  <a:pt x="86" y="125"/>
                </a:lnTo>
                <a:close/>
                <a:moveTo>
                  <a:pt x="92" y="180"/>
                </a:moveTo>
                <a:cubicBezTo>
                  <a:pt x="93" y="181"/>
                  <a:pt x="94" y="181"/>
                  <a:pt x="94" y="182"/>
                </a:cubicBezTo>
                <a:cubicBezTo>
                  <a:pt x="116" y="194"/>
                  <a:pt x="116" y="194"/>
                  <a:pt x="116" y="194"/>
                </a:cubicBezTo>
                <a:cubicBezTo>
                  <a:pt x="132" y="194"/>
                  <a:pt x="132" y="194"/>
                  <a:pt x="132" y="194"/>
                </a:cubicBezTo>
                <a:cubicBezTo>
                  <a:pt x="135" y="191"/>
                  <a:pt x="135" y="191"/>
                  <a:pt x="135" y="191"/>
                </a:cubicBezTo>
                <a:cubicBezTo>
                  <a:pt x="144" y="178"/>
                  <a:pt x="159" y="170"/>
                  <a:pt x="175" y="170"/>
                </a:cubicBezTo>
                <a:cubicBezTo>
                  <a:pt x="191" y="170"/>
                  <a:pt x="206" y="178"/>
                  <a:pt x="215" y="191"/>
                </a:cubicBezTo>
                <a:cubicBezTo>
                  <a:pt x="217" y="194"/>
                  <a:pt x="217" y="194"/>
                  <a:pt x="217" y="194"/>
                </a:cubicBezTo>
                <a:cubicBezTo>
                  <a:pt x="234" y="194"/>
                  <a:pt x="234" y="194"/>
                  <a:pt x="234" y="194"/>
                </a:cubicBezTo>
                <a:cubicBezTo>
                  <a:pt x="256" y="182"/>
                  <a:pt x="256" y="182"/>
                  <a:pt x="256" y="182"/>
                </a:cubicBezTo>
                <a:cubicBezTo>
                  <a:pt x="256" y="181"/>
                  <a:pt x="257" y="181"/>
                  <a:pt x="257" y="180"/>
                </a:cubicBezTo>
                <a:cubicBezTo>
                  <a:pt x="244" y="213"/>
                  <a:pt x="212" y="235"/>
                  <a:pt x="175" y="235"/>
                </a:cubicBezTo>
                <a:cubicBezTo>
                  <a:pt x="138" y="235"/>
                  <a:pt x="106" y="213"/>
                  <a:pt x="92" y="180"/>
                </a:cubicBezTo>
                <a:close/>
                <a:moveTo>
                  <a:pt x="207" y="255"/>
                </a:moveTo>
                <a:cubicBezTo>
                  <a:pt x="207" y="463"/>
                  <a:pt x="207" y="463"/>
                  <a:pt x="207" y="463"/>
                </a:cubicBezTo>
                <a:cubicBezTo>
                  <a:pt x="114" y="463"/>
                  <a:pt x="114" y="463"/>
                  <a:pt x="114" y="463"/>
                </a:cubicBezTo>
                <a:cubicBezTo>
                  <a:pt x="205" y="255"/>
                  <a:pt x="205" y="255"/>
                  <a:pt x="205" y="255"/>
                </a:cubicBezTo>
                <a:cubicBezTo>
                  <a:pt x="206" y="255"/>
                  <a:pt x="207" y="255"/>
                  <a:pt x="207" y="255"/>
                </a:cubicBezTo>
                <a:close/>
                <a:moveTo>
                  <a:pt x="172" y="251"/>
                </a:moveTo>
                <a:cubicBezTo>
                  <a:pt x="178" y="251"/>
                  <a:pt x="183" y="252"/>
                  <a:pt x="188" y="252"/>
                </a:cubicBezTo>
                <a:cubicBezTo>
                  <a:pt x="129" y="388"/>
                  <a:pt x="129" y="388"/>
                  <a:pt x="129" y="388"/>
                </a:cubicBezTo>
                <a:cubicBezTo>
                  <a:pt x="37" y="388"/>
                  <a:pt x="37" y="388"/>
                  <a:pt x="37" y="388"/>
                </a:cubicBezTo>
                <a:cubicBezTo>
                  <a:pt x="38" y="314"/>
                  <a:pt x="98" y="253"/>
                  <a:pt x="172" y="251"/>
                </a:cubicBezTo>
                <a:close/>
                <a:moveTo>
                  <a:pt x="65" y="463"/>
                </a:moveTo>
                <a:cubicBezTo>
                  <a:pt x="49" y="463"/>
                  <a:pt x="37" y="450"/>
                  <a:pt x="37" y="435"/>
                </a:cubicBezTo>
                <a:cubicBezTo>
                  <a:pt x="37" y="404"/>
                  <a:pt x="37" y="404"/>
                  <a:pt x="37" y="404"/>
                </a:cubicBezTo>
                <a:cubicBezTo>
                  <a:pt x="122" y="404"/>
                  <a:pt x="122" y="404"/>
                  <a:pt x="122" y="404"/>
                </a:cubicBezTo>
                <a:cubicBezTo>
                  <a:pt x="97" y="463"/>
                  <a:pt x="97" y="463"/>
                  <a:pt x="97" y="463"/>
                </a:cubicBezTo>
                <a:lnTo>
                  <a:pt x="65" y="463"/>
                </a:lnTo>
                <a:close/>
                <a:moveTo>
                  <a:pt x="74" y="747"/>
                </a:moveTo>
                <a:cubicBezTo>
                  <a:pt x="74" y="695"/>
                  <a:pt x="74" y="695"/>
                  <a:pt x="74" y="695"/>
                </a:cubicBezTo>
                <a:cubicBezTo>
                  <a:pt x="120" y="747"/>
                  <a:pt x="120" y="747"/>
                  <a:pt x="120" y="747"/>
                </a:cubicBezTo>
                <a:lnTo>
                  <a:pt x="74" y="747"/>
                </a:lnTo>
                <a:close/>
                <a:moveTo>
                  <a:pt x="123" y="726"/>
                </a:moveTo>
                <a:cubicBezTo>
                  <a:pt x="74" y="671"/>
                  <a:pt x="74" y="671"/>
                  <a:pt x="74" y="671"/>
                </a:cubicBezTo>
                <a:cubicBezTo>
                  <a:pt x="74" y="648"/>
                  <a:pt x="74" y="648"/>
                  <a:pt x="74" y="648"/>
                </a:cubicBezTo>
                <a:cubicBezTo>
                  <a:pt x="123" y="678"/>
                  <a:pt x="123" y="678"/>
                  <a:pt x="123" y="678"/>
                </a:cubicBezTo>
                <a:lnTo>
                  <a:pt x="123" y="726"/>
                </a:lnTo>
                <a:close/>
                <a:moveTo>
                  <a:pt x="123" y="633"/>
                </a:moveTo>
                <a:cubicBezTo>
                  <a:pt x="123" y="659"/>
                  <a:pt x="123" y="659"/>
                  <a:pt x="123" y="659"/>
                </a:cubicBezTo>
                <a:cubicBezTo>
                  <a:pt x="81" y="633"/>
                  <a:pt x="81" y="633"/>
                  <a:pt x="81" y="633"/>
                </a:cubicBezTo>
                <a:lnTo>
                  <a:pt x="123" y="633"/>
                </a:lnTo>
                <a:close/>
                <a:moveTo>
                  <a:pt x="110" y="584"/>
                </a:moveTo>
                <a:cubicBezTo>
                  <a:pt x="110" y="544"/>
                  <a:pt x="110" y="544"/>
                  <a:pt x="110" y="544"/>
                </a:cubicBezTo>
                <a:cubicBezTo>
                  <a:pt x="240" y="544"/>
                  <a:pt x="240" y="544"/>
                  <a:pt x="240" y="544"/>
                </a:cubicBezTo>
                <a:cubicBezTo>
                  <a:pt x="240" y="527"/>
                  <a:pt x="240" y="527"/>
                  <a:pt x="240" y="527"/>
                </a:cubicBezTo>
                <a:cubicBezTo>
                  <a:pt x="110" y="527"/>
                  <a:pt x="110" y="527"/>
                  <a:pt x="110" y="527"/>
                </a:cubicBezTo>
                <a:cubicBezTo>
                  <a:pt x="110" y="479"/>
                  <a:pt x="110" y="479"/>
                  <a:pt x="110" y="479"/>
                </a:cubicBezTo>
                <a:cubicBezTo>
                  <a:pt x="240" y="479"/>
                  <a:pt x="240" y="479"/>
                  <a:pt x="240" y="479"/>
                </a:cubicBezTo>
                <a:cubicBezTo>
                  <a:pt x="240" y="584"/>
                  <a:pt x="240" y="584"/>
                  <a:pt x="240" y="584"/>
                </a:cubicBezTo>
                <a:lnTo>
                  <a:pt x="110" y="584"/>
                </a:lnTo>
                <a:close/>
                <a:moveTo>
                  <a:pt x="257" y="388"/>
                </a:moveTo>
                <a:cubicBezTo>
                  <a:pt x="264" y="359"/>
                  <a:pt x="264" y="359"/>
                  <a:pt x="264" y="359"/>
                </a:cubicBezTo>
                <a:cubicBezTo>
                  <a:pt x="248" y="355"/>
                  <a:pt x="248" y="355"/>
                  <a:pt x="248" y="355"/>
                </a:cubicBezTo>
                <a:cubicBezTo>
                  <a:pt x="240" y="388"/>
                  <a:pt x="240" y="388"/>
                  <a:pt x="240" y="388"/>
                </a:cubicBezTo>
                <a:cubicBezTo>
                  <a:pt x="240" y="463"/>
                  <a:pt x="240" y="463"/>
                  <a:pt x="240" y="463"/>
                </a:cubicBezTo>
                <a:cubicBezTo>
                  <a:pt x="224" y="463"/>
                  <a:pt x="224" y="463"/>
                  <a:pt x="224" y="463"/>
                </a:cubicBezTo>
                <a:cubicBezTo>
                  <a:pt x="224" y="261"/>
                  <a:pt x="224" y="261"/>
                  <a:pt x="224" y="261"/>
                </a:cubicBezTo>
                <a:cubicBezTo>
                  <a:pt x="241" y="267"/>
                  <a:pt x="257" y="277"/>
                  <a:pt x="270" y="291"/>
                </a:cubicBezTo>
                <a:cubicBezTo>
                  <a:pt x="296" y="317"/>
                  <a:pt x="312" y="352"/>
                  <a:pt x="313" y="388"/>
                </a:cubicBezTo>
                <a:lnTo>
                  <a:pt x="257" y="3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31">
            <a:extLst>
              <a:ext uri="{FF2B5EF4-FFF2-40B4-BE49-F238E27FC236}">
                <a16:creationId xmlns:a16="http://schemas.microsoft.com/office/drawing/2014/main" id="{366B9668-963E-4E0E-A40A-A4BAD867F639}"/>
              </a:ext>
              <a:ext uri="{C183D7F6-B498-43B3-948B-1728B52AA6E4}">
                <adec:decorative xmlns:adec="http://schemas.microsoft.com/office/drawing/2017/decorative" val="1"/>
              </a:ext>
            </a:extLst>
          </p:cNvPr>
          <p:cNvSpPr>
            <a:spLocks noChangeAspect="1" noEditPoints="1"/>
          </p:cNvSpPr>
          <p:nvPr/>
        </p:nvSpPr>
        <p:spPr bwMode="auto">
          <a:xfrm>
            <a:off x="5862534" y="909918"/>
            <a:ext cx="536090" cy="1348142"/>
          </a:xfrm>
          <a:custGeom>
            <a:avLst/>
            <a:gdLst>
              <a:gd name="T0" fmla="*/ 130 w 324"/>
              <a:gd name="T1" fmla="*/ 251 h 814"/>
              <a:gd name="T2" fmla="*/ 315 w 324"/>
              <a:gd name="T3" fmla="*/ 540 h 814"/>
              <a:gd name="T4" fmla="*/ 230 w 324"/>
              <a:gd name="T5" fmla="*/ 543 h 814"/>
              <a:gd name="T6" fmla="*/ 177 w 324"/>
              <a:gd name="T7" fmla="*/ 532 h 814"/>
              <a:gd name="T8" fmla="*/ 120 w 324"/>
              <a:gd name="T9" fmla="*/ 557 h 814"/>
              <a:gd name="T10" fmla="*/ 25 w 324"/>
              <a:gd name="T11" fmla="*/ 540 h 814"/>
              <a:gd name="T12" fmla="*/ 114 w 324"/>
              <a:gd name="T13" fmla="*/ 299 h 814"/>
              <a:gd name="T14" fmla="*/ 119 w 324"/>
              <a:gd name="T15" fmla="*/ 14 h 814"/>
              <a:gd name="T16" fmla="*/ 221 w 324"/>
              <a:gd name="T17" fmla="*/ 296 h 814"/>
              <a:gd name="T18" fmla="*/ 155 w 324"/>
              <a:gd name="T19" fmla="*/ 291 h 814"/>
              <a:gd name="T20" fmla="*/ 251 w 324"/>
              <a:gd name="T21" fmla="*/ 199 h 814"/>
              <a:gd name="T22" fmla="*/ 162 w 324"/>
              <a:gd name="T23" fmla="*/ 194 h 814"/>
              <a:gd name="T24" fmla="*/ 80 w 324"/>
              <a:gd name="T25" fmla="*/ 188 h 814"/>
              <a:gd name="T26" fmla="*/ 100 w 324"/>
              <a:gd name="T27" fmla="*/ 265 h 814"/>
              <a:gd name="T28" fmla="*/ 129 w 324"/>
              <a:gd name="T29" fmla="*/ 311 h 814"/>
              <a:gd name="T30" fmla="*/ 162 w 324"/>
              <a:gd name="T31" fmla="*/ 307 h 814"/>
              <a:gd name="T32" fmla="*/ 74 w 324"/>
              <a:gd name="T33" fmla="*/ 258 h 814"/>
              <a:gd name="T34" fmla="*/ 69 w 324"/>
              <a:gd name="T35" fmla="*/ 176 h 814"/>
              <a:gd name="T36" fmla="*/ 229 w 324"/>
              <a:gd name="T37" fmla="*/ 168 h 814"/>
              <a:gd name="T38" fmla="*/ 245 w 324"/>
              <a:gd name="T39" fmla="*/ 265 h 814"/>
              <a:gd name="T40" fmla="*/ 123 w 324"/>
              <a:gd name="T41" fmla="*/ 30 h 814"/>
              <a:gd name="T42" fmla="*/ 218 w 324"/>
              <a:gd name="T43" fmla="*/ 522 h 814"/>
              <a:gd name="T44" fmla="*/ 176 w 324"/>
              <a:gd name="T45" fmla="*/ 484 h 814"/>
              <a:gd name="T46" fmla="*/ 125 w 324"/>
              <a:gd name="T47" fmla="*/ 476 h 814"/>
              <a:gd name="T48" fmla="*/ 117 w 324"/>
              <a:gd name="T49" fmla="*/ 540 h 814"/>
              <a:gd name="T50" fmla="*/ 208 w 324"/>
              <a:gd name="T51" fmla="*/ 540 h 814"/>
              <a:gd name="T52" fmla="*/ 299 w 324"/>
              <a:gd name="T53" fmla="*/ 524 h 814"/>
              <a:gd name="T54" fmla="*/ 243 w 324"/>
              <a:gd name="T55" fmla="*/ 477 h 814"/>
              <a:gd name="T56" fmla="*/ 227 w 324"/>
              <a:gd name="T57" fmla="*/ 474 h 814"/>
              <a:gd name="T58" fmla="*/ 248 w 324"/>
              <a:gd name="T59" fmla="*/ 444 h 814"/>
              <a:gd name="T60" fmla="*/ 162 w 324"/>
              <a:gd name="T61" fmla="*/ 355 h 814"/>
              <a:gd name="T62" fmla="*/ 77 w 324"/>
              <a:gd name="T63" fmla="*/ 444 h 814"/>
              <a:gd name="T64" fmla="*/ 98 w 324"/>
              <a:gd name="T65" fmla="*/ 474 h 814"/>
              <a:gd name="T66" fmla="*/ 82 w 324"/>
              <a:gd name="T67" fmla="*/ 492 h 814"/>
              <a:gd name="T68" fmla="*/ 25 w 324"/>
              <a:gd name="T69" fmla="*/ 460 h 814"/>
              <a:gd name="T70" fmla="*/ 114 w 324"/>
              <a:gd name="T71" fmla="*/ 460 h 814"/>
              <a:gd name="T72" fmla="*/ 169 w 324"/>
              <a:gd name="T73" fmla="*/ 468 h 814"/>
              <a:gd name="T74" fmla="*/ 227 w 324"/>
              <a:gd name="T75" fmla="*/ 502 h 814"/>
              <a:gd name="T76" fmla="*/ 243 w 324"/>
              <a:gd name="T77" fmla="*/ 814 h 814"/>
              <a:gd name="T78" fmla="*/ 98 w 324"/>
              <a:gd name="T79" fmla="*/ 669 h 814"/>
              <a:gd name="T80" fmla="*/ 82 w 324"/>
              <a:gd name="T81" fmla="*/ 565 h 814"/>
              <a:gd name="T82" fmla="*/ 227 w 324"/>
              <a:gd name="T83" fmla="*/ 613 h 814"/>
              <a:gd name="T84" fmla="*/ 227 w 324"/>
              <a:gd name="T85" fmla="*/ 653 h 814"/>
              <a:gd name="T86" fmla="*/ 98 w 324"/>
              <a:gd name="T87" fmla="*/ 65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814">
                <a:moveTo>
                  <a:pt x="195" y="251"/>
                </a:moveTo>
                <a:cubicBezTo>
                  <a:pt x="191" y="264"/>
                  <a:pt x="178" y="274"/>
                  <a:pt x="163" y="274"/>
                </a:cubicBezTo>
                <a:cubicBezTo>
                  <a:pt x="148" y="274"/>
                  <a:pt x="135" y="264"/>
                  <a:pt x="130" y="251"/>
                </a:cubicBezTo>
                <a:lnTo>
                  <a:pt x="195" y="251"/>
                </a:lnTo>
                <a:close/>
                <a:moveTo>
                  <a:pt x="315" y="444"/>
                </a:moveTo>
                <a:cubicBezTo>
                  <a:pt x="315" y="540"/>
                  <a:pt x="315" y="540"/>
                  <a:pt x="315" y="540"/>
                </a:cubicBezTo>
                <a:cubicBezTo>
                  <a:pt x="297" y="540"/>
                  <a:pt x="297" y="540"/>
                  <a:pt x="297" y="540"/>
                </a:cubicBezTo>
                <a:cubicBezTo>
                  <a:pt x="234" y="521"/>
                  <a:pt x="234" y="521"/>
                  <a:pt x="234" y="521"/>
                </a:cubicBezTo>
                <a:cubicBezTo>
                  <a:pt x="236" y="529"/>
                  <a:pt x="234" y="537"/>
                  <a:pt x="230" y="543"/>
                </a:cubicBezTo>
                <a:cubicBezTo>
                  <a:pt x="224" y="552"/>
                  <a:pt x="215" y="557"/>
                  <a:pt x="205" y="557"/>
                </a:cubicBezTo>
                <a:cubicBezTo>
                  <a:pt x="202" y="557"/>
                  <a:pt x="202" y="557"/>
                  <a:pt x="202" y="557"/>
                </a:cubicBezTo>
                <a:cubicBezTo>
                  <a:pt x="177" y="532"/>
                  <a:pt x="177" y="532"/>
                  <a:pt x="177" y="532"/>
                </a:cubicBezTo>
                <a:cubicBezTo>
                  <a:pt x="147" y="532"/>
                  <a:pt x="147" y="532"/>
                  <a:pt x="147" y="532"/>
                </a:cubicBezTo>
                <a:cubicBezTo>
                  <a:pt x="123" y="557"/>
                  <a:pt x="123" y="557"/>
                  <a:pt x="123" y="557"/>
                </a:cubicBezTo>
                <a:cubicBezTo>
                  <a:pt x="120" y="557"/>
                  <a:pt x="120" y="557"/>
                  <a:pt x="120" y="557"/>
                </a:cubicBezTo>
                <a:cubicBezTo>
                  <a:pt x="110" y="557"/>
                  <a:pt x="101" y="552"/>
                  <a:pt x="95" y="543"/>
                </a:cubicBezTo>
                <a:cubicBezTo>
                  <a:pt x="91" y="537"/>
                  <a:pt x="89" y="529"/>
                  <a:pt x="91" y="521"/>
                </a:cubicBezTo>
                <a:cubicBezTo>
                  <a:pt x="25" y="540"/>
                  <a:pt x="25" y="540"/>
                  <a:pt x="25" y="540"/>
                </a:cubicBezTo>
                <a:cubicBezTo>
                  <a:pt x="9" y="540"/>
                  <a:pt x="9" y="540"/>
                  <a:pt x="9" y="540"/>
                </a:cubicBezTo>
                <a:cubicBezTo>
                  <a:pt x="9" y="444"/>
                  <a:pt x="9" y="444"/>
                  <a:pt x="9" y="444"/>
                </a:cubicBezTo>
                <a:cubicBezTo>
                  <a:pt x="9" y="376"/>
                  <a:pt x="53" y="319"/>
                  <a:pt x="114" y="299"/>
                </a:cubicBezTo>
                <a:cubicBezTo>
                  <a:pt x="95" y="293"/>
                  <a:pt x="77" y="283"/>
                  <a:pt x="61" y="269"/>
                </a:cubicBezTo>
                <a:cubicBezTo>
                  <a:pt x="18" y="231"/>
                  <a:pt x="0" y="173"/>
                  <a:pt x="14" y="116"/>
                </a:cubicBezTo>
                <a:cubicBezTo>
                  <a:pt x="26" y="66"/>
                  <a:pt x="66" y="27"/>
                  <a:pt x="119" y="14"/>
                </a:cubicBezTo>
                <a:cubicBezTo>
                  <a:pt x="179" y="0"/>
                  <a:pt x="237" y="15"/>
                  <a:pt x="275" y="55"/>
                </a:cubicBezTo>
                <a:cubicBezTo>
                  <a:pt x="311" y="91"/>
                  <a:pt x="324" y="143"/>
                  <a:pt x="310" y="197"/>
                </a:cubicBezTo>
                <a:cubicBezTo>
                  <a:pt x="298" y="242"/>
                  <a:pt x="265" y="279"/>
                  <a:pt x="221" y="296"/>
                </a:cubicBezTo>
                <a:cubicBezTo>
                  <a:pt x="218" y="297"/>
                  <a:pt x="215" y="298"/>
                  <a:pt x="211" y="299"/>
                </a:cubicBezTo>
                <a:cubicBezTo>
                  <a:pt x="272" y="320"/>
                  <a:pt x="315" y="377"/>
                  <a:pt x="315" y="444"/>
                </a:cubicBezTo>
                <a:close/>
                <a:moveTo>
                  <a:pt x="155" y="291"/>
                </a:moveTo>
                <a:cubicBezTo>
                  <a:pt x="157" y="291"/>
                  <a:pt x="159" y="291"/>
                  <a:pt x="161" y="291"/>
                </a:cubicBezTo>
                <a:cubicBezTo>
                  <a:pt x="162" y="291"/>
                  <a:pt x="164" y="291"/>
                  <a:pt x="166" y="291"/>
                </a:cubicBezTo>
                <a:cubicBezTo>
                  <a:pt x="213" y="289"/>
                  <a:pt x="251" y="248"/>
                  <a:pt x="251" y="199"/>
                </a:cubicBezTo>
                <a:cubicBezTo>
                  <a:pt x="251" y="194"/>
                  <a:pt x="249" y="190"/>
                  <a:pt x="245" y="187"/>
                </a:cubicBezTo>
                <a:cubicBezTo>
                  <a:pt x="242" y="184"/>
                  <a:pt x="237" y="183"/>
                  <a:pt x="233" y="184"/>
                </a:cubicBezTo>
                <a:cubicBezTo>
                  <a:pt x="211" y="189"/>
                  <a:pt x="181" y="194"/>
                  <a:pt x="162" y="194"/>
                </a:cubicBezTo>
                <a:cubicBezTo>
                  <a:pt x="142" y="194"/>
                  <a:pt x="113" y="189"/>
                  <a:pt x="92" y="185"/>
                </a:cubicBezTo>
                <a:cubicBezTo>
                  <a:pt x="91" y="185"/>
                  <a:pt x="90" y="185"/>
                  <a:pt x="89" y="185"/>
                </a:cubicBezTo>
                <a:cubicBezTo>
                  <a:pt x="86" y="185"/>
                  <a:pt x="82" y="186"/>
                  <a:pt x="80" y="188"/>
                </a:cubicBezTo>
                <a:cubicBezTo>
                  <a:pt x="76" y="191"/>
                  <a:pt x="74" y="195"/>
                  <a:pt x="74" y="200"/>
                </a:cubicBezTo>
                <a:cubicBezTo>
                  <a:pt x="74" y="204"/>
                  <a:pt x="74" y="204"/>
                  <a:pt x="74" y="204"/>
                </a:cubicBezTo>
                <a:cubicBezTo>
                  <a:pt x="74" y="227"/>
                  <a:pt x="83" y="249"/>
                  <a:pt x="100" y="265"/>
                </a:cubicBezTo>
                <a:cubicBezTo>
                  <a:pt x="115" y="280"/>
                  <a:pt x="134" y="289"/>
                  <a:pt x="155" y="291"/>
                </a:cubicBezTo>
                <a:cubicBezTo>
                  <a:pt x="155" y="291"/>
                  <a:pt x="155" y="291"/>
                  <a:pt x="155" y="291"/>
                </a:cubicBezTo>
                <a:close/>
                <a:moveTo>
                  <a:pt x="129" y="311"/>
                </a:moveTo>
                <a:cubicBezTo>
                  <a:pt x="132" y="327"/>
                  <a:pt x="145" y="339"/>
                  <a:pt x="162" y="339"/>
                </a:cubicBezTo>
                <a:cubicBezTo>
                  <a:pt x="178" y="339"/>
                  <a:pt x="192" y="327"/>
                  <a:pt x="194" y="311"/>
                </a:cubicBezTo>
                <a:cubicBezTo>
                  <a:pt x="184" y="308"/>
                  <a:pt x="173" y="307"/>
                  <a:pt x="162" y="307"/>
                </a:cubicBezTo>
                <a:cubicBezTo>
                  <a:pt x="151" y="307"/>
                  <a:pt x="140" y="308"/>
                  <a:pt x="129" y="311"/>
                </a:cubicBezTo>
                <a:close/>
                <a:moveTo>
                  <a:pt x="72" y="257"/>
                </a:moveTo>
                <a:cubicBezTo>
                  <a:pt x="73" y="257"/>
                  <a:pt x="73" y="258"/>
                  <a:pt x="74" y="258"/>
                </a:cubicBezTo>
                <a:cubicBezTo>
                  <a:pt x="63" y="242"/>
                  <a:pt x="58" y="223"/>
                  <a:pt x="58" y="204"/>
                </a:cubicBezTo>
                <a:cubicBezTo>
                  <a:pt x="58" y="200"/>
                  <a:pt x="58" y="200"/>
                  <a:pt x="58" y="200"/>
                </a:cubicBezTo>
                <a:cubicBezTo>
                  <a:pt x="58" y="191"/>
                  <a:pt x="62" y="182"/>
                  <a:pt x="69" y="176"/>
                </a:cubicBezTo>
                <a:cubicBezTo>
                  <a:pt x="77" y="170"/>
                  <a:pt x="86" y="167"/>
                  <a:pt x="95" y="169"/>
                </a:cubicBezTo>
                <a:cubicBezTo>
                  <a:pt x="116" y="173"/>
                  <a:pt x="143" y="178"/>
                  <a:pt x="162" y="178"/>
                </a:cubicBezTo>
                <a:cubicBezTo>
                  <a:pt x="176" y="178"/>
                  <a:pt x="199" y="175"/>
                  <a:pt x="229" y="168"/>
                </a:cubicBezTo>
                <a:cubicBezTo>
                  <a:pt x="238" y="166"/>
                  <a:pt x="248" y="169"/>
                  <a:pt x="255" y="175"/>
                </a:cubicBezTo>
                <a:cubicBezTo>
                  <a:pt x="263" y="181"/>
                  <a:pt x="267" y="190"/>
                  <a:pt x="267" y="199"/>
                </a:cubicBezTo>
                <a:cubicBezTo>
                  <a:pt x="267" y="224"/>
                  <a:pt x="259" y="246"/>
                  <a:pt x="245" y="265"/>
                </a:cubicBezTo>
                <a:cubicBezTo>
                  <a:pt x="269" y="247"/>
                  <a:pt x="286" y="222"/>
                  <a:pt x="294" y="193"/>
                </a:cubicBezTo>
                <a:cubicBezTo>
                  <a:pt x="307" y="144"/>
                  <a:pt x="296" y="98"/>
                  <a:pt x="264" y="66"/>
                </a:cubicBezTo>
                <a:cubicBezTo>
                  <a:pt x="229" y="31"/>
                  <a:pt x="177" y="17"/>
                  <a:pt x="123" y="30"/>
                </a:cubicBezTo>
                <a:cubicBezTo>
                  <a:pt x="76" y="41"/>
                  <a:pt x="40" y="75"/>
                  <a:pt x="30" y="120"/>
                </a:cubicBezTo>
                <a:cubicBezTo>
                  <a:pt x="17" y="171"/>
                  <a:pt x="33" y="222"/>
                  <a:pt x="72" y="257"/>
                </a:cubicBezTo>
                <a:close/>
                <a:moveTo>
                  <a:pt x="218" y="522"/>
                </a:moveTo>
                <a:cubicBezTo>
                  <a:pt x="199" y="476"/>
                  <a:pt x="199" y="476"/>
                  <a:pt x="199" y="476"/>
                </a:cubicBezTo>
                <a:cubicBezTo>
                  <a:pt x="184" y="476"/>
                  <a:pt x="184" y="476"/>
                  <a:pt x="184" y="476"/>
                </a:cubicBezTo>
                <a:cubicBezTo>
                  <a:pt x="176" y="484"/>
                  <a:pt x="176" y="484"/>
                  <a:pt x="176" y="484"/>
                </a:cubicBezTo>
                <a:cubicBezTo>
                  <a:pt x="149" y="484"/>
                  <a:pt x="149" y="484"/>
                  <a:pt x="149" y="484"/>
                </a:cubicBezTo>
                <a:cubicBezTo>
                  <a:pt x="141" y="476"/>
                  <a:pt x="141" y="476"/>
                  <a:pt x="141" y="476"/>
                </a:cubicBezTo>
                <a:cubicBezTo>
                  <a:pt x="125" y="476"/>
                  <a:pt x="125" y="476"/>
                  <a:pt x="125" y="476"/>
                </a:cubicBezTo>
                <a:cubicBezTo>
                  <a:pt x="107" y="522"/>
                  <a:pt x="107" y="522"/>
                  <a:pt x="107" y="522"/>
                </a:cubicBezTo>
                <a:cubicBezTo>
                  <a:pt x="105" y="526"/>
                  <a:pt x="106" y="531"/>
                  <a:pt x="108" y="534"/>
                </a:cubicBezTo>
                <a:cubicBezTo>
                  <a:pt x="110" y="537"/>
                  <a:pt x="113" y="539"/>
                  <a:pt x="117" y="540"/>
                </a:cubicBezTo>
                <a:cubicBezTo>
                  <a:pt x="141" y="516"/>
                  <a:pt x="141" y="516"/>
                  <a:pt x="141" y="516"/>
                </a:cubicBezTo>
                <a:cubicBezTo>
                  <a:pt x="184" y="516"/>
                  <a:pt x="184" y="516"/>
                  <a:pt x="184" y="516"/>
                </a:cubicBezTo>
                <a:cubicBezTo>
                  <a:pt x="208" y="540"/>
                  <a:pt x="208" y="540"/>
                  <a:pt x="208" y="540"/>
                </a:cubicBezTo>
                <a:cubicBezTo>
                  <a:pt x="211" y="539"/>
                  <a:pt x="214" y="537"/>
                  <a:pt x="216" y="534"/>
                </a:cubicBezTo>
                <a:cubicBezTo>
                  <a:pt x="219" y="531"/>
                  <a:pt x="219" y="526"/>
                  <a:pt x="218" y="522"/>
                </a:cubicBezTo>
                <a:close/>
                <a:moveTo>
                  <a:pt x="299" y="524"/>
                </a:moveTo>
                <a:cubicBezTo>
                  <a:pt x="299" y="460"/>
                  <a:pt x="299" y="460"/>
                  <a:pt x="299" y="460"/>
                </a:cubicBezTo>
                <a:cubicBezTo>
                  <a:pt x="246" y="460"/>
                  <a:pt x="246" y="460"/>
                  <a:pt x="246" y="460"/>
                </a:cubicBezTo>
                <a:cubicBezTo>
                  <a:pt x="244" y="469"/>
                  <a:pt x="243" y="475"/>
                  <a:pt x="243" y="477"/>
                </a:cubicBezTo>
                <a:cubicBezTo>
                  <a:pt x="243" y="492"/>
                  <a:pt x="243" y="492"/>
                  <a:pt x="243" y="492"/>
                </a:cubicBezTo>
                <a:cubicBezTo>
                  <a:pt x="227" y="492"/>
                  <a:pt x="227" y="492"/>
                  <a:pt x="227" y="492"/>
                </a:cubicBezTo>
                <a:cubicBezTo>
                  <a:pt x="227" y="474"/>
                  <a:pt x="227" y="474"/>
                  <a:pt x="227" y="474"/>
                </a:cubicBezTo>
                <a:cubicBezTo>
                  <a:pt x="227" y="474"/>
                  <a:pt x="235" y="434"/>
                  <a:pt x="235" y="396"/>
                </a:cubicBezTo>
                <a:cubicBezTo>
                  <a:pt x="251" y="396"/>
                  <a:pt x="251" y="396"/>
                  <a:pt x="251" y="396"/>
                </a:cubicBezTo>
                <a:cubicBezTo>
                  <a:pt x="251" y="413"/>
                  <a:pt x="249" y="430"/>
                  <a:pt x="248" y="444"/>
                </a:cubicBezTo>
                <a:cubicBezTo>
                  <a:pt x="299" y="444"/>
                  <a:pt x="299" y="444"/>
                  <a:pt x="299" y="444"/>
                </a:cubicBezTo>
                <a:cubicBezTo>
                  <a:pt x="299" y="385"/>
                  <a:pt x="262" y="335"/>
                  <a:pt x="210" y="316"/>
                </a:cubicBezTo>
                <a:cubicBezTo>
                  <a:pt x="205" y="338"/>
                  <a:pt x="186" y="355"/>
                  <a:pt x="162" y="355"/>
                </a:cubicBezTo>
                <a:cubicBezTo>
                  <a:pt x="138" y="355"/>
                  <a:pt x="118" y="338"/>
                  <a:pt x="114" y="316"/>
                </a:cubicBezTo>
                <a:cubicBezTo>
                  <a:pt x="62" y="336"/>
                  <a:pt x="25" y="385"/>
                  <a:pt x="25" y="444"/>
                </a:cubicBezTo>
                <a:cubicBezTo>
                  <a:pt x="77" y="444"/>
                  <a:pt x="77" y="444"/>
                  <a:pt x="77" y="444"/>
                </a:cubicBezTo>
                <a:cubicBezTo>
                  <a:pt x="75" y="430"/>
                  <a:pt x="74" y="413"/>
                  <a:pt x="74" y="396"/>
                </a:cubicBezTo>
                <a:cubicBezTo>
                  <a:pt x="90" y="396"/>
                  <a:pt x="90" y="396"/>
                  <a:pt x="90" y="396"/>
                </a:cubicBezTo>
                <a:cubicBezTo>
                  <a:pt x="90" y="434"/>
                  <a:pt x="98" y="474"/>
                  <a:pt x="98" y="474"/>
                </a:cubicBezTo>
                <a:cubicBezTo>
                  <a:pt x="98" y="476"/>
                  <a:pt x="98" y="476"/>
                  <a:pt x="98" y="476"/>
                </a:cubicBezTo>
                <a:cubicBezTo>
                  <a:pt x="98" y="492"/>
                  <a:pt x="98" y="492"/>
                  <a:pt x="98" y="492"/>
                </a:cubicBezTo>
                <a:cubicBezTo>
                  <a:pt x="82" y="492"/>
                  <a:pt x="82" y="492"/>
                  <a:pt x="82" y="492"/>
                </a:cubicBezTo>
                <a:cubicBezTo>
                  <a:pt x="82" y="477"/>
                  <a:pt x="82" y="477"/>
                  <a:pt x="82" y="477"/>
                </a:cubicBezTo>
                <a:cubicBezTo>
                  <a:pt x="81" y="475"/>
                  <a:pt x="80" y="469"/>
                  <a:pt x="79" y="460"/>
                </a:cubicBezTo>
                <a:cubicBezTo>
                  <a:pt x="25" y="460"/>
                  <a:pt x="25" y="460"/>
                  <a:pt x="25" y="460"/>
                </a:cubicBezTo>
                <a:cubicBezTo>
                  <a:pt x="25" y="524"/>
                  <a:pt x="25" y="524"/>
                  <a:pt x="25" y="524"/>
                </a:cubicBezTo>
                <a:cubicBezTo>
                  <a:pt x="97" y="502"/>
                  <a:pt x="97" y="502"/>
                  <a:pt x="97" y="502"/>
                </a:cubicBezTo>
                <a:cubicBezTo>
                  <a:pt x="114" y="460"/>
                  <a:pt x="114" y="460"/>
                  <a:pt x="114" y="460"/>
                </a:cubicBezTo>
                <a:cubicBezTo>
                  <a:pt x="147" y="460"/>
                  <a:pt x="147" y="460"/>
                  <a:pt x="147" y="460"/>
                </a:cubicBezTo>
                <a:cubicBezTo>
                  <a:pt x="155" y="468"/>
                  <a:pt x="155" y="468"/>
                  <a:pt x="155" y="468"/>
                </a:cubicBezTo>
                <a:cubicBezTo>
                  <a:pt x="169" y="468"/>
                  <a:pt x="169" y="468"/>
                  <a:pt x="169" y="468"/>
                </a:cubicBezTo>
                <a:cubicBezTo>
                  <a:pt x="177" y="460"/>
                  <a:pt x="177" y="460"/>
                  <a:pt x="177" y="460"/>
                </a:cubicBezTo>
                <a:cubicBezTo>
                  <a:pt x="210" y="460"/>
                  <a:pt x="210" y="460"/>
                  <a:pt x="210" y="460"/>
                </a:cubicBezTo>
                <a:cubicBezTo>
                  <a:pt x="227" y="502"/>
                  <a:pt x="227" y="502"/>
                  <a:pt x="227" y="502"/>
                </a:cubicBezTo>
                <a:lnTo>
                  <a:pt x="299" y="524"/>
                </a:lnTo>
                <a:close/>
                <a:moveTo>
                  <a:pt x="243" y="565"/>
                </a:moveTo>
                <a:cubicBezTo>
                  <a:pt x="243" y="814"/>
                  <a:pt x="243" y="814"/>
                  <a:pt x="243" y="814"/>
                </a:cubicBezTo>
                <a:cubicBezTo>
                  <a:pt x="227" y="814"/>
                  <a:pt x="227" y="814"/>
                  <a:pt x="227" y="814"/>
                </a:cubicBezTo>
                <a:cubicBezTo>
                  <a:pt x="227" y="669"/>
                  <a:pt x="227" y="669"/>
                  <a:pt x="227" y="669"/>
                </a:cubicBezTo>
                <a:cubicBezTo>
                  <a:pt x="98" y="669"/>
                  <a:pt x="98" y="669"/>
                  <a:pt x="98" y="669"/>
                </a:cubicBezTo>
                <a:cubicBezTo>
                  <a:pt x="98" y="814"/>
                  <a:pt x="98" y="814"/>
                  <a:pt x="98" y="814"/>
                </a:cubicBezTo>
                <a:cubicBezTo>
                  <a:pt x="82" y="814"/>
                  <a:pt x="82" y="814"/>
                  <a:pt x="82" y="814"/>
                </a:cubicBezTo>
                <a:cubicBezTo>
                  <a:pt x="82" y="565"/>
                  <a:pt x="82" y="565"/>
                  <a:pt x="82" y="565"/>
                </a:cubicBezTo>
                <a:cubicBezTo>
                  <a:pt x="98" y="565"/>
                  <a:pt x="98" y="565"/>
                  <a:pt x="98" y="565"/>
                </a:cubicBezTo>
                <a:cubicBezTo>
                  <a:pt x="98" y="613"/>
                  <a:pt x="98" y="613"/>
                  <a:pt x="98" y="613"/>
                </a:cubicBezTo>
                <a:cubicBezTo>
                  <a:pt x="227" y="613"/>
                  <a:pt x="227" y="613"/>
                  <a:pt x="227" y="613"/>
                </a:cubicBezTo>
                <a:cubicBezTo>
                  <a:pt x="227" y="565"/>
                  <a:pt x="227" y="565"/>
                  <a:pt x="227" y="565"/>
                </a:cubicBezTo>
                <a:lnTo>
                  <a:pt x="243" y="565"/>
                </a:lnTo>
                <a:close/>
                <a:moveTo>
                  <a:pt x="227" y="653"/>
                </a:moveTo>
                <a:cubicBezTo>
                  <a:pt x="227" y="629"/>
                  <a:pt x="227" y="629"/>
                  <a:pt x="227" y="629"/>
                </a:cubicBezTo>
                <a:cubicBezTo>
                  <a:pt x="98" y="629"/>
                  <a:pt x="98" y="629"/>
                  <a:pt x="98" y="629"/>
                </a:cubicBezTo>
                <a:cubicBezTo>
                  <a:pt x="98" y="653"/>
                  <a:pt x="98" y="653"/>
                  <a:pt x="98" y="653"/>
                </a:cubicBezTo>
                <a:lnTo>
                  <a:pt x="227" y="65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32">
            <a:extLst>
              <a:ext uri="{FF2B5EF4-FFF2-40B4-BE49-F238E27FC236}">
                <a16:creationId xmlns:a16="http://schemas.microsoft.com/office/drawing/2014/main" id="{8D6EB0A4-E3D7-43CC-8163-E1DE3F6385D5}"/>
              </a:ext>
              <a:ext uri="{C183D7F6-B498-43B3-948B-1728B52AA6E4}">
                <adec:decorative xmlns:adec="http://schemas.microsoft.com/office/drawing/2017/decorative" val="1"/>
              </a:ext>
            </a:extLst>
          </p:cNvPr>
          <p:cNvSpPr>
            <a:spLocks noChangeAspect="1" noEditPoints="1"/>
          </p:cNvSpPr>
          <p:nvPr/>
        </p:nvSpPr>
        <p:spPr bwMode="auto">
          <a:xfrm>
            <a:off x="8217481" y="991349"/>
            <a:ext cx="505553" cy="1266711"/>
          </a:xfrm>
          <a:custGeom>
            <a:avLst/>
            <a:gdLst>
              <a:gd name="T0" fmla="*/ 185 w 306"/>
              <a:gd name="T1" fmla="*/ 186 h 765"/>
              <a:gd name="T2" fmla="*/ 263 w 306"/>
              <a:gd name="T3" fmla="*/ 484 h 765"/>
              <a:gd name="T4" fmla="*/ 218 w 306"/>
              <a:gd name="T5" fmla="*/ 759 h 765"/>
              <a:gd name="T6" fmla="*/ 89 w 306"/>
              <a:gd name="T7" fmla="*/ 653 h 765"/>
              <a:gd name="T8" fmla="*/ 73 w 306"/>
              <a:gd name="T9" fmla="*/ 645 h 765"/>
              <a:gd name="T10" fmla="*/ 0 w 306"/>
              <a:gd name="T11" fmla="*/ 431 h 765"/>
              <a:gd name="T12" fmla="*/ 49 w 306"/>
              <a:gd name="T13" fmla="*/ 120 h 765"/>
              <a:gd name="T14" fmla="*/ 44 w 306"/>
              <a:gd name="T15" fmla="*/ 55 h 765"/>
              <a:gd name="T16" fmla="*/ 58 w 306"/>
              <a:gd name="T17" fmla="*/ 8 h 765"/>
              <a:gd name="T18" fmla="*/ 89 w 306"/>
              <a:gd name="T19" fmla="*/ 9 h 765"/>
              <a:gd name="T20" fmla="*/ 120 w 306"/>
              <a:gd name="T21" fmla="*/ 8 h 765"/>
              <a:gd name="T22" fmla="*/ 137 w 306"/>
              <a:gd name="T23" fmla="*/ 0 h 765"/>
              <a:gd name="T24" fmla="*/ 169 w 306"/>
              <a:gd name="T25" fmla="*/ 0 h 765"/>
              <a:gd name="T26" fmla="*/ 187 w 306"/>
              <a:gd name="T27" fmla="*/ 8 h 765"/>
              <a:gd name="T28" fmla="*/ 218 w 306"/>
              <a:gd name="T29" fmla="*/ 9 h 765"/>
              <a:gd name="T30" fmla="*/ 248 w 306"/>
              <a:gd name="T31" fmla="*/ 8 h 765"/>
              <a:gd name="T32" fmla="*/ 263 w 306"/>
              <a:gd name="T33" fmla="*/ 55 h 765"/>
              <a:gd name="T34" fmla="*/ 258 w 306"/>
              <a:gd name="T35" fmla="*/ 120 h 765"/>
              <a:gd name="T36" fmla="*/ 236 w 306"/>
              <a:gd name="T37" fmla="*/ 258 h 765"/>
              <a:gd name="T38" fmla="*/ 273 w 306"/>
              <a:gd name="T39" fmla="*/ 321 h 765"/>
              <a:gd name="T40" fmla="*/ 290 w 306"/>
              <a:gd name="T41" fmla="*/ 416 h 765"/>
              <a:gd name="T42" fmla="*/ 230 w 306"/>
              <a:gd name="T43" fmla="*/ 429 h 765"/>
              <a:gd name="T44" fmla="*/ 153 w 306"/>
              <a:gd name="T45" fmla="*/ 363 h 765"/>
              <a:gd name="T46" fmla="*/ 253 w 306"/>
              <a:gd name="T47" fmla="*/ 104 h 765"/>
              <a:gd name="T48" fmla="*/ 253 w 306"/>
              <a:gd name="T49" fmla="*/ 104 h 765"/>
              <a:gd name="T50" fmla="*/ 241 w 306"/>
              <a:gd name="T51" fmla="*/ 27 h 765"/>
              <a:gd name="T52" fmla="*/ 218 w 306"/>
              <a:gd name="T53" fmla="*/ 25 h 765"/>
              <a:gd name="T54" fmla="*/ 185 w 306"/>
              <a:gd name="T55" fmla="*/ 25 h 765"/>
              <a:gd name="T56" fmla="*/ 153 w 306"/>
              <a:gd name="T57" fmla="*/ 25 h 765"/>
              <a:gd name="T58" fmla="*/ 121 w 306"/>
              <a:gd name="T59" fmla="*/ 25 h 765"/>
              <a:gd name="T60" fmla="*/ 89 w 306"/>
              <a:gd name="T61" fmla="*/ 25 h 765"/>
              <a:gd name="T62" fmla="*/ 65 w 306"/>
              <a:gd name="T63" fmla="*/ 28 h 765"/>
              <a:gd name="T64" fmla="*/ 75 w 306"/>
              <a:gd name="T65" fmla="*/ 124 h 765"/>
              <a:gd name="T66" fmla="*/ 157 w 306"/>
              <a:gd name="T67" fmla="*/ 234 h 765"/>
              <a:gd name="T68" fmla="*/ 159 w 306"/>
              <a:gd name="T69" fmla="*/ 130 h 765"/>
              <a:gd name="T70" fmla="*/ 67 w 306"/>
              <a:gd name="T71" fmla="*/ 164 h 765"/>
              <a:gd name="T72" fmla="*/ 75 w 306"/>
              <a:gd name="T73" fmla="*/ 187 h 765"/>
              <a:gd name="T74" fmla="*/ 151 w 306"/>
              <a:gd name="T75" fmla="*/ 234 h 765"/>
              <a:gd name="T76" fmla="*/ 185 w 306"/>
              <a:gd name="T77" fmla="*/ 254 h 765"/>
              <a:gd name="T78" fmla="*/ 17 w 306"/>
              <a:gd name="T79" fmla="*/ 380 h 765"/>
              <a:gd name="T80" fmla="*/ 89 w 306"/>
              <a:gd name="T81" fmla="*/ 451 h 765"/>
              <a:gd name="T82" fmla="*/ 153 w 306"/>
              <a:gd name="T83" fmla="*/ 379 h 765"/>
              <a:gd name="T84" fmla="*/ 57 w 306"/>
              <a:gd name="T85" fmla="*/ 455 h 765"/>
              <a:gd name="T86" fmla="*/ 73 w 306"/>
              <a:gd name="T87" fmla="*/ 396 h 765"/>
              <a:gd name="T88" fmla="*/ 116 w 306"/>
              <a:gd name="T89" fmla="*/ 522 h 765"/>
              <a:gd name="T90" fmla="*/ 223 w 306"/>
              <a:gd name="T91" fmla="*/ 444 h 765"/>
              <a:gd name="T92" fmla="*/ 73 w 306"/>
              <a:gd name="T93" fmla="*/ 467 h 765"/>
              <a:gd name="T94" fmla="*/ 106 w 306"/>
              <a:gd name="T95" fmla="*/ 644 h 765"/>
              <a:gd name="T96" fmla="*/ 207 w 306"/>
              <a:gd name="T97" fmla="*/ 709 h 765"/>
              <a:gd name="T98" fmla="*/ 234 w 306"/>
              <a:gd name="T99" fmla="*/ 548 h 765"/>
              <a:gd name="T100" fmla="*/ 246 w 306"/>
              <a:gd name="T101" fmla="*/ 467 h 765"/>
              <a:gd name="T102" fmla="*/ 246 w 306"/>
              <a:gd name="T103" fmla="*/ 467 h 765"/>
              <a:gd name="T104" fmla="*/ 290 w 306"/>
              <a:gd name="T105" fmla="*/ 488 h 765"/>
              <a:gd name="T106" fmla="*/ 159 w 306"/>
              <a:gd name="T107" fmla="*/ 71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6" h="765">
                <a:moveTo>
                  <a:pt x="185" y="186"/>
                </a:moveTo>
                <a:cubicBezTo>
                  <a:pt x="182" y="199"/>
                  <a:pt x="169" y="210"/>
                  <a:pt x="154" y="210"/>
                </a:cubicBezTo>
                <a:cubicBezTo>
                  <a:pt x="139" y="210"/>
                  <a:pt x="127" y="199"/>
                  <a:pt x="123" y="186"/>
                </a:cubicBezTo>
                <a:lnTo>
                  <a:pt x="185" y="186"/>
                </a:lnTo>
                <a:close/>
                <a:moveTo>
                  <a:pt x="306" y="387"/>
                </a:moveTo>
                <a:cubicBezTo>
                  <a:pt x="306" y="508"/>
                  <a:pt x="306" y="508"/>
                  <a:pt x="306" y="508"/>
                </a:cubicBezTo>
                <a:cubicBezTo>
                  <a:pt x="287" y="508"/>
                  <a:pt x="287" y="508"/>
                  <a:pt x="287" y="508"/>
                </a:cubicBezTo>
                <a:cubicBezTo>
                  <a:pt x="263" y="484"/>
                  <a:pt x="263" y="484"/>
                  <a:pt x="263" y="484"/>
                </a:cubicBezTo>
                <a:cubicBezTo>
                  <a:pt x="263" y="650"/>
                  <a:pt x="263" y="650"/>
                  <a:pt x="263" y="650"/>
                </a:cubicBezTo>
                <a:cubicBezTo>
                  <a:pt x="234" y="673"/>
                  <a:pt x="234" y="673"/>
                  <a:pt x="234" y="673"/>
                </a:cubicBezTo>
                <a:cubicBezTo>
                  <a:pt x="234" y="759"/>
                  <a:pt x="234" y="759"/>
                  <a:pt x="234" y="759"/>
                </a:cubicBezTo>
                <a:cubicBezTo>
                  <a:pt x="218" y="759"/>
                  <a:pt x="218" y="759"/>
                  <a:pt x="218" y="759"/>
                </a:cubicBezTo>
                <a:cubicBezTo>
                  <a:pt x="218" y="725"/>
                  <a:pt x="218" y="725"/>
                  <a:pt x="218" y="725"/>
                </a:cubicBezTo>
                <a:cubicBezTo>
                  <a:pt x="145" y="725"/>
                  <a:pt x="145" y="725"/>
                  <a:pt x="145" y="725"/>
                </a:cubicBezTo>
                <a:cubicBezTo>
                  <a:pt x="145" y="680"/>
                  <a:pt x="145" y="680"/>
                  <a:pt x="145" y="680"/>
                </a:cubicBezTo>
                <a:cubicBezTo>
                  <a:pt x="89" y="653"/>
                  <a:pt x="89" y="653"/>
                  <a:pt x="89" y="653"/>
                </a:cubicBezTo>
                <a:cubicBezTo>
                  <a:pt x="89" y="765"/>
                  <a:pt x="89" y="765"/>
                  <a:pt x="89" y="765"/>
                </a:cubicBezTo>
                <a:cubicBezTo>
                  <a:pt x="73" y="765"/>
                  <a:pt x="73" y="765"/>
                  <a:pt x="73" y="765"/>
                </a:cubicBezTo>
                <a:cubicBezTo>
                  <a:pt x="73" y="653"/>
                  <a:pt x="73" y="653"/>
                  <a:pt x="73" y="653"/>
                </a:cubicBezTo>
                <a:cubicBezTo>
                  <a:pt x="73" y="645"/>
                  <a:pt x="73" y="645"/>
                  <a:pt x="73" y="645"/>
                </a:cubicBezTo>
                <a:cubicBezTo>
                  <a:pt x="73" y="588"/>
                  <a:pt x="73" y="588"/>
                  <a:pt x="73" y="588"/>
                </a:cubicBezTo>
                <a:cubicBezTo>
                  <a:pt x="57" y="588"/>
                  <a:pt x="57" y="588"/>
                  <a:pt x="57" y="588"/>
                </a:cubicBezTo>
                <a:cubicBezTo>
                  <a:pt x="57" y="475"/>
                  <a:pt x="57" y="475"/>
                  <a:pt x="57" y="475"/>
                </a:cubicBezTo>
                <a:cubicBezTo>
                  <a:pt x="0" y="431"/>
                  <a:pt x="0" y="431"/>
                  <a:pt x="0" y="431"/>
                </a:cubicBezTo>
                <a:cubicBezTo>
                  <a:pt x="0" y="387"/>
                  <a:pt x="0" y="387"/>
                  <a:pt x="0" y="387"/>
                </a:cubicBezTo>
                <a:cubicBezTo>
                  <a:pt x="0" y="318"/>
                  <a:pt x="46" y="259"/>
                  <a:pt x="109" y="240"/>
                </a:cubicBezTo>
                <a:cubicBezTo>
                  <a:pt x="74" y="224"/>
                  <a:pt x="49" y="187"/>
                  <a:pt x="49" y="146"/>
                </a:cubicBezTo>
                <a:cubicBezTo>
                  <a:pt x="49" y="120"/>
                  <a:pt x="49" y="120"/>
                  <a:pt x="49" y="120"/>
                </a:cubicBezTo>
                <a:cubicBezTo>
                  <a:pt x="46" y="119"/>
                  <a:pt x="44" y="119"/>
                  <a:pt x="44" y="119"/>
                </a:cubicBezTo>
                <a:cubicBezTo>
                  <a:pt x="37" y="117"/>
                  <a:pt x="37" y="117"/>
                  <a:pt x="37" y="117"/>
                </a:cubicBezTo>
                <a:cubicBezTo>
                  <a:pt x="37" y="56"/>
                  <a:pt x="37" y="56"/>
                  <a:pt x="37" y="56"/>
                </a:cubicBezTo>
                <a:cubicBezTo>
                  <a:pt x="44" y="55"/>
                  <a:pt x="44" y="55"/>
                  <a:pt x="44" y="55"/>
                </a:cubicBezTo>
                <a:cubicBezTo>
                  <a:pt x="44" y="55"/>
                  <a:pt x="46" y="55"/>
                  <a:pt x="49" y="54"/>
                </a:cubicBezTo>
                <a:cubicBezTo>
                  <a:pt x="48" y="28"/>
                  <a:pt x="48" y="28"/>
                  <a:pt x="48" y="28"/>
                </a:cubicBezTo>
                <a:cubicBezTo>
                  <a:pt x="48" y="24"/>
                  <a:pt x="50" y="21"/>
                  <a:pt x="51" y="18"/>
                </a:cubicBezTo>
                <a:cubicBezTo>
                  <a:pt x="58" y="8"/>
                  <a:pt x="58" y="8"/>
                  <a:pt x="58" y="8"/>
                </a:cubicBezTo>
                <a:cubicBezTo>
                  <a:pt x="61" y="3"/>
                  <a:pt x="67" y="0"/>
                  <a:pt x="73" y="0"/>
                </a:cubicBezTo>
                <a:cubicBezTo>
                  <a:pt x="73" y="0"/>
                  <a:pt x="73" y="0"/>
                  <a:pt x="73" y="0"/>
                </a:cubicBezTo>
                <a:cubicBezTo>
                  <a:pt x="79" y="0"/>
                  <a:pt x="84" y="3"/>
                  <a:pt x="87" y="8"/>
                </a:cubicBezTo>
                <a:cubicBezTo>
                  <a:pt x="88" y="9"/>
                  <a:pt x="88" y="9"/>
                  <a:pt x="89" y="9"/>
                </a:cubicBezTo>
                <a:cubicBezTo>
                  <a:pt x="89" y="9"/>
                  <a:pt x="90" y="9"/>
                  <a:pt x="90" y="8"/>
                </a:cubicBezTo>
                <a:cubicBezTo>
                  <a:pt x="93" y="3"/>
                  <a:pt x="99" y="0"/>
                  <a:pt x="105" y="0"/>
                </a:cubicBezTo>
                <a:cubicBezTo>
                  <a:pt x="105" y="0"/>
                  <a:pt x="105" y="0"/>
                  <a:pt x="105" y="0"/>
                </a:cubicBezTo>
                <a:cubicBezTo>
                  <a:pt x="111" y="0"/>
                  <a:pt x="116" y="3"/>
                  <a:pt x="120" y="8"/>
                </a:cubicBezTo>
                <a:cubicBezTo>
                  <a:pt x="120" y="9"/>
                  <a:pt x="121" y="9"/>
                  <a:pt x="121" y="9"/>
                </a:cubicBezTo>
                <a:cubicBezTo>
                  <a:pt x="121" y="9"/>
                  <a:pt x="122" y="9"/>
                  <a:pt x="122" y="8"/>
                </a:cubicBezTo>
                <a:cubicBezTo>
                  <a:pt x="126" y="3"/>
                  <a:pt x="131" y="0"/>
                  <a:pt x="137" y="0"/>
                </a:cubicBezTo>
                <a:cubicBezTo>
                  <a:pt x="137" y="0"/>
                  <a:pt x="137" y="0"/>
                  <a:pt x="137" y="0"/>
                </a:cubicBezTo>
                <a:cubicBezTo>
                  <a:pt x="143" y="0"/>
                  <a:pt x="149" y="3"/>
                  <a:pt x="152" y="8"/>
                </a:cubicBezTo>
                <a:cubicBezTo>
                  <a:pt x="152" y="9"/>
                  <a:pt x="153" y="9"/>
                  <a:pt x="153" y="9"/>
                </a:cubicBezTo>
                <a:cubicBezTo>
                  <a:pt x="154" y="9"/>
                  <a:pt x="154" y="9"/>
                  <a:pt x="155" y="8"/>
                </a:cubicBezTo>
                <a:cubicBezTo>
                  <a:pt x="158" y="3"/>
                  <a:pt x="163" y="0"/>
                  <a:pt x="169" y="0"/>
                </a:cubicBezTo>
                <a:cubicBezTo>
                  <a:pt x="169" y="0"/>
                  <a:pt x="169" y="0"/>
                  <a:pt x="169" y="0"/>
                </a:cubicBezTo>
                <a:cubicBezTo>
                  <a:pt x="175" y="0"/>
                  <a:pt x="181" y="3"/>
                  <a:pt x="184" y="8"/>
                </a:cubicBezTo>
                <a:cubicBezTo>
                  <a:pt x="184" y="9"/>
                  <a:pt x="185" y="9"/>
                  <a:pt x="185" y="9"/>
                </a:cubicBezTo>
                <a:cubicBezTo>
                  <a:pt x="186" y="9"/>
                  <a:pt x="186" y="9"/>
                  <a:pt x="187" y="8"/>
                </a:cubicBezTo>
                <a:cubicBezTo>
                  <a:pt x="190" y="3"/>
                  <a:pt x="196" y="0"/>
                  <a:pt x="201" y="0"/>
                </a:cubicBezTo>
                <a:cubicBezTo>
                  <a:pt x="201" y="0"/>
                  <a:pt x="201" y="0"/>
                  <a:pt x="201" y="0"/>
                </a:cubicBezTo>
                <a:cubicBezTo>
                  <a:pt x="207" y="0"/>
                  <a:pt x="213" y="3"/>
                  <a:pt x="216" y="8"/>
                </a:cubicBezTo>
                <a:cubicBezTo>
                  <a:pt x="217" y="9"/>
                  <a:pt x="217" y="9"/>
                  <a:pt x="218" y="9"/>
                </a:cubicBezTo>
                <a:cubicBezTo>
                  <a:pt x="218" y="9"/>
                  <a:pt x="219" y="9"/>
                  <a:pt x="219" y="8"/>
                </a:cubicBezTo>
                <a:cubicBezTo>
                  <a:pt x="222" y="3"/>
                  <a:pt x="228" y="0"/>
                  <a:pt x="234" y="0"/>
                </a:cubicBezTo>
                <a:cubicBezTo>
                  <a:pt x="234" y="0"/>
                  <a:pt x="234" y="0"/>
                  <a:pt x="234" y="0"/>
                </a:cubicBezTo>
                <a:cubicBezTo>
                  <a:pt x="240" y="0"/>
                  <a:pt x="245" y="3"/>
                  <a:pt x="248" y="8"/>
                </a:cubicBezTo>
                <a:cubicBezTo>
                  <a:pt x="255" y="18"/>
                  <a:pt x="255" y="18"/>
                  <a:pt x="255" y="18"/>
                </a:cubicBezTo>
                <a:cubicBezTo>
                  <a:pt x="257" y="21"/>
                  <a:pt x="258" y="24"/>
                  <a:pt x="258" y="28"/>
                </a:cubicBezTo>
                <a:cubicBezTo>
                  <a:pt x="258" y="54"/>
                  <a:pt x="258" y="54"/>
                  <a:pt x="258" y="54"/>
                </a:cubicBezTo>
                <a:cubicBezTo>
                  <a:pt x="259" y="54"/>
                  <a:pt x="261" y="55"/>
                  <a:pt x="263" y="55"/>
                </a:cubicBezTo>
                <a:cubicBezTo>
                  <a:pt x="269" y="56"/>
                  <a:pt x="269" y="56"/>
                  <a:pt x="269" y="56"/>
                </a:cubicBezTo>
                <a:cubicBezTo>
                  <a:pt x="269" y="117"/>
                  <a:pt x="269" y="117"/>
                  <a:pt x="269" y="117"/>
                </a:cubicBezTo>
                <a:cubicBezTo>
                  <a:pt x="263" y="119"/>
                  <a:pt x="263" y="119"/>
                  <a:pt x="263" y="119"/>
                </a:cubicBezTo>
                <a:cubicBezTo>
                  <a:pt x="261" y="119"/>
                  <a:pt x="259" y="119"/>
                  <a:pt x="258" y="120"/>
                </a:cubicBezTo>
                <a:cubicBezTo>
                  <a:pt x="258" y="147"/>
                  <a:pt x="258" y="147"/>
                  <a:pt x="258" y="147"/>
                </a:cubicBezTo>
                <a:cubicBezTo>
                  <a:pt x="258" y="174"/>
                  <a:pt x="247" y="200"/>
                  <a:pt x="228" y="219"/>
                </a:cubicBezTo>
                <a:cubicBezTo>
                  <a:pt x="219" y="228"/>
                  <a:pt x="209" y="235"/>
                  <a:pt x="198" y="240"/>
                </a:cubicBezTo>
                <a:cubicBezTo>
                  <a:pt x="211" y="245"/>
                  <a:pt x="224" y="251"/>
                  <a:pt x="236" y="258"/>
                </a:cubicBezTo>
                <a:cubicBezTo>
                  <a:pt x="255" y="259"/>
                  <a:pt x="271" y="274"/>
                  <a:pt x="273" y="292"/>
                </a:cubicBezTo>
                <a:cubicBezTo>
                  <a:pt x="294" y="319"/>
                  <a:pt x="306" y="353"/>
                  <a:pt x="306" y="387"/>
                </a:cubicBezTo>
                <a:close/>
                <a:moveTo>
                  <a:pt x="290" y="387"/>
                </a:moveTo>
                <a:cubicBezTo>
                  <a:pt x="290" y="364"/>
                  <a:pt x="284" y="341"/>
                  <a:pt x="273" y="321"/>
                </a:cubicBezTo>
                <a:cubicBezTo>
                  <a:pt x="269" y="368"/>
                  <a:pt x="258" y="407"/>
                  <a:pt x="242" y="440"/>
                </a:cubicBezTo>
                <a:cubicBezTo>
                  <a:pt x="253" y="451"/>
                  <a:pt x="253" y="451"/>
                  <a:pt x="253" y="451"/>
                </a:cubicBezTo>
                <a:cubicBezTo>
                  <a:pt x="254" y="451"/>
                  <a:pt x="254" y="451"/>
                  <a:pt x="254" y="451"/>
                </a:cubicBezTo>
                <a:cubicBezTo>
                  <a:pt x="290" y="416"/>
                  <a:pt x="290" y="416"/>
                  <a:pt x="290" y="416"/>
                </a:cubicBezTo>
                <a:lnTo>
                  <a:pt x="290" y="387"/>
                </a:lnTo>
                <a:close/>
                <a:moveTo>
                  <a:pt x="242" y="276"/>
                </a:moveTo>
                <a:cubicBezTo>
                  <a:pt x="241" y="298"/>
                  <a:pt x="235" y="356"/>
                  <a:pt x="204" y="402"/>
                </a:cubicBezTo>
                <a:cubicBezTo>
                  <a:pt x="230" y="429"/>
                  <a:pt x="230" y="429"/>
                  <a:pt x="230" y="429"/>
                </a:cubicBezTo>
                <a:cubicBezTo>
                  <a:pt x="246" y="393"/>
                  <a:pt x="257" y="351"/>
                  <a:pt x="258" y="298"/>
                </a:cubicBezTo>
                <a:cubicBezTo>
                  <a:pt x="258" y="288"/>
                  <a:pt x="251" y="279"/>
                  <a:pt x="242" y="276"/>
                </a:cubicBezTo>
                <a:close/>
                <a:moveTo>
                  <a:pt x="114" y="278"/>
                </a:moveTo>
                <a:cubicBezTo>
                  <a:pt x="118" y="329"/>
                  <a:pt x="137" y="363"/>
                  <a:pt x="153" y="363"/>
                </a:cubicBezTo>
                <a:cubicBezTo>
                  <a:pt x="170" y="363"/>
                  <a:pt x="188" y="329"/>
                  <a:pt x="192" y="278"/>
                </a:cubicBezTo>
                <a:cubicBezTo>
                  <a:pt x="184" y="290"/>
                  <a:pt x="169" y="298"/>
                  <a:pt x="153" y="298"/>
                </a:cubicBezTo>
                <a:cubicBezTo>
                  <a:pt x="137" y="298"/>
                  <a:pt x="123" y="290"/>
                  <a:pt x="114" y="278"/>
                </a:cubicBezTo>
                <a:close/>
                <a:moveTo>
                  <a:pt x="253" y="104"/>
                </a:moveTo>
                <a:cubicBezTo>
                  <a:pt x="253" y="69"/>
                  <a:pt x="253" y="69"/>
                  <a:pt x="253" y="69"/>
                </a:cubicBezTo>
                <a:cubicBezTo>
                  <a:pt x="168" y="51"/>
                  <a:pt x="78" y="65"/>
                  <a:pt x="54" y="70"/>
                </a:cubicBezTo>
                <a:cubicBezTo>
                  <a:pt x="54" y="104"/>
                  <a:pt x="54" y="104"/>
                  <a:pt x="54" y="104"/>
                </a:cubicBezTo>
                <a:cubicBezTo>
                  <a:pt x="78" y="109"/>
                  <a:pt x="168" y="123"/>
                  <a:pt x="253" y="104"/>
                </a:cubicBezTo>
                <a:close/>
                <a:moveTo>
                  <a:pt x="65" y="51"/>
                </a:moveTo>
                <a:cubicBezTo>
                  <a:pt x="99" y="46"/>
                  <a:pt x="170" y="38"/>
                  <a:pt x="242" y="51"/>
                </a:cubicBezTo>
                <a:cubicBezTo>
                  <a:pt x="242" y="28"/>
                  <a:pt x="242" y="28"/>
                  <a:pt x="242" y="28"/>
                </a:cubicBezTo>
                <a:cubicBezTo>
                  <a:pt x="242" y="27"/>
                  <a:pt x="242" y="27"/>
                  <a:pt x="241" y="27"/>
                </a:cubicBezTo>
                <a:cubicBezTo>
                  <a:pt x="235" y="17"/>
                  <a:pt x="235" y="17"/>
                  <a:pt x="235" y="17"/>
                </a:cubicBezTo>
                <a:cubicBezTo>
                  <a:pt x="234" y="16"/>
                  <a:pt x="233" y="16"/>
                  <a:pt x="232" y="17"/>
                </a:cubicBezTo>
                <a:cubicBezTo>
                  <a:pt x="229" y="22"/>
                  <a:pt x="224" y="25"/>
                  <a:pt x="218" y="25"/>
                </a:cubicBezTo>
                <a:cubicBezTo>
                  <a:pt x="218" y="25"/>
                  <a:pt x="218" y="25"/>
                  <a:pt x="218" y="25"/>
                </a:cubicBezTo>
                <a:cubicBezTo>
                  <a:pt x="212" y="25"/>
                  <a:pt x="206" y="22"/>
                  <a:pt x="203" y="17"/>
                </a:cubicBezTo>
                <a:cubicBezTo>
                  <a:pt x="202" y="16"/>
                  <a:pt x="201" y="16"/>
                  <a:pt x="200" y="17"/>
                </a:cubicBezTo>
                <a:cubicBezTo>
                  <a:pt x="197" y="22"/>
                  <a:pt x="191" y="25"/>
                  <a:pt x="185" y="25"/>
                </a:cubicBezTo>
                <a:cubicBezTo>
                  <a:pt x="185" y="25"/>
                  <a:pt x="185" y="25"/>
                  <a:pt x="185" y="25"/>
                </a:cubicBezTo>
                <a:cubicBezTo>
                  <a:pt x="179" y="25"/>
                  <a:pt x="174" y="22"/>
                  <a:pt x="171" y="17"/>
                </a:cubicBezTo>
                <a:cubicBezTo>
                  <a:pt x="170" y="16"/>
                  <a:pt x="169" y="16"/>
                  <a:pt x="168" y="17"/>
                </a:cubicBezTo>
                <a:cubicBezTo>
                  <a:pt x="165" y="22"/>
                  <a:pt x="159" y="25"/>
                  <a:pt x="153" y="25"/>
                </a:cubicBezTo>
                <a:cubicBezTo>
                  <a:pt x="153" y="25"/>
                  <a:pt x="153" y="25"/>
                  <a:pt x="153" y="25"/>
                </a:cubicBezTo>
                <a:cubicBezTo>
                  <a:pt x="147" y="25"/>
                  <a:pt x="142" y="22"/>
                  <a:pt x="138" y="17"/>
                </a:cubicBezTo>
                <a:cubicBezTo>
                  <a:pt x="138" y="16"/>
                  <a:pt x="137" y="16"/>
                  <a:pt x="136" y="17"/>
                </a:cubicBezTo>
                <a:cubicBezTo>
                  <a:pt x="132" y="22"/>
                  <a:pt x="127" y="25"/>
                  <a:pt x="121" y="25"/>
                </a:cubicBezTo>
                <a:cubicBezTo>
                  <a:pt x="121" y="25"/>
                  <a:pt x="121" y="25"/>
                  <a:pt x="121" y="25"/>
                </a:cubicBezTo>
                <a:cubicBezTo>
                  <a:pt x="115" y="25"/>
                  <a:pt x="109" y="22"/>
                  <a:pt x="106" y="17"/>
                </a:cubicBezTo>
                <a:cubicBezTo>
                  <a:pt x="105" y="16"/>
                  <a:pt x="104" y="16"/>
                  <a:pt x="103" y="17"/>
                </a:cubicBezTo>
                <a:cubicBezTo>
                  <a:pt x="100" y="22"/>
                  <a:pt x="95" y="25"/>
                  <a:pt x="89" y="25"/>
                </a:cubicBezTo>
                <a:cubicBezTo>
                  <a:pt x="89" y="25"/>
                  <a:pt x="89" y="25"/>
                  <a:pt x="89" y="25"/>
                </a:cubicBezTo>
                <a:cubicBezTo>
                  <a:pt x="83" y="25"/>
                  <a:pt x="77" y="22"/>
                  <a:pt x="74" y="17"/>
                </a:cubicBezTo>
                <a:cubicBezTo>
                  <a:pt x="73" y="16"/>
                  <a:pt x="72" y="16"/>
                  <a:pt x="71" y="17"/>
                </a:cubicBezTo>
                <a:cubicBezTo>
                  <a:pt x="65" y="27"/>
                  <a:pt x="65" y="27"/>
                  <a:pt x="65" y="27"/>
                </a:cubicBezTo>
                <a:cubicBezTo>
                  <a:pt x="65" y="27"/>
                  <a:pt x="65" y="27"/>
                  <a:pt x="65" y="28"/>
                </a:cubicBezTo>
                <a:lnTo>
                  <a:pt x="65" y="51"/>
                </a:lnTo>
                <a:close/>
                <a:moveTo>
                  <a:pt x="65" y="122"/>
                </a:moveTo>
                <a:cubicBezTo>
                  <a:pt x="65" y="134"/>
                  <a:pt x="65" y="134"/>
                  <a:pt x="65" y="134"/>
                </a:cubicBezTo>
                <a:cubicBezTo>
                  <a:pt x="75" y="124"/>
                  <a:pt x="75" y="124"/>
                  <a:pt x="75" y="124"/>
                </a:cubicBezTo>
                <a:cubicBezTo>
                  <a:pt x="71" y="123"/>
                  <a:pt x="68" y="123"/>
                  <a:pt x="65" y="122"/>
                </a:cubicBezTo>
                <a:close/>
                <a:moveTo>
                  <a:pt x="151" y="234"/>
                </a:moveTo>
                <a:cubicBezTo>
                  <a:pt x="151" y="234"/>
                  <a:pt x="152" y="234"/>
                  <a:pt x="153" y="234"/>
                </a:cubicBezTo>
                <a:cubicBezTo>
                  <a:pt x="154" y="234"/>
                  <a:pt x="155" y="234"/>
                  <a:pt x="157" y="234"/>
                </a:cubicBezTo>
                <a:cubicBezTo>
                  <a:pt x="179" y="233"/>
                  <a:pt x="200" y="224"/>
                  <a:pt x="217" y="208"/>
                </a:cubicBezTo>
                <a:cubicBezTo>
                  <a:pt x="233" y="191"/>
                  <a:pt x="242" y="170"/>
                  <a:pt x="242" y="147"/>
                </a:cubicBezTo>
                <a:cubicBezTo>
                  <a:pt x="242" y="123"/>
                  <a:pt x="242" y="123"/>
                  <a:pt x="242" y="123"/>
                </a:cubicBezTo>
                <a:cubicBezTo>
                  <a:pt x="213" y="128"/>
                  <a:pt x="185" y="130"/>
                  <a:pt x="159" y="130"/>
                </a:cubicBezTo>
                <a:cubicBezTo>
                  <a:pt x="126" y="130"/>
                  <a:pt x="96" y="127"/>
                  <a:pt x="76" y="124"/>
                </a:cubicBezTo>
                <a:cubicBezTo>
                  <a:pt x="86" y="135"/>
                  <a:pt x="86" y="135"/>
                  <a:pt x="86" y="135"/>
                </a:cubicBezTo>
                <a:cubicBezTo>
                  <a:pt x="66" y="156"/>
                  <a:pt x="66" y="156"/>
                  <a:pt x="66" y="156"/>
                </a:cubicBezTo>
                <a:cubicBezTo>
                  <a:pt x="66" y="158"/>
                  <a:pt x="66" y="161"/>
                  <a:pt x="67" y="164"/>
                </a:cubicBezTo>
                <a:cubicBezTo>
                  <a:pt x="91" y="140"/>
                  <a:pt x="91" y="140"/>
                  <a:pt x="91" y="140"/>
                </a:cubicBezTo>
                <a:cubicBezTo>
                  <a:pt x="102" y="151"/>
                  <a:pt x="102" y="151"/>
                  <a:pt x="102" y="151"/>
                </a:cubicBezTo>
                <a:cubicBezTo>
                  <a:pt x="72" y="181"/>
                  <a:pt x="72" y="181"/>
                  <a:pt x="72" y="181"/>
                </a:cubicBezTo>
                <a:cubicBezTo>
                  <a:pt x="73" y="183"/>
                  <a:pt x="74" y="185"/>
                  <a:pt x="75" y="187"/>
                </a:cubicBezTo>
                <a:cubicBezTo>
                  <a:pt x="107" y="156"/>
                  <a:pt x="107" y="156"/>
                  <a:pt x="107" y="156"/>
                </a:cubicBezTo>
                <a:cubicBezTo>
                  <a:pt x="119" y="167"/>
                  <a:pt x="119" y="167"/>
                  <a:pt x="119" y="167"/>
                </a:cubicBezTo>
                <a:cubicBezTo>
                  <a:pt x="85" y="201"/>
                  <a:pt x="85" y="201"/>
                  <a:pt x="85" y="201"/>
                </a:cubicBezTo>
                <a:cubicBezTo>
                  <a:pt x="100" y="220"/>
                  <a:pt x="124" y="233"/>
                  <a:pt x="151" y="234"/>
                </a:cubicBezTo>
                <a:close/>
                <a:moveTo>
                  <a:pt x="151" y="250"/>
                </a:moveTo>
                <a:cubicBezTo>
                  <a:pt x="140" y="250"/>
                  <a:pt x="131" y="252"/>
                  <a:pt x="121" y="254"/>
                </a:cubicBezTo>
                <a:cubicBezTo>
                  <a:pt x="123" y="270"/>
                  <a:pt x="137" y="282"/>
                  <a:pt x="153" y="282"/>
                </a:cubicBezTo>
                <a:cubicBezTo>
                  <a:pt x="170" y="282"/>
                  <a:pt x="183" y="270"/>
                  <a:pt x="185" y="254"/>
                </a:cubicBezTo>
                <a:cubicBezTo>
                  <a:pt x="176" y="252"/>
                  <a:pt x="166" y="250"/>
                  <a:pt x="157" y="250"/>
                </a:cubicBezTo>
                <a:cubicBezTo>
                  <a:pt x="156" y="250"/>
                  <a:pt x="155" y="250"/>
                  <a:pt x="153" y="250"/>
                </a:cubicBezTo>
                <a:cubicBezTo>
                  <a:pt x="152" y="250"/>
                  <a:pt x="152" y="250"/>
                  <a:pt x="151" y="250"/>
                </a:cubicBezTo>
                <a:close/>
                <a:moveTo>
                  <a:pt x="17" y="380"/>
                </a:moveTo>
                <a:cubicBezTo>
                  <a:pt x="73" y="380"/>
                  <a:pt x="73" y="380"/>
                  <a:pt x="73" y="380"/>
                </a:cubicBezTo>
                <a:cubicBezTo>
                  <a:pt x="73" y="363"/>
                  <a:pt x="73" y="363"/>
                  <a:pt x="73" y="363"/>
                </a:cubicBezTo>
                <a:cubicBezTo>
                  <a:pt x="89" y="363"/>
                  <a:pt x="89" y="363"/>
                  <a:pt x="89" y="363"/>
                </a:cubicBezTo>
                <a:cubicBezTo>
                  <a:pt x="89" y="451"/>
                  <a:pt x="89" y="451"/>
                  <a:pt x="89" y="451"/>
                </a:cubicBezTo>
                <a:cubicBezTo>
                  <a:pt x="123" y="449"/>
                  <a:pt x="152" y="437"/>
                  <a:pt x="174" y="415"/>
                </a:cubicBezTo>
                <a:cubicBezTo>
                  <a:pt x="220" y="369"/>
                  <a:pt x="225" y="290"/>
                  <a:pt x="226" y="271"/>
                </a:cubicBezTo>
                <a:cubicBezTo>
                  <a:pt x="220" y="267"/>
                  <a:pt x="215" y="265"/>
                  <a:pt x="209" y="262"/>
                </a:cubicBezTo>
                <a:cubicBezTo>
                  <a:pt x="208" y="329"/>
                  <a:pt x="184" y="379"/>
                  <a:pt x="153" y="379"/>
                </a:cubicBezTo>
                <a:cubicBezTo>
                  <a:pt x="122" y="379"/>
                  <a:pt x="99" y="329"/>
                  <a:pt x="97" y="262"/>
                </a:cubicBezTo>
                <a:cubicBezTo>
                  <a:pt x="51" y="283"/>
                  <a:pt x="19" y="328"/>
                  <a:pt x="17" y="380"/>
                </a:cubicBezTo>
                <a:close/>
                <a:moveTo>
                  <a:pt x="16" y="423"/>
                </a:moveTo>
                <a:cubicBezTo>
                  <a:pt x="57" y="455"/>
                  <a:pt x="57" y="455"/>
                  <a:pt x="57" y="455"/>
                </a:cubicBezTo>
                <a:cubicBezTo>
                  <a:pt x="57" y="451"/>
                  <a:pt x="57" y="451"/>
                  <a:pt x="57" y="451"/>
                </a:cubicBezTo>
                <a:cubicBezTo>
                  <a:pt x="57" y="438"/>
                  <a:pt x="57" y="438"/>
                  <a:pt x="57" y="438"/>
                </a:cubicBezTo>
                <a:cubicBezTo>
                  <a:pt x="73" y="430"/>
                  <a:pt x="73" y="430"/>
                  <a:pt x="73" y="430"/>
                </a:cubicBezTo>
                <a:cubicBezTo>
                  <a:pt x="73" y="396"/>
                  <a:pt x="73" y="396"/>
                  <a:pt x="73" y="396"/>
                </a:cubicBezTo>
                <a:cubicBezTo>
                  <a:pt x="16" y="396"/>
                  <a:pt x="16" y="396"/>
                  <a:pt x="16" y="396"/>
                </a:cubicBezTo>
                <a:lnTo>
                  <a:pt x="16" y="423"/>
                </a:lnTo>
                <a:close/>
                <a:moveTo>
                  <a:pt x="126" y="509"/>
                </a:moveTo>
                <a:cubicBezTo>
                  <a:pt x="116" y="522"/>
                  <a:pt x="116" y="522"/>
                  <a:pt x="116" y="522"/>
                </a:cubicBezTo>
                <a:cubicBezTo>
                  <a:pt x="73" y="488"/>
                  <a:pt x="73" y="488"/>
                  <a:pt x="73" y="488"/>
                </a:cubicBezTo>
                <a:cubicBezTo>
                  <a:pt x="73" y="572"/>
                  <a:pt x="73" y="572"/>
                  <a:pt x="73" y="572"/>
                </a:cubicBezTo>
                <a:cubicBezTo>
                  <a:pt x="79" y="572"/>
                  <a:pt x="79" y="572"/>
                  <a:pt x="79" y="572"/>
                </a:cubicBezTo>
                <a:cubicBezTo>
                  <a:pt x="91" y="568"/>
                  <a:pt x="174" y="537"/>
                  <a:pt x="223" y="444"/>
                </a:cubicBezTo>
                <a:cubicBezTo>
                  <a:pt x="195" y="416"/>
                  <a:pt x="195" y="416"/>
                  <a:pt x="195" y="416"/>
                </a:cubicBezTo>
                <a:cubicBezTo>
                  <a:pt x="192" y="419"/>
                  <a:pt x="189" y="423"/>
                  <a:pt x="185" y="426"/>
                </a:cubicBezTo>
                <a:cubicBezTo>
                  <a:pt x="158" y="454"/>
                  <a:pt x="123" y="467"/>
                  <a:pt x="81" y="467"/>
                </a:cubicBezTo>
                <a:cubicBezTo>
                  <a:pt x="73" y="467"/>
                  <a:pt x="73" y="467"/>
                  <a:pt x="73" y="467"/>
                </a:cubicBezTo>
                <a:cubicBezTo>
                  <a:pt x="73" y="467"/>
                  <a:pt x="73" y="467"/>
                  <a:pt x="73" y="467"/>
                </a:cubicBezTo>
                <a:lnTo>
                  <a:pt x="126" y="509"/>
                </a:lnTo>
                <a:close/>
                <a:moveTo>
                  <a:pt x="218" y="569"/>
                </a:moveTo>
                <a:cubicBezTo>
                  <a:pt x="182" y="609"/>
                  <a:pt x="134" y="633"/>
                  <a:pt x="106" y="644"/>
                </a:cubicBezTo>
                <a:cubicBezTo>
                  <a:pt x="218" y="696"/>
                  <a:pt x="218" y="696"/>
                  <a:pt x="218" y="696"/>
                </a:cubicBezTo>
                <a:lnTo>
                  <a:pt x="218" y="569"/>
                </a:lnTo>
                <a:close/>
                <a:moveTo>
                  <a:pt x="161" y="709"/>
                </a:moveTo>
                <a:cubicBezTo>
                  <a:pt x="207" y="709"/>
                  <a:pt x="207" y="709"/>
                  <a:pt x="207" y="709"/>
                </a:cubicBezTo>
                <a:cubicBezTo>
                  <a:pt x="161" y="688"/>
                  <a:pt x="161" y="688"/>
                  <a:pt x="161" y="688"/>
                </a:cubicBezTo>
                <a:lnTo>
                  <a:pt x="161" y="709"/>
                </a:lnTo>
                <a:close/>
                <a:moveTo>
                  <a:pt x="247" y="524"/>
                </a:moveTo>
                <a:cubicBezTo>
                  <a:pt x="243" y="533"/>
                  <a:pt x="239" y="541"/>
                  <a:pt x="234" y="548"/>
                </a:cubicBezTo>
                <a:cubicBezTo>
                  <a:pt x="234" y="652"/>
                  <a:pt x="234" y="652"/>
                  <a:pt x="234" y="652"/>
                </a:cubicBezTo>
                <a:cubicBezTo>
                  <a:pt x="247" y="642"/>
                  <a:pt x="247" y="642"/>
                  <a:pt x="247" y="642"/>
                </a:cubicBezTo>
                <a:lnTo>
                  <a:pt x="247" y="524"/>
                </a:lnTo>
                <a:close/>
                <a:moveTo>
                  <a:pt x="246" y="467"/>
                </a:moveTo>
                <a:cubicBezTo>
                  <a:pt x="234" y="455"/>
                  <a:pt x="234" y="455"/>
                  <a:pt x="234" y="455"/>
                </a:cubicBezTo>
                <a:cubicBezTo>
                  <a:pt x="187" y="542"/>
                  <a:pt x="110" y="577"/>
                  <a:pt x="89" y="586"/>
                </a:cubicBezTo>
                <a:cubicBezTo>
                  <a:pt x="89" y="633"/>
                  <a:pt x="89" y="633"/>
                  <a:pt x="89" y="633"/>
                </a:cubicBezTo>
                <a:cubicBezTo>
                  <a:pt x="123" y="621"/>
                  <a:pt x="236" y="573"/>
                  <a:pt x="246" y="467"/>
                </a:cubicBezTo>
                <a:close/>
                <a:moveTo>
                  <a:pt x="290" y="488"/>
                </a:moveTo>
                <a:cubicBezTo>
                  <a:pt x="290" y="438"/>
                  <a:pt x="290" y="438"/>
                  <a:pt x="290" y="438"/>
                </a:cubicBezTo>
                <a:cubicBezTo>
                  <a:pt x="265" y="463"/>
                  <a:pt x="265" y="463"/>
                  <a:pt x="265" y="463"/>
                </a:cubicBezTo>
                <a:lnTo>
                  <a:pt x="290" y="488"/>
                </a:lnTo>
                <a:close/>
                <a:moveTo>
                  <a:pt x="153" y="65"/>
                </a:moveTo>
                <a:cubicBezTo>
                  <a:pt x="150" y="65"/>
                  <a:pt x="147" y="67"/>
                  <a:pt x="147" y="71"/>
                </a:cubicBezTo>
                <a:cubicBezTo>
                  <a:pt x="147" y="74"/>
                  <a:pt x="150" y="76"/>
                  <a:pt x="153" y="76"/>
                </a:cubicBezTo>
                <a:cubicBezTo>
                  <a:pt x="156" y="76"/>
                  <a:pt x="159" y="74"/>
                  <a:pt x="159" y="71"/>
                </a:cubicBezTo>
                <a:cubicBezTo>
                  <a:pt x="159" y="67"/>
                  <a:pt x="156" y="65"/>
                  <a:pt x="153" y="6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33">
            <a:extLst>
              <a:ext uri="{FF2B5EF4-FFF2-40B4-BE49-F238E27FC236}">
                <a16:creationId xmlns:a16="http://schemas.microsoft.com/office/drawing/2014/main" id="{39675B1F-EEA7-4D1F-886A-A9AAB94A826D}"/>
              </a:ext>
              <a:ext uri="{C183D7F6-B498-43B3-948B-1728B52AA6E4}">
                <adec:decorative xmlns:adec="http://schemas.microsoft.com/office/drawing/2017/decorative" val="1"/>
              </a:ext>
            </a:extLst>
          </p:cNvPr>
          <p:cNvSpPr>
            <a:spLocks noChangeAspect="1" noEditPoints="1"/>
          </p:cNvSpPr>
          <p:nvPr/>
        </p:nvSpPr>
        <p:spPr bwMode="auto">
          <a:xfrm>
            <a:off x="3536186" y="4529477"/>
            <a:ext cx="520256" cy="1294985"/>
          </a:xfrm>
          <a:custGeom>
            <a:avLst/>
            <a:gdLst>
              <a:gd name="T0" fmla="*/ 195 w 315"/>
              <a:gd name="T1" fmla="*/ 212 h 782"/>
              <a:gd name="T2" fmla="*/ 82 w 315"/>
              <a:gd name="T3" fmla="*/ 371 h 782"/>
              <a:gd name="T4" fmla="*/ 250 w 315"/>
              <a:gd name="T5" fmla="*/ 478 h 782"/>
              <a:gd name="T6" fmla="*/ 238 w 315"/>
              <a:gd name="T7" fmla="*/ 594 h 782"/>
              <a:gd name="T8" fmla="*/ 98 w 315"/>
              <a:gd name="T9" fmla="*/ 637 h 782"/>
              <a:gd name="T10" fmla="*/ 61 w 315"/>
              <a:gd name="T11" fmla="*/ 555 h 782"/>
              <a:gd name="T12" fmla="*/ 92 w 315"/>
              <a:gd name="T13" fmla="*/ 581 h 782"/>
              <a:gd name="T14" fmla="*/ 256 w 315"/>
              <a:gd name="T15" fmla="*/ 532 h 782"/>
              <a:gd name="T16" fmla="*/ 98 w 315"/>
              <a:gd name="T17" fmla="*/ 597 h 782"/>
              <a:gd name="T18" fmla="*/ 315 w 315"/>
              <a:gd name="T19" fmla="*/ 435 h 782"/>
              <a:gd name="T20" fmla="*/ 226 w 315"/>
              <a:gd name="T21" fmla="*/ 510 h 782"/>
              <a:gd name="T22" fmla="*/ 174 w 315"/>
              <a:gd name="T23" fmla="*/ 499 h 782"/>
              <a:gd name="T24" fmla="*/ 155 w 315"/>
              <a:gd name="T25" fmla="*/ 499 h 782"/>
              <a:gd name="T26" fmla="*/ 93 w 315"/>
              <a:gd name="T27" fmla="*/ 512 h 782"/>
              <a:gd name="T28" fmla="*/ 10 w 315"/>
              <a:gd name="T29" fmla="*/ 435 h 782"/>
              <a:gd name="T30" fmla="*/ 67 w 315"/>
              <a:gd name="T31" fmla="*/ 214 h 782"/>
              <a:gd name="T32" fmla="*/ 0 w 315"/>
              <a:gd name="T33" fmla="*/ 139 h 782"/>
              <a:gd name="T34" fmla="*/ 185 w 315"/>
              <a:gd name="T35" fmla="*/ 37 h 782"/>
              <a:gd name="T36" fmla="*/ 278 w 315"/>
              <a:gd name="T37" fmla="*/ 148 h 782"/>
              <a:gd name="T38" fmla="*/ 267 w 315"/>
              <a:gd name="T39" fmla="*/ 163 h 782"/>
              <a:gd name="T40" fmla="*/ 283 w 315"/>
              <a:gd name="T41" fmla="*/ 319 h 782"/>
              <a:gd name="T42" fmla="*/ 211 w 315"/>
              <a:gd name="T43" fmla="*/ 263 h 782"/>
              <a:gd name="T44" fmla="*/ 272 w 315"/>
              <a:gd name="T45" fmla="*/ 308 h 782"/>
              <a:gd name="T46" fmla="*/ 162 w 315"/>
              <a:gd name="T47" fmla="*/ 292 h 782"/>
              <a:gd name="T48" fmla="*/ 163 w 315"/>
              <a:gd name="T49" fmla="*/ 259 h 782"/>
              <a:gd name="T50" fmla="*/ 251 w 315"/>
              <a:gd name="T51" fmla="*/ 155 h 782"/>
              <a:gd name="T52" fmla="*/ 74 w 315"/>
              <a:gd name="T53" fmla="*/ 160 h 782"/>
              <a:gd name="T54" fmla="*/ 140 w 315"/>
              <a:gd name="T55" fmla="*/ 75 h 782"/>
              <a:gd name="T56" fmla="*/ 56 w 315"/>
              <a:gd name="T57" fmla="*/ 150 h 782"/>
              <a:gd name="T58" fmla="*/ 60 w 315"/>
              <a:gd name="T59" fmla="*/ 151 h 782"/>
              <a:gd name="T60" fmla="*/ 66 w 315"/>
              <a:gd name="T61" fmla="*/ 50 h 782"/>
              <a:gd name="T62" fmla="*/ 47 w 315"/>
              <a:gd name="T63" fmla="*/ 123 h 782"/>
              <a:gd name="T64" fmla="*/ 262 w 315"/>
              <a:gd name="T65" fmla="*/ 135 h 782"/>
              <a:gd name="T66" fmla="*/ 262 w 315"/>
              <a:gd name="T67" fmla="*/ 135 h 782"/>
              <a:gd name="T68" fmla="*/ 162 w 315"/>
              <a:gd name="T69" fmla="*/ 308 h 782"/>
              <a:gd name="T70" fmla="*/ 54 w 315"/>
              <a:gd name="T71" fmla="*/ 308 h 782"/>
              <a:gd name="T72" fmla="*/ 155 w 315"/>
              <a:gd name="T73" fmla="*/ 435 h 782"/>
              <a:gd name="T74" fmla="*/ 114 w 315"/>
              <a:gd name="T75" fmla="*/ 412 h 782"/>
              <a:gd name="T76" fmla="*/ 26 w 315"/>
              <a:gd name="T77" fmla="*/ 435 h 782"/>
              <a:gd name="T78" fmla="*/ 88 w 315"/>
              <a:gd name="T79" fmla="*/ 482 h 782"/>
              <a:gd name="T80" fmla="*/ 180 w 315"/>
              <a:gd name="T81" fmla="*/ 443 h 782"/>
              <a:gd name="T82" fmla="*/ 122 w 315"/>
              <a:gd name="T83" fmla="*/ 443 h 782"/>
              <a:gd name="T84" fmla="*/ 137 w 315"/>
              <a:gd name="T85" fmla="*/ 483 h 782"/>
              <a:gd name="T86" fmla="*/ 214 w 315"/>
              <a:gd name="T87" fmla="*/ 488 h 782"/>
              <a:gd name="T88" fmla="*/ 211 w 315"/>
              <a:gd name="T89" fmla="*/ 412 h 782"/>
              <a:gd name="T90" fmla="*/ 171 w 315"/>
              <a:gd name="T91" fmla="*/ 430 h 782"/>
              <a:gd name="T92" fmla="*/ 231 w 315"/>
              <a:gd name="T93" fmla="*/ 494 h 782"/>
              <a:gd name="T94" fmla="*/ 299 w 315"/>
              <a:gd name="T95" fmla="*/ 412 h 782"/>
              <a:gd name="T96" fmla="*/ 167 w 315"/>
              <a:gd name="T97" fmla="*/ 10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5" h="782">
                <a:moveTo>
                  <a:pt x="195" y="212"/>
                </a:moveTo>
                <a:cubicBezTo>
                  <a:pt x="190" y="226"/>
                  <a:pt x="178" y="235"/>
                  <a:pt x="163" y="235"/>
                </a:cubicBezTo>
                <a:cubicBezTo>
                  <a:pt x="148" y="235"/>
                  <a:pt x="135" y="226"/>
                  <a:pt x="130" y="212"/>
                </a:cubicBezTo>
                <a:lnTo>
                  <a:pt x="195" y="212"/>
                </a:lnTo>
                <a:close/>
                <a:moveTo>
                  <a:pt x="70" y="478"/>
                </a:moveTo>
                <a:cubicBezTo>
                  <a:pt x="86" y="480"/>
                  <a:pt x="86" y="480"/>
                  <a:pt x="86" y="480"/>
                </a:cubicBezTo>
                <a:cubicBezTo>
                  <a:pt x="98" y="373"/>
                  <a:pt x="98" y="373"/>
                  <a:pt x="98" y="373"/>
                </a:cubicBezTo>
                <a:cubicBezTo>
                  <a:pt x="82" y="371"/>
                  <a:pt x="82" y="371"/>
                  <a:pt x="82" y="371"/>
                </a:cubicBezTo>
                <a:lnTo>
                  <a:pt x="70" y="478"/>
                </a:lnTo>
                <a:close/>
                <a:moveTo>
                  <a:pt x="222" y="373"/>
                </a:moveTo>
                <a:cubicBezTo>
                  <a:pt x="234" y="480"/>
                  <a:pt x="234" y="480"/>
                  <a:pt x="234" y="480"/>
                </a:cubicBezTo>
                <a:cubicBezTo>
                  <a:pt x="250" y="478"/>
                  <a:pt x="250" y="478"/>
                  <a:pt x="250" y="478"/>
                </a:cubicBezTo>
                <a:cubicBezTo>
                  <a:pt x="238" y="371"/>
                  <a:pt x="238" y="371"/>
                  <a:pt x="238" y="371"/>
                </a:cubicBezTo>
                <a:lnTo>
                  <a:pt x="222" y="373"/>
                </a:lnTo>
                <a:close/>
                <a:moveTo>
                  <a:pt x="259" y="555"/>
                </a:moveTo>
                <a:cubicBezTo>
                  <a:pt x="261" y="571"/>
                  <a:pt x="252" y="587"/>
                  <a:pt x="238" y="594"/>
                </a:cubicBezTo>
                <a:cubicBezTo>
                  <a:pt x="238" y="782"/>
                  <a:pt x="238" y="782"/>
                  <a:pt x="238" y="782"/>
                </a:cubicBezTo>
                <a:cubicBezTo>
                  <a:pt x="222" y="782"/>
                  <a:pt x="222" y="782"/>
                  <a:pt x="222" y="782"/>
                </a:cubicBezTo>
                <a:cubicBezTo>
                  <a:pt x="222" y="637"/>
                  <a:pt x="222" y="637"/>
                  <a:pt x="222" y="637"/>
                </a:cubicBezTo>
                <a:cubicBezTo>
                  <a:pt x="98" y="637"/>
                  <a:pt x="98" y="637"/>
                  <a:pt x="98" y="637"/>
                </a:cubicBezTo>
                <a:cubicBezTo>
                  <a:pt x="98" y="782"/>
                  <a:pt x="98" y="782"/>
                  <a:pt x="98" y="782"/>
                </a:cubicBezTo>
                <a:cubicBezTo>
                  <a:pt x="82" y="782"/>
                  <a:pt x="82" y="782"/>
                  <a:pt x="82" y="782"/>
                </a:cubicBezTo>
                <a:cubicBezTo>
                  <a:pt x="82" y="594"/>
                  <a:pt x="82" y="594"/>
                  <a:pt x="82" y="594"/>
                </a:cubicBezTo>
                <a:cubicBezTo>
                  <a:pt x="68" y="587"/>
                  <a:pt x="59" y="571"/>
                  <a:pt x="61" y="555"/>
                </a:cubicBezTo>
                <a:cubicBezTo>
                  <a:pt x="64" y="529"/>
                  <a:pt x="64" y="529"/>
                  <a:pt x="64" y="529"/>
                </a:cubicBezTo>
                <a:cubicBezTo>
                  <a:pt x="80" y="531"/>
                  <a:pt x="80" y="531"/>
                  <a:pt x="80" y="531"/>
                </a:cubicBezTo>
                <a:cubicBezTo>
                  <a:pt x="77" y="557"/>
                  <a:pt x="77" y="557"/>
                  <a:pt x="77" y="557"/>
                </a:cubicBezTo>
                <a:cubicBezTo>
                  <a:pt x="76" y="567"/>
                  <a:pt x="82" y="578"/>
                  <a:pt x="92" y="581"/>
                </a:cubicBezTo>
                <a:cubicBezTo>
                  <a:pt x="228" y="581"/>
                  <a:pt x="228" y="581"/>
                  <a:pt x="228" y="581"/>
                </a:cubicBezTo>
                <a:cubicBezTo>
                  <a:pt x="238" y="578"/>
                  <a:pt x="244" y="567"/>
                  <a:pt x="243" y="557"/>
                </a:cubicBezTo>
                <a:cubicBezTo>
                  <a:pt x="240" y="533"/>
                  <a:pt x="240" y="533"/>
                  <a:pt x="240" y="533"/>
                </a:cubicBezTo>
                <a:cubicBezTo>
                  <a:pt x="256" y="532"/>
                  <a:pt x="256" y="532"/>
                  <a:pt x="256" y="532"/>
                </a:cubicBezTo>
                <a:lnTo>
                  <a:pt x="259" y="555"/>
                </a:lnTo>
                <a:close/>
                <a:moveTo>
                  <a:pt x="222" y="621"/>
                </a:moveTo>
                <a:cubicBezTo>
                  <a:pt x="222" y="597"/>
                  <a:pt x="222" y="597"/>
                  <a:pt x="222" y="597"/>
                </a:cubicBezTo>
                <a:cubicBezTo>
                  <a:pt x="98" y="597"/>
                  <a:pt x="98" y="597"/>
                  <a:pt x="98" y="597"/>
                </a:cubicBezTo>
                <a:cubicBezTo>
                  <a:pt x="98" y="621"/>
                  <a:pt x="98" y="621"/>
                  <a:pt x="98" y="621"/>
                </a:cubicBezTo>
                <a:lnTo>
                  <a:pt x="222" y="621"/>
                </a:lnTo>
                <a:close/>
                <a:moveTo>
                  <a:pt x="315" y="412"/>
                </a:moveTo>
                <a:cubicBezTo>
                  <a:pt x="315" y="435"/>
                  <a:pt x="315" y="435"/>
                  <a:pt x="315" y="435"/>
                </a:cubicBezTo>
                <a:cubicBezTo>
                  <a:pt x="315" y="501"/>
                  <a:pt x="315" y="501"/>
                  <a:pt x="315" y="501"/>
                </a:cubicBezTo>
                <a:cubicBezTo>
                  <a:pt x="315" y="531"/>
                  <a:pt x="315" y="531"/>
                  <a:pt x="315" y="531"/>
                </a:cubicBezTo>
                <a:cubicBezTo>
                  <a:pt x="297" y="531"/>
                  <a:pt x="297" y="531"/>
                  <a:pt x="297" y="531"/>
                </a:cubicBezTo>
                <a:cubicBezTo>
                  <a:pt x="226" y="510"/>
                  <a:pt x="226" y="510"/>
                  <a:pt x="226" y="510"/>
                </a:cubicBezTo>
                <a:cubicBezTo>
                  <a:pt x="226" y="510"/>
                  <a:pt x="226" y="510"/>
                  <a:pt x="226" y="510"/>
                </a:cubicBezTo>
                <a:cubicBezTo>
                  <a:pt x="220" y="518"/>
                  <a:pt x="211" y="523"/>
                  <a:pt x="201" y="523"/>
                </a:cubicBezTo>
                <a:cubicBezTo>
                  <a:pt x="198" y="523"/>
                  <a:pt x="198" y="523"/>
                  <a:pt x="198" y="523"/>
                </a:cubicBezTo>
                <a:cubicBezTo>
                  <a:pt x="174" y="499"/>
                  <a:pt x="174" y="499"/>
                  <a:pt x="174" y="499"/>
                </a:cubicBezTo>
                <a:cubicBezTo>
                  <a:pt x="171" y="499"/>
                  <a:pt x="171" y="499"/>
                  <a:pt x="171" y="499"/>
                </a:cubicBezTo>
                <a:cubicBezTo>
                  <a:pt x="171" y="581"/>
                  <a:pt x="171" y="581"/>
                  <a:pt x="171" y="581"/>
                </a:cubicBezTo>
                <a:cubicBezTo>
                  <a:pt x="155" y="581"/>
                  <a:pt x="155" y="581"/>
                  <a:pt x="155" y="581"/>
                </a:cubicBezTo>
                <a:cubicBezTo>
                  <a:pt x="155" y="499"/>
                  <a:pt x="155" y="499"/>
                  <a:pt x="155" y="499"/>
                </a:cubicBezTo>
                <a:cubicBezTo>
                  <a:pt x="144" y="499"/>
                  <a:pt x="144" y="499"/>
                  <a:pt x="144" y="499"/>
                </a:cubicBezTo>
                <a:cubicBezTo>
                  <a:pt x="119" y="523"/>
                  <a:pt x="119" y="523"/>
                  <a:pt x="119" y="523"/>
                </a:cubicBezTo>
                <a:cubicBezTo>
                  <a:pt x="116" y="523"/>
                  <a:pt x="116" y="523"/>
                  <a:pt x="116" y="523"/>
                </a:cubicBezTo>
                <a:cubicBezTo>
                  <a:pt x="107" y="523"/>
                  <a:pt x="98" y="519"/>
                  <a:pt x="93" y="512"/>
                </a:cubicBezTo>
                <a:cubicBezTo>
                  <a:pt x="27" y="531"/>
                  <a:pt x="27" y="531"/>
                  <a:pt x="27" y="531"/>
                </a:cubicBezTo>
                <a:cubicBezTo>
                  <a:pt x="10" y="531"/>
                  <a:pt x="10" y="531"/>
                  <a:pt x="10" y="531"/>
                </a:cubicBezTo>
                <a:cubicBezTo>
                  <a:pt x="10" y="501"/>
                  <a:pt x="10" y="501"/>
                  <a:pt x="10" y="501"/>
                </a:cubicBezTo>
                <a:cubicBezTo>
                  <a:pt x="10" y="435"/>
                  <a:pt x="10" y="435"/>
                  <a:pt x="10" y="435"/>
                </a:cubicBezTo>
                <a:cubicBezTo>
                  <a:pt x="10" y="412"/>
                  <a:pt x="10" y="412"/>
                  <a:pt x="10" y="412"/>
                </a:cubicBezTo>
                <a:cubicBezTo>
                  <a:pt x="10" y="378"/>
                  <a:pt x="21" y="345"/>
                  <a:pt x="42" y="319"/>
                </a:cubicBezTo>
                <a:cubicBezTo>
                  <a:pt x="26" y="302"/>
                  <a:pt x="20" y="285"/>
                  <a:pt x="23" y="268"/>
                </a:cubicBezTo>
                <a:cubicBezTo>
                  <a:pt x="27" y="239"/>
                  <a:pt x="58" y="219"/>
                  <a:pt x="67" y="214"/>
                </a:cubicBezTo>
                <a:cubicBezTo>
                  <a:pt x="65" y="208"/>
                  <a:pt x="63" y="202"/>
                  <a:pt x="61" y="195"/>
                </a:cubicBezTo>
                <a:cubicBezTo>
                  <a:pt x="54" y="183"/>
                  <a:pt x="54" y="183"/>
                  <a:pt x="54" y="183"/>
                </a:cubicBezTo>
                <a:cubicBezTo>
                  <a:pt x="53" y="182"/>
                  <a:pt x="39" y="158"/>
                  <a:pt x="35" y="139"/>
                </a:cubicBezTo>
                <a:cubicBezTo>
                  <a:pt x="0" y="139"/>
                  <a:pt x="0" y="139"/>
                  <a:pt x="0" y="139"/>
                </a:cubicBezTo>
                <a:cubicBezTo>
                  <a:pt x="2" y="129"/>
                  <a:pt x="2" y="129"/>
                  <a:pt x="2" y="129"/>
                </a:cubicBezTo>
                <a:cubicBezTo>
                  <a:pt x="9" y="90"/>
                  <a:pt x="17" y="59"/>
                  <a:pt x="50" y="45"/>
                </a:cubicBezTo>
                <a:cubicBezTo>
                  <a:pt x="53" y="26"/>
                  <a:pt x="67" y="10"/>
                  <a:pt x="86" y="7"/>
                </a:cubicBezTo>
                <a:cubicBezTo>
                  <a:pt x="124" y="0"/>
                  <a:pt x="168" y="13"/>
                  <a:pt x="185" y="37"/>
                </a:cubicBezTo>
                <a:cubicBezTo>
                  <a:pt x="211" y="43"/>
                  <a:pt x="235" y="58"/>
                  <a:pt x="250" y="81"/>
                </a:cubicBezTo>
                <a:cubicBezTo>
                  <a:pt x="257" y="82"/>
                  <a:pt x="265" y="84"/>
                  <a:pt x="272" y="86"/>
                </a:cubicBezTo>
                <a:cubicBezTo>
                  <a:pt x="278" y="87"/>
                  <a:pt x="278" y="87"/>
                  <a:pt x="278" y="87"/>
                </a:cubicBezTo>
                <a:cubicBezTo>
                  <a:pt x="278" y="148"/>
                  <a:pt x="278" y="148"/>
                  <a:pt x="278" y="148"/>
                </a:cubicBezTo>
                <a:cubicBezTo>
                  <a:pt x="272" y="149"/>
                  <a:pt x="272" y="149"/>
                  <a:pt x="272" y="149"/>
                </a:cubicBezTo>
                <a:cubicBezTo>
                  <a:pt x="271" y="150"/>
                  <a:pt x="269" y="150"/>
                  <a:pt x="267" y="150"/>
                </a:cubicBezTo>
                <a:cubicBezTo>
                  <a:pt x="267" y="163"/>
                  <a:pt x="267" y="163"/>
                  <a:pt x="267" y="163"/>
                </a:cubicBezTo>
                <a:cubicBezTo>
                  <a:pt x="267" y="163"/>
                  <a:pt x="267" y="163"/>
                  <a:pt x="267" y="163"/>
                </a:cubicBezTo>
                <a:cubicBezTo>
                  <a:pt x="267" y="172"/>
                  <a:pt x="267" y="172"/>
                  <a:pt x="267" y="172"/>
                </a:cubicBezTo>
                <a:cubicBezTo>
                  <a:pt x="267" y="186"/>
                  <a:pt x="264" y="201"/>
                  <a:pt x="258" y="214"/>
                </a:cubicBezTo>
                <a:cubicBezTo>
                  <a:pt x="268" y="220"/>
                  <a:pt x="298" y="239"/>
                  <a:pt x="303" y="268"/>
                </a:cubicBezTo>
                <a:cubicBezTo>
                  <a:pt x="305" y="285"/>
                  <a:pt x="299" y="302"/>
                  <a:pt x="283" y="319"/>
                </a:cubicBezTo>
                <a:cubicBezTo>
                  <a:pt x="304" y="345"/>
                  <a:pt x="315" y="378"/>
                  <a:pt x="315" y="412"/>
                </a:cubicBezTo>
                <a:close/>
                <a:moveTo>
                  <a:pt x="250" y="228"/>
                </a:moveTo>
                <a:cubicBezTo>
                  <a:pt x="247" y="234"/>
                  <a:pt x="242" y="239"/>
                  <a:pt x="237" y="244"/>
                </a:cubicBezTo>
                <a:cubicBezTo>
                  <a:pt x="229" y="252"/>
                  <a:pt x="220" y="258"/>
                  <a:pt x="211" y="263"/>
                </a:cubicBezTo>
                <a:cubicBezTo>
                  <a:pt x="208" y="288"/>
                  <a:pt x="187" y="308"/>
                  <a:pt x="162" y="308"/>
                </a:cubicBezTo>
                <a:cubicBezTo>
                  <a:pt x="171" y="308"/>
                  <a:pt x="171" y="308"/>
                  <a:pt x="171" y="308"/>
                </a:cubicBezTo>
                <a:cubicBezTo>
                  <a:pt x="171" y="340"/>
                  <a:pt x="171" y="340"/>
                  <a:pt x="171" y="340"/>
                </a:cubicBezTo>
                <a:cubicBezTo>
                  <a:pt x="199" y="316"/>
                  <a:pt x="256" y="309"/>
                  <a:pt x="272" y="308"/>
                </a:cubicBezTo>
                <a:cubicBezTo>
                  <a:pt x="284" y="295"/>
                  <a:pt x="289" y="283"/>
                  <a:pt x="287" y="270"/>
                </a:cubicBezTo>
                <a:cubicBezTo>
                  <a:pt x="283" y="249"/>
                  <a:pt x="259" y="233"/>
                  <a:pt x="250" y="228"/>
                </a:cubicBezTo>
                <a:close/>
                <a:moveTo>
                  <a:pt x="131" y="270"/>
                </a:moveTo>
                <a:cubicBezTo>
                  <a:pt x="136" y="283"/>
                  <a:pt x="148" y="292"/>
                  <a:pt x="162" y="292"/>
                </a:cubicBezTo>
                <a:cubicBezTo>
                  <a:pt x="176" y="292"/>
                  <a:pt x="188" y="283"/>
                  <a:pt x="192" y="271"/>
                </a:cubicBezTo>
                <a:cubicBezTo>
                  <a:pt x="183" y="273"/>
                  <a:pt x="173" y="275"/>
                  <a:pt x="163" y="275"/>
                </a:cubicBezTo>
                <a:cubicBezTo>
                  <a:pt x="152" y="275"/>
                  <a:pt x="141" y="273"/>
                  <a:pt x="131" y="270"/>
                </a:cubicBezTo>
                <a:close/>
                <a:moveTo>
                  <a:pt x="163" y="259"/>
                </a:moveTo>
                <a:cubicBezTo>
                  <a:pt x="187" y="259"/>
                  <a:pt x="209" y="250"/>
                  <a:pt x="226" y="233"/>
                </a:cubicBezTo>
                <a:cubicBezTo>
                  <a:pt x="242" y="216"/>
                  <a:pt x="251" y="195"/>
                  <a:pt x="251" y="172"/>
                </a:cubicBezTo>
                <a:cubicBezTo>
                  <a:pt x="251" y="155"/>
                  <a:pt x="251" y="155"/>
                  <a:pt x="251" y="155"/>
                </a:cubicBezTo>
                <a:cubicBezTo>
                  <a:pt x="251" y="155"/>
                  <a:pt x="251" y="155"/>
                  <a:pt x="251" y="155"/>
                </a:cubicBezTo>
                <a:cubicBezTo>
                  <a:pt x="251" y="154"/>
                  <a:pt x="251" y="154"/>
                  <a:pt x="251" y="154"/>
                </a:cubicBezTo>
                <a:cubicBezTo>
                  <a:pt x="223" y="159"/>
                  <a:pt x="194" y="160"/>
                  <a:pt x="168" y="160"/>
                </a:cubicBezTo>
                <a:cubicBezTo>
                  <a:pt x="130" y="160"/>
                  <a:pt x="97" y="157"/>
                  <a:pt x="77" y="153"/>
                </a:cubicBezTo>
                <a:cubicBezTo>
                  <a:pt x="76" y="156"/>
                  <a:pt x="75" y="158"/>
                  <a:pt x="74" y="160"/>
                </a:cubicBezTo>
                <a:cubicBezTo>
                  <a:pt x="74" y="171"/>
                  <a:pt x="74" y="171"/>
                  <a:pt x="74" y="171"/>
                </a:cubicBezTo>
                <a:cubicBezTo>
                  <a:pt x="74" y="219"/>
                  <a:pt x="114" y="259"/>
                  <a:pt x="163" y="259"/>
                </a:cubicBezTo>
                <a:close/>
                <a:moveTo>
                  <a:pt x="167" y="51"/>
                </a:moveTo>
                <a:cubicBezTo>
                  <a:pt x="152" y="53"/>
                  <a:pt x="144" y="65"/>
                  <a:pt x="140" y="75"/>
                </a:cubicBezTo>
                <a:cubicBezTo>
                  <a:pt x="166" y="74"/>
                  <a:pt x="196" y="74"/>
                  <a:pt x="227" y="78"/>
                </a:cubicBezTo>
                <a:cubicBezTo>
                  <a:pt x="211" y="62"/>
                  <a:pt x="190" y="52"/>
                  <a:pt x="167" y="51"/>
                </a:cubicBezTo>
                <a:close/>
                <a:moveTo>
                  <a:pt x="60" y="151"/>
                </a:moveTo>
                <a:cubicBezTo>
                  <a:pt x="58" y="150"/>
                  <a:pt x="57" y="150"/>
                  <a:pt x="56" y="150"/>
                </a:cubicBezTo>
                <a:cubicBezTo>
                  <a:pt x="56" y="152"/>
                  <a:pt x="57" y="154"/>
                  <a:pt x="58" y="156"/>
                </a:cubicBezTo>
                <a:cubicBezTo>
                  <a:pt x="58" y="155"/>
                  <a:pt x="58" y="155"/>
                  <a:pt x="58" y="155"/>
                </a:cubicBezTo>
                <a:cubicBezTo>
                  <a:pt x="59" y="155"/>
                  <a:pt x="59" y="155"/>
                  <a:pt x="59" y="155"/>
                </a:cubicBezTo>
                <a:cubicBezTo>
                  <a:pt x="60" y="154"/>
                  <a:pt x="60" y="152"/>
                  <a:pt x="60" y="151"/>
                </a:cubicBezTo>
                <a:close/>
                <a:moveTo>
                  <a:pt x="123" y="76"/>
                </a:moveTo>
                <a:cubicBezTo>
                  <a:pt x="130" y="54"/>
                  <a:pt x="143" y="40"/>
                  <a:pt x="160" y="35"/>
                </a:cubicBezTo>
                <a:cubicBezTo>
                  <a:pt x="142" y="24"/>
                  <a:pt x="114" y="18"/>
                  <a:pt x="89" y="23"/>
                </a:cubicBezTo>
                <a:cubicBezTo>
                  <a:pt x="76" y="25"/>
                  <a:pt x="66" y="37"/>
                  <a:pt x="66" y="50"/>
                </a:cubicBezTo>
                <a:cubicBezTo>
                  <a:pt x="66" y="56"/>
                  <a:pt x="66" y="56"/>
                  <a:pt x="66" y="56"/>
                </a:cubicBezTo>
                <a:cubicBezTo>
                  <a:pt x="61" y="58"/>
                  <a:pt x="61" y="58"/>
                  <a:pt x="61" y="58"/>
                </a:cubicBezTo>
                <a:cubicBezTo>
                  <a:pt x="36" y="67"/>
                  <a:pt x="27" y="85"/>
                  <a:pt x="20" y="123"/>
                </a:cubicBezTo>
                <a:cubicBezTo>
                  <a:pt x="47" y="123"/>
                  <a:pt x="47" y="123"/>
                  <a:pt x="47" y="123"/>
                </a:cubicBezTo>
                <a:cubicBezTo>
                  <a:pt x="47" y="87"/>
                  <a:pt x="47" y="87"/>
                  <a:pt x="47" y="87"/>
                </a:cubicBezTo>
                <a:cubicBezTo>
                  <a:pt x="53" y="86"/>
                  <a:pt x="53" y="86"/>
                  <a:pt x="53" y="86"/>
                </a:cubicBezTo>
                <a:cubicBezTo>
                  <a:pt x="56" y="85"/>
                  <a:pt x="83" y="79"/>
                  <a:pt x="123" y="76"/>
                </a:cubicBezTo>
                <a:close/>
                <a:moveTo>
                  <a:pt x="262" y="135"/>
                </a:moveTo>
                <a:cubicBezTo>
                  <a:pt x="262" y="100"/>
                  <a:pt x="262" y="100"/>
                  <a:pt x="262" y="100"/>
                </a:cubicBezTo>
                <a:cubicBezTo>
                  <a:pt x="178" y="82"/>
                  <a:pt x="87" y="96"/>
                  <a:pt x="63" y="100"/>
                </a:cubicBezTo>
                <a:cubicBezTo>
                  <a:pt x="63" y="135"/>
                  <a:pt x="63" y="135"/>
                  <a:pt x="63" y="135"/>
                </a:cubicBezTo>
                <a:cubicBezTo>
                  <a:pt x="87" y="139"/>
                  <a:pt x="178" y="153"/>
                  <a:pt x="262" y="135"/>
                </a:cubicBezTo>
                <a:close/>
                <a:moveTo>
                  <a:pt x="54" y="308"/>
                </a:moveTo>
                <a:cubicBezTo>
                  <a:pt x="70" y="309"/>
                  <a:pt x="126" y="316"/>
                  <a:pt x="155" y="340"/>
                </a:cubicBezTo>
                <a:cubicBezTo>
                  <a:pt x="155" y="308"/>
                  <a:pt x="155" y="308"/>
                  <a:pt x="155" y="308"/>
                </a:cubicBezTo>
                <a:cubicBezTo>
                  <a:pt x="162" y="308"/>
                  <a:pt x="162" y="308"/>
                  <a:pt x="162" y="308"/>
                </a:cubicBezTo>
                <a:cubicBezTo>
                  <a:pt x="136" y="308"/>
                  <a:pt x="115" y="288"/>
                  <a:pt x="113" y="263"/>
                </a:cubicBezTo>
                <a:cubicBezTo>
                  <a:pt x="98" y="254"/>
                  <a:pt x="85" y="242"/>
                  <a:pt x="75" y="228"/>
                </a:cubicBezTo>
                <a:cubicBezTo>
                  <a:pt x="67" y="232"/>
                  <a:pt x="42" y="248"/>
                  <a:pt x="39" y="270"/>
                </a:cubicBezTo>
                <a:cubicBezTo>
                  <a:pt x="37" y="283"/>
                  <a:pt x="42" y="295"/>
                  <a:pt x="54" y="308"/>
                </a:cubicBezTo>
                <a:close/>
                <a:moveTo>
                  <a:pt x="111" y="427"/>
                </a:moveTo>
                <a:cubicBezTo>
                  <a:pt x="144" y="427"/>
                  <a:pt x="144" y="427"/>
                  <a:pt x="144" y="427"/>
                </a:cubicBezTo>
                <a:cubicBezTo>
                  <a:pt x="152" y="435"/>
                  <a:pt x="152" y="435"/>
                  <a:pt x="152" y="435"/>
                </a:cubicBezTo>
                <a:cubicBezTo>
                  <a:pt x="155" y="435"/>
                  <a:pt x="155" y="435"/>
                  <a:pt x="155" y="435"/>
                </a:cubicBezTo>
                <a:cubicBezTo>
                  <a:pt x="155" y="372"/>
                  <a:pt x="155" y="372"/>
                  <a:pt x="155" y="372"/>
                </a:cubicBezTo>
                <a:cubicBezTo>
                  <a:pt x="155" y="360"/>
                  <a:pt x="145" y="351"/>
                  <a:pt x="131" y="344"/>
                </a:cubicBezTo>
                <a:cubicBezTo>
                  <a:pt x="131" y="412"/>
                  <a:pt x="131" y="412"/>
                  <a:pt x="131" y="412"/>
                </a:cubicBezTo>
                <a:cubicBezTo>
                  <a:pt x="114" y="412"/>
                  <a:pt x="114" y="412"/>
                  <a:pt x="114" y="412"/>
                </a:cubicBezTo>
                <a:cubicBezTo>
                  <a:pt x="114" y="337"/>
                  <a:pt x="114" y="337"/>
                  <a:pt x="114" y="337"/>
                </a:cubicBezTo>
                <a:cubicBezTo>
                  <a:pt x="95" y="330"/>
                  <a:pt x="73" y="326"/>
                  <a:pt x="58" y="325"/>
                </a:cubicBezTo>
                <a:cubicBezTo>
                  <a:pt x="37" y="349"/>
                  <a:pt x="26" y="380"/>
                  <a:pt x="26" y="412"/>
                </a:cubicBezTo>
                <a:cubicBezTo>
                  <a:pt x="26" y="435"/>
                  <a:pt x="26" y="435"/>
                  <a:pt x="26" y="435"/>
                </a:cubicBezTo>
                <a:cubicBezTo>
                  <a:pt x="26" y="501"/>
                  <a:pt x="26" y="501"/>
                  <a:pt x="26" y="501"/>
                </a:cubicBezTo>
                <a:cubicBezTo>
                  <a:pt x="26" y="515"/>
                  <a:pt x="26" y="515"/>
                  <a:pt x="26" y="515"/>
                </a:cubicBezTo>
                <a:cubicBezTo>
                  <a:pt x="86" y="497"/>
                  <a:pt x="86" y="497"/>
                  <a:pt x="86" y="497"/>
                </a:cubicBezTo>
                <a:cubicBezTo>
                  <a:pt x="86" y="492"/>
                  <a:pt x="87" y="487"/>
                  <a:pt x="88" y="482"/>
                </a:cubicBezTo>
                <a:lnTo>
                  <a:pt x="111" y="427"/>
                </a:lnTo>
                <a:close/>
                <a:moveTo>
                  <a:pt x="214" y="488"/>
                </a:moveTo>
                <a:cubicBezTo>
                  <a:pt x="196" y="443"/>
                  <a:pt x="196" y="443"/>
                  <a:pt x="196" y="443"/>
                </a:cubicBezTo>
                <a:cubicBezTo>
                  <a:pt x="180" y="443"/>
                  <a:pt x="180" y="443"/>
                  <a:pt x="180" y="443"/>
                </a:cubicBezTo>
                <a:cubicBezTo>
                  <a:pt x="172" y="451"/>
                  <a:pt x="172" y="451"/>
                  <a:pt x="172" y="451"/>
                </a:cubicBezTo>
                <a:cubicBezTo>
                  <a:pt x="145" y="451"/>
                  <a:pt x="145" y="451"/>
                  <a:pt x="145" y="451"/>
                </a:cubicBezTo>
                <a:cubicBezTo>
                  <a:pt x="137" y="443"/>
                  <a:pt x="137" y="443"/>
                  <a:pt x="137" y="443"/>
                </a:cubicBezTo>
                <a:cubicBezTo>
                  <a:pt x="122" y="443"/>
                  <a:pt x="122" y="443"/>
                  <a:pt x="122" y="443"/>
                </a:cubicBezTo>
                <a:cubicBezTo>
                  <a:pt x="103" y="488"/>
                  <a:pt x="103" y="488"/>
                  <a:pt x="103" y="488"/>
                </a:cubicBezTo>
                <a:cubicBezTo>
                  <a:pt x="102" y="493"/>
                  <a:pt x="102" y="497"/>
                  <a:pt x="105" y="501"/>
                </a:cubicBezTo>
                <a:cubicBezTo>
                  <a:pt x="107" y="504"/>
                  <a:pt x="110" y="506"/>
                  <a:pt x="113" y="507"/>
                </a:cubicBezTo>
                <a:cubicBezTo>
                  <a:pt x="137" y="483"/>
                  <a:pt x="137" y="483"/>
                  <a:pt x="137" y="483"/>
                </a:cubicBezTo>
                <a:cubicBezTo>
                  <a:pt x="180" y="483"/>
                  <a:pt x="180" y="483"/>
                  <a:pt x="180" y="483"/>
                </a:cubicBezTo>
                <a:cubicBezTo>
                  <a:pt x="204" y="507"/>
                  <a:pt x="204" y="507"/>
                  <a:pt x="204" y="507"/>
                </a:cubicBezTo>
                <a:cubicBezTo>
                  <a:pt x="208" y="506"/>
                  <a:pt x="211" y="504"/>
                  <a:pt x="213" y="501"/>
                </a:cubicBezTo>
                <a:cubicBezTo>
                  <a:pt x="215" y="497"/>
                  <a:pt x="216" y="493"/>
                  <a:pt x="214" y="488"/>
                </a:cubicBezTo>
                <a:close/>
                <a:moveTo>
                  <a:pt x="299" y="412"/>
                </a:moveTo>
                <a:cubicBezTo>
                  <a:pt x="299" y="380"/>
                  <a:pt x="288" y="349"/>
                  <a:pt x="267" y="325"/>
                </a:cubicBezTo>
                <a:cubicBezTo>
                  <a:pt x="252" y="326"/>
                  <a:pt x="230" y="330"/>
                  <a:pt x="211" y="337"/>
                </a:cubicBezTo>
                <a:cubicBezTo>
                  <a:pt x="211" y="412"/>
                  <a:pt x="211" y="412"/>
                  <a:pt x="211" y="412"/>
                </a:cubicBezTo>
                <a:cubicBezTo>
                  <a:pt x="195" y="412"/>
                  <a:pt x="195" y="412"/>
                  <a:pt x="195" y="412"/>
                </a:cubicBezTo>
                <a:cubicBezTo>
                  <a:pt x="195" y="344"/>
                  <a:pt x="195" y="344"/>
                  <a:pt x="195" y="344"/>
                </a:cubicBezTo>
                <a:cubicBezTo>
                  <a:pt x="181" y="351"/>
                  <a:pt x="171" y="360"/>
                  <a:pt x="171" y="372"/>
                </a:cubicBezTo>
                <a:cubicBezTo>
                  <a:pt x="171" y="430"/>
                  <a:pt x="171" y="430"/>
                  <a:pt x="171" y="430"/>
                </a:cubicBezTo>
                <a:cubicBezTo>
                  <a:pt x="174" y="427"/>
                  <a:pt x="174" y="427"/>
                  <a:pt x="174" y="427"/>
                </a:cubicBezTo>
                <a:cubicBezTo>
                  <a:pt x="207" y="427"/>
                  <a:pt x="207" y="427"/>
                  <a:pt x="207" y="427"/>
                </a:cubicBezTo>
                <a:cubicBezTo>
                  <a:pt x="229" y="482"/>
                  <a:pt x="229" y="482"/>
                  <a:pt x="229" y="482"/>
                </a:cubicBezTo>
                <a:cubicBezTo>
                  <a:pt x="231" y="486"/>
                  <a:pt x="231" y="490"/>
                  <a:pt x="231" y="494"/>
                </a:cubicBezTo>
                <a:cubicBezTo>
                  <a:pt x="299" y="515"/>
                  <a:pt x="299" y="515"/>
                  <a:pt x="299" y="515"/>
                </a:cubicBezTo>
                <a:cubicBezTo>
                  <a:pt x="299" y="501"/>
                  <a:pt x="299" y="501"/>
                  <a:pt x="299" y="501"/>
                </a:cubicBezTo>
                <a:cubicBezTo>
                  <a:pt x="299" y="435"/>
                  <a:pt x="299" y="435"/>
                  <a:pt x="299" y="435"/>
                </a:cubicBezTo>
                <a:lnTo>
                  <a:pt x="299" y="412"/>
                </a:lnTo>
                <a:close/>
                <a:moveTo>
                  <a:pt x="161" y="99"/>
                </a:moveTo>
                <a:cubicBezTo>
                  <a:pt x="158" y="99"/>
                  <a:pt x="155" y="101"/>
                  <a:pt x="155" y="105"/>
                </a:cubicBezTo>
                <a:cubicBezTo>
                  <a:pt x="155" y="108"/>
                  <a:pt x="158" y="111"/>
                  <a:pt x="161" y="111"/>
                </a:cubicBezTo>
                <a:cubicBezTo>
                  <a:pt x="164" y="111"/>
                  <a:pt x="167" y="108"/>
                  <a:pt x="167" y="105"/>
                </a:cubicBezTo>
                <a:cubicBezTo>
                  <a:pt x="167" y="101"/>
                  <a:pt x="164" y="99"/>
                  <a:pt x="161"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35">
            <a:extLst>
              <a:ext uri="{FF2B5EF4-FFF2-40B4-BE49-F238E27FC236}">
                <a16:creationId xmlns:a16="http://schemas.microsoft.com/office/drawing/2014/main" id="{35BFAC6B-A631-44E1-AA86-708F8310A97D}"/>
              </a:ext>
              <a:ext uri="{C183D7F6-B498-43B3-948B-1728B52AA6E4}">
                <adec:decorative xmlns:adec="http://schemas.microsoft.com/office/drawing/2017/decorative" val="1"/>
              </a:ext>
            </a:extLst>
          </p:cNvPr>
          <p:cNvSpPr>
            <a:spLocks noChangeAspect="1" noEditPoints="1"/>
          </p:cNvSpPr>
          <p:nvPr/>
        </p:nvSpPr>
        <p:spPr bwMode="auto">
          <a:xfrm>
            <a:off x="4773967" y="980040"/>
            <a:ext cx="533828" cy="1278020"/>
          </a:xfrm>
          <a:custGeom>
            <a:avLst/>
            <a:gdLst>
              <a:gd name="T0" fmla="*/ 242 w 323"/>
              <a:gd name="T1" fmla="*/ 153 h 772"/>
              <a:gd name="T2" fmla="*/ 81 w 323"/>
              <a:gd name="T3" fmla="*/ 153 h 772"/>
              <a:gd name="T4" fmla="*/ 242 w 323"/>
              <a:gd name="T5" fmla="*/ 153 h 772"/>
              <a:gd name="T6" fmla="*/ 137 w 323"/>
              <a:gd name="T7" fmla="*/ 161 h 772"/>
              <a:gd name="T8" fmla="*/ 226 w 323"/>
              <a:gd name="T9" fmla="*/ 153 h 772"/>
              <a:gd name="T10" fmla="*/ 310 w 323"/>
              <a:gd name="T11" fmla="*/ 242 h 772"/>
              <a:gd name="T12" fmla="*/ 300 w 323"/>
              <a:gd name="T13" fmla="*/ 298 h 772"/>
              <a:gd name="T14" fmla="*/ 297 w 323"/>
              <a:gd name="T15" fmla="*/ 499 h 772"/>
              <a:gd name="T16" fmla="*/ 177 w 323"/>
              <a:gd name="T17" fmla="*/ 491 h 772"/>
              <a:gd name="T18" fmla="*/ 250 w 323"/>
              <a:gd name="T19" fmla="*/ 515 h 772"/>
              <a:gd name="T20" fmla="*/ 89 w 323"/>
              <a:gd name="T21" fmla="*/ 612 h 772"/>
              <a:gd name="T22" fmla="*/ 153 w 323"/>
              <a:gd name="T23" fmla="*/ 580 h 772"/>
              <a:gd name="T24" fmla="*/ 94 w 323"/>
              <a:gd name="T25" fmla="*/ 502 h 772"/>
              <a:gd name="T26" fmla="*/ 38 w 323"/>
              <a:gd name="T27" fmla="*/ 309 h 772"/>
              <a:gd name="T28" fmla="*/ 8 w 323"/>
              <a:gd name="T29" fmla="*/ 259 h 772"/>
              <a:gd name="T30" fmla="*/ 9 w 323"/>
              <a:gd name="T31" fmla="*/ 202 h 772"/>
              <a:gd name="T32" fmla="*/ 16 w 323"/>
              <a:gd name="T33" fmla="*/ 158 h 772"/>
              <a:gd name="T34" fmla="*/ 25 w 323"/>
              <a:gd name="T35" fmla="*/ 114 h 772"/>
              <a:gd name="T36" fmla="*/ 45 w 323"/>
              <a:gd name="T37" fmla="*/ 60 h 772"/>
              <a:gd name="T38" fmla="*/ 96 w 323"/>
              <a:gd name="T39" fmla="*/ 27 h 772"/>
              <a:gd name="T40" fmla="*/ 141 w 323"/>
              <a:gd name="T41" fmla="*/ 15 h 772"/>
              <a:gd name="T42" fmla="*/ 188 w 323"/>
              <a:gd name="T43" fmla="*/ 12 h 772"/>
              <a:gd name="T44" fmla="*/ 246 w 323"/>
              <a:gd name="T45" fmla="*/ 29 h 772"/>
              <a:gd name="T46" fmla="*/ 280 w 323"/>
              <a:gd name="T47" fmla="*/ 78 h 772"/>
              <a:gd name="T48" fmla="*/ 296 w 323"/>
              <a:gd name="T49" fmla="*/ 120 h 772"/>
              <a:gd name="T50" fmla="*/ 311 w 323"/>
              <a:gd name="T51" fmla="*/ 161 h 772"/>
              <a:gd name="T52" fmla="*/ 113 w 323"/>
              <a:gd name="T53" fmla="*/ 418 h 772"/>
              <a:gd name="T54" fmla="*/ 73 w 323"/>
              <a:gd name="T55" fmla="*/ 354 h 772"/>
              <a:gd name="T56" fmla="*/ 25 w 323"/>
              <a:gd name="T57" fmla="*/ 403 h 772"/>
              <a:gd name="T58" fmla="*/ 154 w 323"/>
              <a:gd name="T59" fmla="*/ 266 h 772"/>
              <a:gd name="T60" fmla="*/ 163 w 323"/>
              <a:gd name="T61" fmla="*/ 250 h 772"/>
              <a:gd name="T62" fmla="*/ 73 w 323"/>
              <a:gd name="T63" fmla="*/ 119 h 772"/>
              <a:gd name="T64" fmla="*/ 105 w 323"/>
              <a:gd name="T65" fmla="*/ 322 h 772"/>
              <a:gd name="T66" fmla="*/ 114 w 323"/>
              <a:gd name="T67" fmla="*/ 274 h 772"/>
              <a:gd name="T68" fmla="*/ 168 w 323"/>
              <a:gd name="T69" fmla="*/ 426 h 772"/>
              <a:gd name="T70" fmla="*/ 153 w 323"/>
              <a:gd name="T71" fmla="*/ 423 h 772"/>
              <a:gd name="T72" fmla="*/ 191 w 323"/>
              <a:gd name="T73" fmla="*/ 371 h 772"/>
              <a:gd name="T74" fmla="*/ 203 w 323"/>
              <a:gd name="T75" fmla="*/ 338 h 772"/>
              <a:gd name="T76" fmla="*/ 148 w 323"/>
              <a:gd name="T77" fmla="*/ 442 h 772"/>
              <a:gd name="T78" fmla="*/ 116 w 323"/>
              <a:gd name="T79" fmla="*/ 498 h 772"/>
              <a:gd name="T80" fmla="*/ 217 w 323"/>
              <a:gd name="T81" fmla="*/ 480 h 772"/>
              <a:gd name="T82" fmla="*/ 234 w 323"/>
              <a:gd name="T83" fmla="*/ 450 h 772"/>
              <a:gd name="T84" fmla="*/ 250 w 323"/>
              <a:gd name="T85" fmla="*/ 387 h 772"/>
              <a:gd name="T86" fmla="*/ 209 w 323"/>
              <a:gd name="T87" fmla="*/ 418 h 772"/>
              <a:gd name="T88" fmla="*/ 294 w 323"/>
              <a:gd name="T89" fmla="*/ 197 h 772"/>
              <a:gd name="T90" fmla="*/ 296 w 323"/>
              <a:gd name="T91" fmla="*/ 144 h 772"/>
              <a:gd name="T92" fmla="*/ 285 w 323"/>
              <a:gd name="T93" fmla="*/ 103 h 772"/>
              <a:gd name="T94" fmla="*/ 258 w 323"/>
              <a:gd name="T95" fmla="*/ 69 h 772"/>
              <a:gd name="T96" fmla="*/ 213 w 323"/>
              <a:gd name="T97" fmla="*/ 42 h 772"/>
              <a:gd name="T98" fmla="*/ 166 w 323"/>
              <a:gd name="T99" fmla="*/ 21 h 772"/>
              <a:gd name="T100" fmla="*/ 122 w 323"/>
              <a:gd name="T101" fmla="*/ 24 h 772"/>
              <a:gd name="T102" fmla="*/ 86 w 323"/>
              <a:gd name="T103" fmla="*/ 48 h 772"/>
              <a:gd name="T104" fmla="*/ 58 w 323"/>
              <a:gd name="T105" fmla="*/ 93 h 772"/>
              <a:gd name="T106" fmla="*/ 29 w 323"/>
              <a:gd name="T107" fmla="*/ 137 h 772"/>
              <a:gd name="T108" fmla="*/ 17 w 323"/>
              <a:gd name="T109" fmla="*/ 178 h 772"/>
              <a:gd name="T110" fmla="*/ 21 w 323"/>
              <a:gd name="T111" fmla="*/ 220 h 772"/>
              <a:gd name="T112" fmla="*/ 42 w 323"/>
              <a:gd name="T113" fmla="*/ 269 h 772"/>
              <a:gd name="T114" fmla="*/ 118 w 323"/>
              <a:gd name="T115" fmla="*/ 256 h 772"/>
              <a:gd name="T116" fmla="*/ 266 w 323"/>
              <a:gd name="T117" fmla="*/ 113 h 772"/>
              <a:gd name="T118" fmla="*/ 270 w 323"/>
              <a:gd name="T119" fmla="*/ 297 h 772"/>
              <a:gd name="T120" fmla="*/ 294 w 323"/>
              <a:gd name="T121" fmla="*/ 258 h 772"/>
              <a:gd name="T122" fmla="*/ 306 w 323"/>
              <a:gd name="T123" fmla="*/ 217 h 772"/>
              <a:gd name="T124" fmla="*/ 89 w 323"/>
              <a:gd name="T125" fmla="*/ 515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3" h="772">
                <a:moveTo>
                  <a:pt x="195" y="201"/>
                </a:moveTo>
                <a:cubicBezTo>
                  <a:pt x="190" y="215"/>
                  <a:pt x="177" y="225"/>
                  <a:pt x="162" y="225"/>
                </a:cubicBezTo>
                <a:cubicBezTo>
                  <a:pt x="147" y="225"/>
                  <a:pt x="134" y="215"/>
                  <a:pt x="129" y="201"/>
                </a:cubicBezTo>
                <a:lnTo>
                  <a:pt x="195" y="201"/>
                </a:lnTo>
                <a:close/>
                <a:moveTo>
                  <a:pt x="242" y="153"/>
                </a:moveTo>
                <a:cubicBezTo>
                  <a:pt x="242" y="165"/>
                  <a:pt x="242" y="193"/>
                  <a:pt x="218" y="193"/>
                </a:cubicBezTo>
                <a:cubicBezTo>
                  <a:pt x="201" y="193"/>
                  <a:pt x="178" y="184"/>
                  <a:pt x="171" y="169"/>
                </a:cubicBezTo>
                <a:cubicBezTo>
                  <a:pt x="152" y="169"/>
                  <a:pt x="152" y="169"/>
                  <a:pt x="152" y="169"/>
                </a:cubicBezTo>
                <a:cubicBezTo>
                  <a:pt x="145" y="184"/>
                  <a:pt x="121" y="193"/>
                  <a:pt x="105" y="193"/>
                </a:cubicBezTo>
                <a:cubicBezTo>
                  <a:pt x="81" y="193"/>
                  <a:pt x="81" y="165"/>
                  <a:pt x="81" y="153"/>
                </a:cubicBezTo>
                <a:cubicBezTo>
                  <a:pt x="81" y="129"/>
                  <a:pt x="108" y="129"/>
                  <a:pt x="117" y="129"/>
                </a:cubicBezTo>
                <a:cubicBezTo>
                  <a:pt x="134" y="129"/>
                  <a:pt x="148" y="139"/>
                  <a:pt x="152" y="153"/>
                </a:cubicBezTo>
                <a:cubicBezTo>
                  <a:pt x="171" y="153"/>
                  <a:pt x="171" y="153"/>
                  <a:pt x="171" y="153"/>
                </a:cubicBezTo>
                <a:cubicBezTo>
                  <a:pt x="175" y="139"/>
                  <a:pt x="189" y="129"/>
                  <a:pt x="206" y="129"/>
                </a:cubicBezTo>
                <a:cubicBezTo>
                  <a:pt x="215" y="129"/>
                  <a:pt x="242" y="129"/>
                  <a:pt x="242" y="153"/>
                </a:cubicBezTo>
                <a:close/>
                <a:moveTo>
                  <a:pt x="137" y="161"/>
                </a:moveTo>
                <a:cubicBezTo>
                  <a:pt x="137" y="152"/>
                  <a:pt x="128" y="145"/>
                  <a:pt x="117" y="145"/>
                </a:cubicBezTo>
                <a:cubicBezTo>
                  <a:pt x="97" y="145"/>
                  <a:pt x="97" y="150"/>
                  <a:pt x="97" y="153"/>
                </a:cubicBezTo>
                <a:cubicBezTo>
                  <a:pt x="97" y="173"/>
                  <a:pt x="100" y="177"/>
                  <a:pt x="105" y="177"/>
                </a:cubicBezTo>
                <a:cubicBezTo>
                  <a:pt x="119" y="177"/>
                  <a:pt x="137" y="167"/>
                  <a:pt x="137" y="161"/>
                </a:cubicBezTo>
                <a:close/>
                <a:moveTo>
                  <a:pt x="226" y="153"/>
                </a:moveTo>
                <a:cubicBezTo>
                  <a:pt x="226" y="150"/>
                  <a:pt x="226" y="145"/>
                  <a:pt x="206" y="145"/>
                </a:cubicBezTo>
                <a:cubicBezTo>
                  <a:pt x="195" y="145"/>
                  <a:pt x="186" y="152"/>
                  <a:pt x="186" y="161"/>
                </a:cubicBezTo>
                <a:cubicBezTo>
                  <a:pt x="186" y="167"/>
                  <a:pt x="204" y="177"/>
                  <a:pt x="218" y="177"/>
                </a:cubicBezTo>
                <a:cubicBezTo>
                  <a:pt x="223" y="177"/>
                  <a:pt x="226" y="173"/>
                  <a:pt x="226" y="153"/>
                </a:cubicBezTo>
                <a:close/>
                <a:moveTo>
                  <a:pt x="314" y="202"/>
                </a:moveTo>
                <a:cubicBezTo>
                  <a:pt x="318" y="206"/>
                  <a:pt x="323" y="211"/>
                  <a:pt x="322" y="218"/>
                </a:cubicBezTo>
                <a:cubicBezTo>
                  <a:pt x="322" y="225"/>
                  <a:pt x="316" y="229"/>
                  <a:pt x="311" y="233"/>
                </a:cubicBezTo>
                <a:cubicBezTo>
                  <a:pt x="310" y="234"/>
                  <a:pt x="308" y="236"/>
                  <a:pt x="307" y="237"/>
                </a:cubicBezTo>
                <a:cubicBezTo>
                  <a:pt x="307" y="238"/>
                  <a:pt x="309" y="240"/>
                  <a:pt x="310" y="242"/>
                </a:cubicBezTo>
                <a:cubicBezTo>
                  <a:pt x="313" y="246"/>
                  <a:pt x="317" y="252"/>
                  <a:pt x="315" y="259"/>
                </a:cubicBezTo>
                <a:cubicBezTo>
                  <a:pt x="313" y="266"/>
                  <a:pt x="307" y="269"/>
                  <a:pt x="302" y="272"/>
                </a:cubicBezTo>
                <a:cubicBezTo>
                  <a:pt x="300" y="273"/>
                  <a:pt x="298" y="274"/>
                  <a:pt x="296" y="275"/>
                </a:cubicBezTo>
                <a:cubicBezTo>
                  <a:pt x="297" y="276"/>
                  <a:pt x="298" y="279"/>
                  <a:pt x="298" y="280"/>
                </a:cubicBezTo>
                <a:cubicBezTo>
                  <a:pt x="301" y="286"/>
                  <a:pt x="303" y="292"/>
                  <a:pt x="300" y="298"/>
                </a:cubicBezTo>
                <a:cubicBezTo>
                  <a:pt x="297" y="305"/>
                  <a:pt x="291" y="307"/>
                  <a:pt x="284" y="309"/>
                </a:cubicBezTo>
                <a:cubicBezTo>
                  <a:pt x="284" y="309"/>
                  <a:pt x="282" y="309"/>
                  <a:pt x="281" y="310"/>
                </a:cubicBezTo>
                <a:cubicBezTo>
                  <a:pt x="303" y="336"/>
                  <a:pt x="314" y="369"/>
                  <a:pt x="314" y="403"/>
                </a:cubicBezTo>
                <a:cubicBezTo>
                  <a:pt x="314" y="499"/>
                  <a:pt x="314" y="499"/>
                  <a:pt x="314" y="499"/>
                </a:cubicBezTo>
                <a:cubicBezTo>
                  <a:pt x="297" y="499"/>
                  <a:pt x="297" y="499"/>
                  <a:pt x="297" y="499"/>
                </a:cubicBezTo>
                <a:cubicBezTo>
                  <a:pt x="233" y="491"/>
                  <a:pt x="233" y="491"/>
                  <a:pt x="233" y="491"/>
                </a:cubicBezTo>
                <a:cubicBezTo>
                  <a:pt x="232" y="495"/>
                  <a:pt x="231" y="498"/>
                  <a:pt x="229" y="502"/>
                </a:cubicBezTo>
                <a:cubicBezTo>
                  <a:pt x="223" y="510"/>
                  <a:pt x="214" y="515"/>
                  <a:pt x="204" y="515"/>
                </a:cubicBezTo>
                <a:cubicBezTo>
                  <a:pt x="201" y="515"/>
                  <a:pt x="201" y="515"/>
                  <a:pt x="201" y="515"/>
                </a:cubicBezTo>
                <a:cubicBezTo>
                  <a:pt x="177" y="491"/>
                  <a:pt x="177" y="491"/>
                  <a:pt x="177" y="491"/>
                </a:cubicBezTo>
                <a:cubicBezTo>
                  <a:pt x="169" y="491"/>
                  <a:pt x="169" y="491"/>
                  <a:pt x="169" y="491"/>
                </a:cubicBezTo>
                <a:cubicBezTo>
                  <a:pt x="169" y="580"/>
                  <a:pt x="169" y="580"/>
                  <a:pt x="169" y="580"/>
                </a:cubicBezTo>
                <a:cubicBezTo>
                  <a:pt x="234" y="580"/>
                  <a:pt x="234" y="580"/>
                  <a:pt x="234" y="580"/>
                </a:cubicBezTo>
                <a:cubicBezTo>
                  <a:pt x="234" y="515"/>
                  <a:pt x="234" y="515"/>
                  <a:pt x="234" y="515"/>
                </a:cubicBezTo>
                <a:cubicBezTo>
                  <a:pt x="250" y="515"/>
                  <a:pt x="250" y="515"/>
                  <a:pt x="250" y="515"/>
                </a:cubicBezTo>
                <a:cubicBezTo>
                  <a:pt x="250" y="772"/>
                  <a:pt x="250" y="772"/>
                  <a:pt x="250" y="772"/>
                </a:cubicBezTo>
                <a:cubicBezTo>
                  <a:pt x="234" y="772"/>
                  <a:pt x="234" y="772"/>
                  <a:pt x="234" y="772"/>
                </a:cubicBezTo>
                <a:cubicBezTo>
                  <a:pt x="234" y="628"/>
                  <a:pt x="234" y="628"/>
                  <a:pt x="234" y="628"/>
                </a:cubicBezTo>
                <a:cubicBezTo>
                  <a:pt x="89" y="628"/>
                  <a:pt x="89" y="628"/>
                  <a:pt x="89" y="628"/>
                </a:cubicBezTo>
                <a:cubicBezTo>
                  <a:pt x="89" y="612"/>
                  <a:pt x="89" y="612"/>
                  <a:pt x="89" y="612"/>
                </a:cubicBezTo>
                <a:cubicBezTo>
                  <a:pt x="234" y="612"/>
                  <a:pt x="234" y="612"/>
                  <a:pt x="234" y="612"/>
                </a:cubicBezTo>
                <a:cubicBezTo>
                  <a:pt x="234" y="596"/>
                  <a:pt x="234" y="596"/>
                  <a:pt x="234" y="596"/>
                </a:cubicBezTo>
                <a:cubicBezTo>
                  <a:pt x="89" y="596"/>
                  <a:pt x="89" y="596"/>
                  <a:pt x="89" y="596"/>
                </a:cubicBezTo>
                <a:cubicBezTo>
                  <a:pt x="89" y="580"/>
                  <a:pt x="89" y="580"/>
                  <a:pt x="89" y="580"/>
                </a:cubicBezTo>
                <a:cubicBezTo>
                  <a:pt x="153" y="580"/>
                  <a:pt x="153" y="580"/>
                  <a:pt x="153" y="580"/>
                </a:cubicBezTo>
                <a:cubicBezTo>
                  <a:pt x="153" y="491"/>
                  <a:pt x="153" y="491"/>
                  <a:pt x="153" y="491"/>
                </a:cubicBezTo>
                <a:cubicBezTo>
                  <a:pt x="146" y="491"/>
                  <a:pt x="146" y="491"/>
                  <a:pt x="146" y="491"/>
                </a:cubicBezTo>
                <a:cubicBezTo>
                  <a:pt x="122" y="515"/>
                  <a:pt x="122" y="515"/>
                  <a:pt x="122" y="515"/>
                </a:cubicBezTo>
                <a:cubicBezTo>
                  <a:pt x="119" y="515"/>
                  <a:pt x="119" y="515"/>
                  <a:pt x="119" y="515"/>
                </a:cubicBezTo>
                <a:cubicBezTo>
                  <a:pt x="109" y="515"/>
                  <a:pt x="100" y="510"/>
                  <a:pt x="94" y="502"/>
                </a:cubicBezTo>
                <a:cubicBezTo>
                  <a:pt x="91" y="497"/>
                  <a:pt x="89" y="491"/>
                  <a:pt x="89" y="485"/>
                </a:cubicBezTo>
                <a:cubicBezTo>
                  <a:pt x="8" y="500"/>
                  <a:pt x="8" y="500"/>
                  <a:pt x="8" y="500"/>
                </a:cubicBezTo>
                <a:cubicBezTo>
                  <a:pt x="8" y="411"/>
                  <a:pt x="8" y="411"/>
                  <a:pt x="8" y="411"/>
                </a:cubicBezTo>
                <a:cubicBezTo>
                  <a:pt x="8" y="373"/>
                  <a:pt x="21" y="338"/>
                  <a:pt x="42" y="310"/>
                </a:cubicBezTo>
                <a:cubicBezTo>
                  <a:pt x="41" y="309"/>
                  <a:pt x="40" y="309"/>
                  <a:pt x="38" y="309"/>
                </a:cubicBezTo>
                <a:cubicBezTo>
                  <a:pt x="32" y="307"/>
                  <a:pt x="26" y="305"/>
                  <a:pt x="22" y="298"/>
                </a:cubicBezTo>
                <a:cubicBezTo>
                  <a:pt x="19" y="292"/>
                  <a:pt x="22" y="286"/>
                  <a:pt x="25" y="280"/>
                </a:cubicBezTo>
                <a:cubicBezTo>
                  <a:pt x="25" y="279"/>
                  <a:pt x="26" y="276"/>
                  <a:pt x="27" y="275"/>
                </a:cubicBezTo>
                <a:cubicBezTo>
                  <a:pt x="25" y="274"/>
                  <a:pt x="23" y="273"/>
                  <a:pt x="21" y="272"/>
                </a:cubicBezTo>
                <a:cubicBezTo>
                  <a:pt x="16" y="269"/>
                  <a:pt x="9" y="266"/>
                  <a:pt x="8" y="259"/>
                </a:cubicBezTo>
                <a:cubicBezTo>
                  <a:pt x="6" y="252"/>
                  <a:pt x="10" y="246"/>
                  <a:pt x="13" y="242"/>
                </a:cubicBezTo>
                <a:cubicBezTo>
                  <a:pt x="14" y="240"/>
                  <a:pt x="15" y="238"/>
                  <a:pt x="16" y="237"/>
                </a:cubicBezTo>
                <a:cubicBezTo>
                  <a:pt x="15" y="236"/>
                  <a:pt x="13" y="234"/>
                  <a:pt x="12" y="233"/>
                </a:cubicBezTo>
                <a:cubicBezTo>
                  <a:pt x="7" y="229"/>
                  <a:pt x="1" y="225"/>
                  <a:pt x="0" y="218"/>
                </a:cubicBezTo>
                <a:cubicBezTo>
                  <a:pt x="0" y="211"/>
                  <a:pt x="5" y="206"/>
                  <a:pt x="9" y="202"/>
                </a:cubicBezTo>
                <a:cubicBezTo>
                  <a:pt x="10" y="200"/>
                  <a:pt x="12" y="198"/>
                  <a:pt x="13" y="197"/>
                </a:cubicBezTo>
                <a:cubicBezTo>
                  <a:pt x="12" y="196"/>
                  <a:pt x="10" y="194"/>
                  <a:pt x="9" y="193"/>
                </a:cubicBezTo>
                <a:cubicBezTo>
                  <a:pt x="5" y="189"/>
                  <a:pt x="0" y="183"/>
                  <a:pt x="0" y="176"/>
                </a:cubicBezTo>
                <a:cubicBezTo>
                  <a:pt x="1" y="169"/>
                  <a:pt x="7" y="165"/>
                  <a:pt x="12" y="161"/>
                </a:cubicBezTo>
                <a:cubicBezTo>
                  <a:pt x="13" y="160"/>
                  <a:pt x="15" y="159"/>
                  <a:pt x="16" y="158"/>
                </a:cubicBezTo>
                <a:cubicBezTo>
                  <a:pt x="15" y="156"/>
                  <a:pt x="14" y="154"/>
                  <a:pt x="13" y="153"/>
                </a:cubicBezTo>
                <a:cubicBezTo>
                  <a:pt x="10" y="148"/>
                  <a:pt x="6" y="142"/>
                  <a:pt x="8" y="135"/>
                </a:cubicBezTo>
                <a:cubicBezTo>
                  <a:pt x="9" y="129"/>
                  <a:pt x="16" y="125"/>
                  <a:pt x="21" y="122"/>
                </a:cubicBezTo>
                <a:cubicBezTo>
                  <a:pt x="23" y="122"/>
                  <a:pt x="25" y="120"/>
                  <a:pt x="27" y="120"/>
                </a:cubicBezTo>
                <a:cubicBezTo>
                  <a:pt x="26" y="118"/>
                  <a:pt x="25" y="116"/>
                  <a:pt x="25" y="114"/>
                </a:cubicBezTo>
                <a:cubicBezTo>
                  <a:pt x="22" y="109"/>
                  <a:pt x="19" y="102"/>
                  <a:pt x="22" y="96"/>
                </a:cubicBezTo>
                <a:cubicBezTo>
                  <a:pt x="26" y="90"/>
                  <a:pt x="32" y="88"/>
                  <a:pt x="38" y="86"/>
                </a:cubicBezTo>
                <a:cubicBezTo>
                  <a:pt x="40" y="85"/>
                  <a:pt x="43" y="85"/>
                  <a:pt x="44" y="84"/>
                </a:cubicBezTo>
                <a:cubicBezTo>
                  <a:pt x="44" y="82"/>
                  <a:pt x="44" y="80"/>
                  <a:pt x="43" y="78"/>
                </a:cubicBezTo>
                <a:cubicBezTo>
                  <a:pt x="42" y="72"/>
                  <a:pt x="41" y="65"/>
                  <a:pt x="45" y="60"/>
                </a:cubicBezTo>
                <a:cubicBezTo>
                  <a:pt x="50" y="54"/>
                  <a:pt x="57" y="54"/>
                  <a:pt x="63" y="53"/>
                </a:cubicBezTo>
                <a:cubicBezTo>
                  <a:pt x="65" y="53"/>
                  <a:pt x="68" y="53"/>
                  <a:pt x="69" y="52"/>
                </a:cubicBezTo>
                <a:cubicBezTo>
                  <a:pt x="70" y="51"/>
                  <a:pt x="70" y="48"/>
                  <a:pt x="70" y="47"/>
                </a:cubicBezTo>
                <a:cubicBezTo>
                  <a:pt x="70" y="41"/>
                  <a:pt x="71" y="34"/>
                  <a:pt x="77" y="29"/>
                </a:cubicBezTo>
                <a:cubicBezTo>
                  <a:pt x="82" y="25"/>
                  <a:pt x="89" y="26"/>
                  <a:pt x="96" y="27"/>
                </a:cubicBezTo>
                <a:cubicBezTo>
                  <a:pt x="97" y="28"/>
                  <a:pt x="101" y="28"/>
                  <a:pt x="102" y="28"/>
                </a:cubicBezTo>
                <a:cubicBezTo>
                  <a:pt x="103" y="27"/>
                  <a:pt x="104" y="24"/>
                  <a:pt x="105" y="23"/>
                </a:cubicBezTo>
                <a:cubicBezTo>
                  <a:pt x="107" y="17"/>
                  <a:pt x="109" y="10"/>
                  <a:pt x="116" y="8"/>
                </a:cubicBezTo>
                <a:cubicBezTo>
                  <a:pt x="123" y="6"/>
                  <a:pt x="129" y="9"/>
                  <a:pt x="135" y="12"/>
                </a:cubicBezTo>
                <a:cubicBezTo>
                  <a:pt x="137" y="13"/>
                  <a:pt x="140" y="15"/>
                  <a:pt x="141" y="15"/>
                </a:cubicBezTo>
                <a:cubicBezTo>
                  <a:pt x="141" y="14"/>
                  <a:pt x="144" y="12"/>
                  <a:pt x="145" y="10"/>
                </a:cubicBezTo>
                <a:cubicBezTo>
                  <a:pt x="149" y="6"/>
                  <a:pt x="154" y="0"/>
                  <a:pt x="161" y="0"/>
                </a:cubicBezTo>
                <a:cubicBezTo>
                  <a:pt x="169" y="0"/>
                  <a:pt x="174" y="6"/>
                  <a:pt x="178" y="10"/>
                </a:cubicBezTo>
                <a:cubicBezTo>
                  <a:pt x="179" y="12"/>
                  <a:pt x="181" y="14"/>
                  <a:pt x="182" y="15"/>
                </a:cubicBezTo>
                <a:cubicBezTo>
                  <a:pt x="183" y="15"/>
                  <a:pt x="186" y="13"/>
                  <a:pt x="188" y="12"/>
                </a:cubicBezTo>
                <a:cubicBezTo>
                  <a:pt x="193" y="9"/>
                  <a:pt x="200" y="6"/>
                  <a:pt x="207" y="8"/>
                </a:cubicBezTo>
                <a:cubicBezTo>
                  <a:pt x="213" y="10"/>
                  <a:pt x="216" y="17"/>
                  <a:pt x="218" y="23"/>
                </a:cubicBezTo>
                <a:cubicBezTo>
                  <a:pt x="219" y="24"/>
                  <a:pt x="220" y="27"/>
                  <a:pt x="221" y="28"/>
                </a:cubicBezTo>
                <a:cubicBezTo>
                  <a:pt x="222" y="28"/>
                  <a:pt x="225" y="28"/>
                  <a:pt x="227" y="27"/>
                </a:cubicBezTo>
                <a:cubicBezTo>
                  <a:pt x="234" y="26"/>
                  <a:pt x="241" y="25"/>
                  <a:pt x="246" y="29"/>
                </a:cubicBezTo>
                <a:cubicBezTo>
                  <a:pt x="252" y="34"/>
                  <a:pt x="252" y="41"/>
                  <a:pt x="253" y="47"/>
                </a:cubicBezTo>
                <a:cubicBezTo>
                  <a:pt x="253" y="48"/>
                  <a:pt x="253" y="51"/>
                  <a:pt x="253" y="52"/>
                </a:cubicBezTo>
                <a:cubicBezTo>
                  <a:pt x="255" y="53"/>
                  <a:pt x="258" y="53"/>
                  <a:pt x="260" y="53"/>
                </a:cubicBezTo>
                <a:cubicBezTo>
                  <a:pt x="266" y="54"/>
                  <a:pt x="273" y="54"/>
                  <a:pt x="278" y="60"/>
                </a:cubicBezTo>
                <a:cubicBezTo>
                  <a:pt x="282" y="65"/>
                  <a:pt x="281" y="72"/>
                  <a:pt x="280" y="78"/>
                </a:cubicBezTo>
                <a:cubicBezTo>
                  <a:pt x="279" y="80"/>
                  <a:pt x="279" y="82"/>
                  <a:pt x="279" y="84"/>
                </a:cubicBezTo>
                <a:cubicBezTo>
                  <a:pt x="280" y="85"/>
                  <a:pt x="283" y="85"/>
                  <a:pt x="284" y="86"/>
                </a:cubicBezTo>
                <a:cubicBezTo>
                  <a:pt x="291" y="88"/>
                  <a:pt x="297" y="90"/>
                  <a:pt x="300" y="96"/>
                </a:cubicBezTo>
                <a:cubicBezTo>
                  <a:pt x="303" y="102"/>
                  <a:pt x="301" y="109"/>
                  <a:pt x="298" y="114"/>
                </a:cubicBezTo>
                <a:cubicBezTo>
                  <a:pt x="298" y="116"/>
                  <a:pt x="297" y="118"/>
                  <a:pt x="296" y="120"/>
                </a:cubicBezTo>
                <a:cubicBezTo>
                  <a:pt x="298" y="120"/>
                  <a:pt x="300" y="122"/>
                  <a:pt x="302" y="122"/>
                </a:cubicBezTo>
                <a:cubicBezTo>
                  <a:pt x="307" y="125"/>
                  <a:pt x="313" y="129"/>
                  <a:pt x="315" y="135"/>
                </a:cubicBezTo>
                <a:cubicBezTo>
                  <a:pt x="317" y="142"/>
                  <a:pt x="313" y="148"/>
                  <a:pt x="310" y="153"/>
                </a:cubicBezTo>
                <a:cubicBezTo>
                  <a:pt x="309" y="154"/>
                  <a:pt x="307" y="156"/>
                  <a:pt x="307" y="158"/>
                </a:cubicBezTo>
                <a:cubicBezTo>
                  <a:pt x="308" y="159"/>
                  <a:pt x="310" y="160"/>
                  <a:pt x="311" y="161"/>
                </a:cubicBezTo>
                <a:cubicBezTo>
                  <a:pt x="316" y="165"/>
                  <a:pt x="322" y="169"/>
                  <a:pt x="322" y="176"/>
                </a:cubicBezTo>
                <a:cubicBezTo>
                  <a:pt x="323" y="183"/>
                  <a:pt x="318" y="189"/>
                  <a:pt x="314" y="193"/>
                </a:cubicBezTo>
                <a:cubicBezTo>
                  <a:pt x="313" y="194"/>
                  <a:pt x="311" y="196"/>
                  <a:pt x="310" y="197"/>
                </a:cubicBezTo>
                <a:cubicBezTo>
                  <a:pt x="311" y="198"/>
                  <a:pt x="313" y="200"/>
                  <a:pt x="314" y="202"/>
                </a:cubicBezTo>
                <a:close/>
                <a:moveTo>
                  <a:pt x="113" y="418"/>
                </a:moveTo>
                <a:cubicBezTo>
                  <a:pt x="133" y="418"/>
                  <a:pt x="133" y="418"/>
                  <a:pt x="133" y="418"/>
                </a:cubicBezTo>
                <a:cubicBezTo>
                  <a:pt x="76" y="298"/>
                  <a:pt x="76" y="298"/>
                  <a:pt x="76" y="298"/>
                </a:cubicBezTo>
                <a:cubicBezTo>
                  <a:pt x="50" y="319"/>
                  <a:pt x="32" y="351"/>
                  <a:pt x="27" y="387"/>
                </a:cubicBezTo>
                <a:cubicBezTo>
                  <a:pt x="73" y="387"/>
                  <a:pt x="73" y="387"/>
                  <a:pt x="73" y="387"/>
                </a:cubicBezTo>
                <a:cubicBezTo>
                  <a:pt x="73" y="354"/>
                  <a:pt x="73" y="354"/>
                  <a:pt x="73" y="354"/>
                </a:cubicBezTo>
                <a:cubicBezTo>
                  <a:pt x="89" y="354"/>
                  <a:pt x="89" y="354"/>
                  <a:pt x="89" y="354"/>
                </a:cubicBezTo>
                <a:cubicBezTo>
                  <a:pt x="89" y="450"/>
                  <a:pt x="89" y="450"/>
                  <a:pt x="89" y="450"/>
                </a:cubicBezTo>
                <a:cubicBezTo>
                  <a:pt x="73" y="450"/>
                  <a:pt x="73" y="450"/>
                  <a:pt x="73" y="450"/>
                </a:cubicBezTo>
                <a:cubicBezTo>
                  <a:pt x="73" y="403"/>
                  <a:pt x="73" y="403"/>
                  <a:pt x="73" y="403"/>
                </a:cubicBezTo>
                <a:cubicBezTo>
                  <a:pt x="25" y="403"/>
                  <a:pt x="25" y="403"/>
                  <a:pt x="25" y="403"/>
                </a:cubicBezTo>
                <a:cubicBezTo>
                  <a:pt x="25" y="405"/>
                  <a:pt x="25" y="408"/>
                  <a:pt x="25" y="411"/>
                </a:cubicBezTo>
                <a:cubicBezTo>
                  <a:pt x="25" y="481"/>
                  <a:pt x="25" y="481"/>
                  <a:pt x="25" y="481"/>
                </a:cubicBezTo>
                <a:cubicBezTo>
                  <a:pt x="94" y="468"/>
                  <a:pt x="94" y="468"/>
                  <a:pt x="94" y="468"/>
                </a:cubicBezTo>
                <a:lnTo>
                  <a:pt x="113" y="418"/>
                </a:lnTo>
                <a:close/>
                <a:moveTo>
                  <a:pt x="154" y="266"/>
                </a:moveTo>
                <a:cubicBezTo>
                  <a:pt x="145" y="266"/>
                  <a:pt x="137" y="267"/>
                  <a:pt x="130" y="269"/>
                </a:cubicBezTo>
                <a:cubicBezTo>
                  <a:pt x="132" y="286"/>
                  <a:pt x="145" y="298"/>
                  <a:pt x="162" y="298"/>
                </a:cubicBezTo>
                <a:cubicBezTo>
                  <a:pt x="178" y="298"/>
                  <a:pt x="192" y="286"/>
                  <a:pt x="194" y="271"/>
                </a:cubicBezTo>
                <a:cubicBezTo>
                  <a:pt x="181" y="267"/>
                  <a:pt x="167" y="266"/>
                  <a:pt x="154" y="266"/>
                </a:cubicBezTo>
                <a:close/>
                <a:moveTo>
                  <a:pt x="163" y="250"/>
                </a:moveTo>
                <a:cubicBezTo>
                  <a:pt x="186" y="250"/>
                  <a:pt x="208" y="241"/>
                  <a:pt x="224" y="225"/>
                </a:cubicBezTo>
                <a:cubicBezTo>
                  <a:pt x="241" y="208"/>
                  <a:pt x="250" y="186"/>
                  <a:pt x="250" y="161"/>
                </a:cubicBezTo>
                <a:cubicBezTo>
                  <a:pt x="250" y="115"/>
                  <a:pt x="250" y="115"/>
                  <a:pt x="250" y="115"/>
                </a:cubicBezTo>
                <a:cubicBezTo>
                  <a:pt x="248" y="111"/>
                  <a:pt x="238" y="97"/>
                  <a:pt x="202" y="97"/>
                </a:cubicBezTo>
                <a:cubicBezTo>
                  <a:pt x="162" y="97"/>
                  <a:pt x="94" y="114"/>
                  <a:pt x="73" y="119"/>
                </a:cubicBezTo>
                <a:cubicBezTo>
                  <a:pt x="73" y="161"/>
                  <a:pt x="73" y="161"/>
                  <a:pt x="73" y="161"/>
                </a:cubicBezTo>
                <a:cubicBezTo>
                  <a:pt x="73" y="210"/>
                  <a:pt x="112" y="249"/>
                  <a:pt x="161" y="250"/>
                </a:cubicBezTo>
                <a:cubicBezTo>
                  <a:pt x="162" y="250"/>
                  <a:pt x="162" y="250"/>
                  <a:pt x="163" y="250"/>
                </a:cubicBezTo>
                <a:close/>
                <a:moveTo>
                  <a:pt x="89" y="288"/>
                </a:moveTo>
                <a:cubicBezTo>
                  <a:pt x="105" y="322"/>
                  <a:pt x="105" y="322"/>
                  <a:pt x="105" y="322"/>
                </a:cubicBezTo>
                <a:cubicBezTo>
                  <a:pt x="210" y="322"/>
                  <a:pt x="210" y="322"/>
                  <a:pt x="210" y="322"/>
                </a:cubicBezTo>
                <a:cubicBezTo>
                  <a:pt x="225" y="283"/>
                  <a:pt x="225" y="283"/>
                  <a:pt x="225" y="283"/>
                </a:cubicBezTo>
                <a:cubicBezTo>
                  <a:pt x="220" y="280"/>
                  <a:pt x="215" y="278"/>
                  <a:pt x="210" y="276"/>
                </a:cubicBezTo>
                <a:cubicBezTo>
                  <a:pt x="205" y="298"/>
                  <a:pt x="185" y="314"/>
                  <a:pt x="162" y="314"/>
                </a:cubicBezTo>
                <a:cubicBezTo>
                  <a:pt x="138" y="314"/>
                  <a:pt x="118" y="297"/>
                  <a:pt x="114" y="274"/>
                </a:cubicBezTo>
                <a:cubicBezTo>
                  <a:pt x="105" y="278"/>
                  <a:pt x="97" y="282"/>
                  <a:pt x="89" y="288"/>
                </a:cubicBezTo>
                <a:close/>
                <a:moveTo>
                  <a:pt x="153" y="423"/>
                </a:moveTo>
                <a:cubicBezTo>
                  <a:pt x="151" y="423"/>
                  <a:pt x="151" y="423"/>
                  <a:pt x="151" y="423"/>
                </a:cubicBezTo>
                <a:cubicBezTo>
                  <a:pt x="154" y="426"/>
                  <a:pt x="154" y="426"/>
                  <a:pt x="154" y="426"/>
                </a:cubicBezTo>
                <a:cubicBezTo>
                  <a:pt x="168" y="426"/>
                  <a:pt x="168" y="426"/>
                  <a:pt x="168" y="426"/>
                </a:cubicBezTo>
                <a:cubicBezTo>
                  <a:pt x="171" y="424"/>
                  <a:pt x="171" y="424"/>
                  <a:pt x="171" y="424"/>
                </a:cubicBezTo>
                <a:cubicBezTo>
                  <a:pt x="170" y="423"/>
                  <a:pt x="170" y="423"/>
                  <a:pt x="170" y="423"/>
                </a:cubicBezTo>
                <a:cubicBezTo>
                  <a:pt x="178" y="403"/>
                  <a:pt x="178" y="403"/>
                  <a:pt x="178" y="403"/>
                </a:cubicBezTo>
                <a:cubicBezTo>
                  <a:pt x="143" y="403"/>
                  <a:pt x="143" y="403"/>
                  <a:pt x="143" y="403"/>
                </a:cubicBezTo>
                <a:lnTo>
                  <a:pt x="153" y="423"/>
                </a:lnTo>
                <a:close/>
                <a:moveTo>
                  <a:pt x="191" y="371"/>
                </a:moveTo>
                <a:cubicBezTo>
                  <a:pt x="128" y="371"/>
                  <a:pt x="128" y="371"/>
                  <a:pt x="128" y="371"/>
                </a:cubicBezTo>
                <a:cubicBezTo>
                  <a:pt x="136" y="387"/>
                  <a:pt x="136" y="387"/>
                  <a:pt x="136" y="387"/>
                </a:cubicBezTo>
                <a:cubicBezTo>
                  <a:pt x="184" y="387"/>
                  <a:pt x="184" y="387"/>
                  <a:pt x="184" y="387"/>
                </a:cubicBezTo>
                <a:lnTo>
                  <a:pt x="191" y="371"/>
                </a:lnTo>
                <a:close/>
                <a:moveTo>
                  <a:pt x="203" y="338"/>
                </a:moveTo>
                <a:cubicBezTo>
                  <a:pt x="113" y="338"/>
                  <a:pt x="113" y="338"/>
                  <a:pt x="113" y="338"/>
                </a:cubicBezTo>
                <a:cubicBezTo>
                  <a:pt x="120" y="355"/>
                  <a:pt x="120" y="355"/>
                  <a:pt x="120" y="355"/>
                </a:cubicBezTo>
                <a:cubicBezTo>
                  <a:pt x="197" y="355"/>
                  <a:pt x="197" y="355"/>
                  <a:pt x="197" y="355"/>
                </a:cubicBezTo>
                <a:lnTo>
                  <a:pt x="203" y="338"/>
                </a:lnTo>
                <a:close/>
                <a:moveTo>
                  <a:pt x="217" y="480"/>
                </a:moveTo>
                <a:cubicBezTo>
                  <a:pt x="199" y="434"/>
                  <a:pt x="199" y="434"/>
                  <a:pt x="199" y="434"/>
                </a:cubicBezTo>
                <a:cubicBezTo>
                  <a:pt x="183" y="434"/>
                  <a:pt x="183" y="434"/>
                  <a:pt x="183" y="434"/>
                </a:cubicBezTo>
                <a:cubicBezTo>
                  <a:pt x="175" y="442"/>
                  <a:pt x="175" y="442"/>
                  <a:pt x="175" y="442"/>
                </a:cubicBezTo>
                <a:cubicBezTo>
                  <a:pt x="148" y="442"/>
                  <a:pt x="148" y="442"/>
                  <a:pt x="148" y="442"/>
                </a:cubicBezTo>
                <a:cubicBezTo>
                  <a:pt x="140" y="434"/>
                  <a:pt x="140" y="434"/>
                  <a:pt x="140" y="434"/>
                </a:cubicBezTo>
                <a:cubicBezTo>
                  <a:pt x="124" y="434"/>
                  <a:pt x="124" y="434"/>
                  <a:pt x="124" y="434"/>
                </a:cubicBezTo>
                <a:cubicBezTo>
                  <a:pt x="106" y="480"/>
                  <a:pt x="106" y="480"/>
                  <a:pt x="106" y="480"/>
                </a:cubicBezTo>
                <a:cubicBezTo>
                  <a:pt x="104" y="484"/>
                  <a:pt x="105" y="489"/>
                  <a:pt x="107" y="493"/>
                </a:cubicBezTo>
                <a:cubicBezTo>
                  <a:pt x="109" y="496"/>
                  <a:pt x="112" y="498"/>
                  <a:pt x="116" y="498"/>
                </a:cubicBezTo>
                <a:cubicBezTo>
                  <a:pt x="140" y="474"/>
                  <a:pt x="140" y="474"/>
                  <a:pt x="140" y="474"/>
                </a:cubicBezTo>
                <a:cubicBezTo>
                  <a:pt x="183" y="474"/>
                  <a:pt x="183" y="474"/>
                  <a:pt x="183" y="474"/>
                </a:cubicBezTo>
                <a:cubicBezTo>
                  <a:pt x="207" y="498"/>
                  <a:pt x="207" y="498"/>
                  <a:pt x="207" y="498"/>
                </a:cubicBezTo>
                <a:cubicBezTo>
                  <a:pt x="210" y="498"/>
                  <a:pt x="213" y="496"/>
                  <a:pt x="215" y="493"/>
                </a:cubicBezTo>
                <a:cubicBezTo>
                  <a:pt x="218" y="489"/>
                  <a:pt x="219" y="484"/>
                  <a:pt x="217" y="480"/>
                </a:cubicBezTo>
                <a:close/>
                <a:moveTo>
                  <a:pt x="298" y="403"/>
                </a:moveTo>
                <a:cubicBezTo>
                  <a:pt x="298" y="403"/>
                  <a:pt x="298" y="403"/>
                  <a:pt x="298" y="403"/>
                </a:cubicBezTo>
                <a:cubicBezTo>
                  <a:pt x="250" y="403"/>
                  <a:pt x="250" y="403"/>
                  <a:pt x="250" y="403"/>
                </a:cubicBezTo>
                <a:cubicBezTo>
                  <a:pt x="250" y="450"/>
                  <a:pt x="250" y="450"/>
                  <a:pt x="250" y="450"/>
                </a:cubicBezTo>
                <a:cubicBezTo>
                  <a:pt x="234" y="450"/>
                  <a:pt x="234" y="450"/>
                  <a:pt x="234" y="450"/>
                </a:cubicBezTo>
                <a:cubicBezTo>
                  <a:pt x="234" y="403"/>
                  <a:pt x="234" y="403"/>
                  <a:pt x="234" y="403"/>
                </a:cubicBezTo>
                <a:cubicBezTo>
                  <a:pt x="234" y="387"/>
                  <a:pt x="234" y="387"/>
                  <a:pt x="234" y="387"/>
                </a:cubicBezTo>
                <a:cubicBezTo>
                  <a:pt x="234" y="354"/>
                  <a:pt x="234" y="354"/>
                  <a:pt x="234" y="354"/>
                </a:cubicBezTo>
                <a:cubicBezTo>
                  <a:pt x="250" y="354"/>
                  <a:pt x="250" y="354"/>
                  <a:pt x="250" y="354"/>
                </a:cubicBezTo>
                <a:cubicBezTo>
                  <a:pt x="250" y="387"/>
                  <a:pt x="250" y="387"/>
                  <a:pt x="250" y="387"/>
                </a:cubicBezTo>
                <a:cubicBezTo>
                  <a:pt x="297" y="387"/>
                  <a:pt x="297" y="387"/>
                  <a:pt x="297" y="387"/>
                </a:cubicBezTo>
                <a:cubicBezTo>
                  <a:pt x="294" y="356"/>
                  <a:pt x="279" y="328"/>
                  <a:pt x="257" y="306"/>
                </a:cubicBezTo>
                <a:cubicBezTo>
                  <a:pt x="251" y="301"/>
                  <a:pt x="245" y="296"/>
                  <a:pt x="239" y="292"/>
                </a:cubicBezTo>
                <a:cubicBezTo>
                  <a:pt x="189" y="418"/>
                  <a:pt x="189" y="418"/>
                  <a:pt x="189" y="418"/>
                </a:cubicBezTo>
                <a:cubicBezTo>
                  <a:pt x="209" y="418"/>
                  <a:pt x="209" y="418"/>
                  <a:pt x="209" y="418"/>
                </a:cubicBezTo>
                <a:cubicBezTo>
                  <a:pt x="232" y="474"/>
                  <a:pt x="232" y="474"/>
                  <a:pt x="232" y="474"/>
                </a:cubicBezTo>
                <a:cubicBezTo>
                  <a:pt x="232" y="474"/>
                  <a:pt x="232" y="475"/>
                  <a:pt x="232" y="475"/>
                </a:cubicBezTo>
                <a:cubicBezTo>
                  <a:pt x="298" y="482"/>
                  <a:pt x="298" y="482"/>
                  <a:pt x="298" y="482"/>
                </a:cubicBezTo>
                <a:lnTo>
                  <a:pt x="298" y="403"/>
                </a:lnTo>
                <a:close/>
                <a:moveTo>
                  <a:pt x="294" y="197"/>
                </a:moveTo>
                <a:cubicBezTo>
                  <a:pt x="294" y="191"/>
                  <a:pt x="298" y="186"/>
                  <a:pt x="302" y="182"/>
                </a:cubicBezTo>
                <a:cubicBezTo>
                  <a:pt x="303" y="181"/>
                  <a:pt x="305" y="179"/>
                  <a:pt x="306" y="178"/>
                </a:cubicBezTo>
                <a:cubicBezTo>
                  <a:pt x="305" y="177"/>
                  <a:pt x="303" y="175"/>
                  <a:pt x="302" y="174"/>
                </a:cubicBezTo>
                <a:cubicBezTo>
                  <a:pt x="297" y="171"/>
                  <a:pt x="292" y="167"/>
                  <a:pt x="291" y="161"/>
                </a:cubicBezTo>
                <a:cubicBezTo>
                  <a:pt x="290" y="154"/>
                  <a:pt x="293" y="149"/>
                  <a:pt x="296" y="144"/>
                </a:cubicBezTo>
                <a:cubicBezTo>
                  <a:pt x="297" y="143"/>
                  <a:pt x="298" y="141"/>
                  <a:pt x="299" y="140"/>
                </a:cubicBezTo>
                <a:cubicBezTo>
                  <a:pt x="298" y="139"/>
                  <a:pt x="296" y="138"/>
                  <a:pt x="294" y="137"/>
                </a:cubicBezTo>
                <a:cubicBezTo>
                  <a:pt x="289" y="134"/>
                  <a:pt x="283" y="131"/>
                  <a:pt x="281" y="125"/>
                </a:cubicBezTo>
                <a:cubicBezTo>
                  <a:pt x="279" y="119"/>
                  <a:pt x="281" y="113"/>
                  <a:pt x="284" y="108"/>
                </a:cubicBezTo>
                <a:cubicBezTo>
                  <a:pt x="284" y="107"/>
                  <a:pt x="285" y="105"/>
                  <a:pt x="285" y="103"/>
                </a:cubicBezTo>
                <a:cubicBezTo>
                  <a:pt x="284" y="102"/>
                  <a:pt x="281" y="102"/>
                  <a:pt x="280" y="101"/>
                </a:cubicBezTo>
                <a:cubicBezTo>
                  <a:pt x="274" y="100"/>
                  <a:pt x="268" y="98"/>
                  <a:pt x="265" y="93"/>
                </a:cubicBezTo>
                <a:cubicBezTo>
                  <a:pt x="261" y="87"/>
                  <a:pt x="263" y="80"/>
                  <a:pt x="264" y="75"/>
                </a:cubicBezTo>
                <a:cubicBezTo>
                  <a:pt x="264" y="74"/>
                  <a:pt x="264" y="71"/>
                  <a:pt x="265" y="70"/>
                </a:cubicBezTo>
                <a:cubicBezTo>
                  <a:pt x="263" y="70"/>
                  <a:pt x="260" y="69"/>
                  <a:pt x="258" y="69"/>
                </a:cubicBezTo>
                <a:cubicBezTo>
                  <a:pt x="253" y="69"/>
                  <a:pt x="246" y="68"/>
                  <a:pt x="242" y="64"/>
                </a:cubicBezTo>
                <a:cubicBezTo>
                  <a:pt x="238" y="60"/>
                  <a:pt x="237" y="53"/>
                  <a:pt x="237" y="48"/>
                </a:cubicBezTo>
                <a:cubicBezTo>
                  <a:pt x="237" y="46"/>
                  <a:pt x="236" y="44"/>
                  <a:pt x="236" y="42"/>
                </a:cubicBezTo>
                <a:cubicBezTo>
                  <a:pt x="235" y="42"/>
                  <a:pt x="232" y="43"/>
                  <a:pt x="230" y="43"/>
                </a:cubicBezTo>
                <a:cubicBezTo>
                  <a:pt x="225" y="44"/>
                  <a:pt x="218" y="45"/>
                  <a:pt x="213" y="42"/>
                </a:cubicBezTo>
                <a:cubicBezTo>
                  <a:pt x="208" y="40"/>
                  <a:pt x="205" y="34"/>
                  <a:pt x="203" y="29"/>
                </a:cubicBezTo>
                <a:cubicBezTo>
                  <a:pt x="203" y="27"/>
                  <a:pt x="202" y="25"/>
                  <a:pt x="201" y="23"/>
                </a:cubicBezTo>
                <a:cubicBezTo>
                  <a:pt x="200" y="24"/>
                  <a:pt x="197" y="25"/>
                  <a:pt x="196" y="26"/>
                </a:cubicBezTo>
                <a:cubicBezTo>
                  <a:pt x="191" y="29"/>
                  <a:pt x="185" y="32"/>
                  <a:pt x="179" y="31"/>
                </a:cubicBezTo>
                <a:cubicBezTo>
                  <a:pt x="173" y="30"/>
                  <a:pt x="169" y="25"/>
                  <a:pt x="166" y="21"/>
                </a:cubicBezTo>
                <a:cubicBezTo>
                  <a:pt x="164" y="20"/>
                  <a:pt x="163" y="18"/>
                  <a:pt x="161" y="17"/>
                </a:cubicBezTo>
                <a:cubicBezTo>
                  <a:pt x="160" y="18"/>
                  <a:pt x="158" y="20"/>
                  <a:pt x="157" y="21"/>
                </a:cubicBezTo>
                <a:cubicBezTo>
                  <a:pt x="154" y="25"/>
                  <a:pt x="150" y="30"/>
                  <a:pt x="144" y="31"/>
                </a:cubicBezTo>
                <a:cubicBezTo>
                  <a:pt x="138" y="32"/>
                  <a:pt x="132" y="29"/>
                  <a:pt x="127" y="26"/>
                </a:cubicBezTo>
                <a:cubicBezTo>
                  <a:pt x="126" y="25"/>
                  <a:pt x="123" y="24"/>
                  <a:pt x="122" y="24"/>
                </a:cubicBezTo>
                <a:cubicBezTo>
                  <a:pt x="121" y="25"/>
                  <a:pt x="120" y="27"/>
                  <a:pt x="120" y="29"/>
                </a:cubicBezTo>
                <a:cubicBezTo>
                  <a:pt x="118" y="34"/>
                  <a:pt x="115" y="40"/>
                  <a:pt x="110" y="43"/>
                </a:cubicBezTo>
                <a:cubicBezTo>
                  <a:pt x="104" y="45"/>
                  <a:pt x="98" y="44"/>
                  <a:pt x="93" y="43"/>
                </a:cubicBezTo>
                <a:cubicBezTo>
                  <a:pt x="91" y="43"/>
                  <a:pt x="88" y="43"/>
                  <a:pt x="87" y="42"/>
                </a:cubicBezTo>
                <a:cubicBezTo>
                  <a:pt x="86" y="44"/>
                  <a:pt x="86" y="46"/>
                  <a:pt x="86" y="48"/>
                </a:cubicBezTo>
                <a:cubicBezTo>
                  <a:pt x="86" y="53"/>
                  <a:pt x="85" y="60"/>
                  <a:pt x="81" y="64"/>
                </a:cubicBezTo>
                <a:cubicBezTo>
                  <a:pt x="76" y="68"/>
                  <a:pt x="70" y="69"/>
                  <a:pt x="64" y="69"/>
                </a:cubicBezTo>
                <a:cubicBezTo>
                  <a:pt x="63" y="69"/>
                  <a:pt x="60" y="70"/>
                  <a:pt x="58" y="70"/>
                </a:cubicBezTo>
                <a:cubicBezTo>
                  <a:pt x="58" y="71"/>
                  <a:pt x="59" y="74"/>
                  <a:pt x="59" y="75"/>
                </a:cubicBezTo>
                <a:cubicBezTo>
                  <a:pt x="60" y="80"/>
                  <a:pt x="61" y="87"/>
                  <a:pt x="58" y="93"/>
                </a:cubicBezTo>
                <a:cubicBezTo>
                  <a:pt x="55" y="98"/>
                  <a:pt x="49" y="100"/>
                  <a:pt x="43" y="101"/>
                </a:cubicBezTo>
                <a:cubicBezTo>
                  <a:pt x="41" y="102"/>
                  <a:pt x="39" y="102"/>
                  <a:pt x="37" y="103"/>
                </a:cubicBezTo>
                <a:cubicBezTo>
                  <a:pt x="38" y="105"/>
                  <a:pt x="39" y="107"/>
                  <a:pt x="39" y="108"/>
                </a:cubicBezTo>
                <a:cubicBezTo>
                  <a:pt x="42" y="113"/>
                  <a:pt x="44" y="119"/>
                  <a:pt x="42" y="125"/>
                </a:cubicBezTo>
                <a:cubicBezTo>
                  <a:pt x="40" y="131"/>
                  <a:pt x="34" y="134"/>
                  <a:pt x="29" y="137"/>
                </a:cubicBezTo>
                <a:cubicBezTo>
                  <a:pt x="27" y="138"/>
                  <a:pt x="25" y="139"/>
                  <a:pt x="24" y="140"/>
                </a:cubicBezTo>
                <a:cubicBezTo>
                  <a:pt x="24" y="141"/>
                  <a:pt x="26" y="143"/>
                  <a:pt x="27" y="144"/>
                </a:cubicBezTo>
                <a:cubicBezTo>
                  <a:pt x="30" y="149"/>
                  <a:pt x="33" y="154"/>
                  <a:pt x="32" y="161"/>
                </a:cubicBezTo>
                <a:cubicBezTo>
                  <a:pt x="31" y="167"/>
                  <a:pt x="26" y="171"/>
                  <a:pt x="21" y="174"/>
                </a:cubicBezTo>
                <a:cubicBezTo>
                  <a:pt x="20" y="175"/>
                  <a:pt x="18" y="177"/>
                  <a:pt x="17" y="178"/>
                </a:cubicBezTo>
                <a:cubicBezTo>
                  <a:pt x="18" y="179"/>
                  <a:pt x="20" y="181"/>
                  <a:pt x="21" y="182"/>
                </a:cubicBezTo>
                <a:cubicBezTo>
                  <a:pt x="25" y="186"/>
                  <a:pt x="29" y="191"/>
                  <a:pt x="29" y="197"/>
                </a:cubicBezTo>
                <a:cubicBezTo>
                  <a:pt x="29" y="204"/>
                  <a:pt x="25" y="208"/>
                  <a:pt x="21" y="213"/>
                </a:cubicBezTo>
                <a:cubicBezTo>
                  <a:pt x="20" y="214"/>
                  <a:pt x="18" y="215"/>
                  <a:pt x="17" y="217"/>
                </a:cubicBezTo>
                <a:cubicBezTo>
                  <a:pt x="18" y="218"/>
                  <a:pt x="20" y="219"/>
                  <a:pt x="21" y="220"/>
                </a:cubicBezTo>
                <a:cubicBezTo>
                  <a:pt x="26" y="224"/>
                  <a:pt x="31" y="228"/>
                  <a:pt x="32" y="234"/>
                </a:cubicBezTo>
                <a:cubicBezTo>
                  <a:pt x="33" y="240"/>
                  <a:pt x="30" y="246"/>
                  <a:pt x="27" y="250"/>
                </a:cubicBezTo>
                <a:cubicBezTo>
                  <a:pt x="26" y="252"/>
                  <a:pt x="24" y="254"/>
                  <a:pt x="24" y="255"/>
                </a:cubicBezTo>
                <a:cubicBezTo>
                  <a:pt x="25" y="256"/>
                  <a:pt x="27" y="257"/>
                  <a:pt x="29" y="258"/>
                </a:cubicBezTo>
                <a:cubicBezTo>
                  <a:pt x="34" y="260"/>
                  <a:pt x="40" y="263"/>
                  <a:pt x="42" y="269"/>
                </a:cubicBezTo>
                <a:cubicBezTo>
                  <a:pt x="44" y="275"/>
                  <a:pt x="42" y="281"/>
                  <a:pt x="39" y="287"/>
                </a:cubicBezTo>
                <a:cubicBezTo>
                  <a:pt x="39" y="288"/>
                  <a:pt x="38" y="290"/>
                  <a:pt x="37" y="291"/>
                </a:cubicBezTo>
                <a:cubicBezTo>
                  <a:pt x="39" y="292"/>
                  <a:pt x="41" y="293"/>
                  <a:pt x="43" y="293"/>
                </a:cubicBezTo>
                <a:cubicBezTo>
                  <a:pt x="46" y="294"/>
                  <a:pt x="50" y="295"/>
                  <a:pt x="53" y="297"/>
                </a:cubicBezTo>
                <a:cubicBezTo>
                  <a:pt x="71" y="278"/>
                  <a:pt x="93" y="264"/>
                  <a:pt x="118" y="256"/>
                </a:cubicBezTo>
                <a:cubicBezTo>
                  <a:pt x="82" y="239"/>
                  <a:pt x="57" y="204"/>
                  <a:pt x="57" y="161"/>
                </a:cubicBezTo>
                <a:cubicBezTo>
                  <a:pt x="57" y="107"/>
                  <a:pt x="57" y="107"/>
                  <a:pt x="57" y="107"/>
                </a:cubicBezTo>
                <a:cubicBezTo>
                  <a:pt x="63" y="105"/>
                  <a:pt x="63" y="105"/>
                  <a:pt x="63" y="105"/>
                </a:cubicBezTo>
                <a:cubicBezTo>
                  <a:pt x="67" y="104"/>
                  <a:pt x="153" y="81"/>
                  <a:pt x="202" y="81"/>
                </a:cubicBezTo>
                <a:cubicBezTo>
                  <a:pt x="255" y="81"/>
                  <a:pt x="266" y="108"/>
                  <a:pt x="266" y="113"/>
                </a:cubicBezTo>
                <a:cubicBezTo>
                  <a:pt x="266" y="161"/>
                  <a:pt x="266" y="161"/>
                  <a:pt x="266" y="161"/>
                </a:cubicBezTo>
                <a:cubicBezTo>
                  <a:pt x="266" y="190"/>
                  <a:pt x="255" y="217"/>
                  <a:pt x="235" y="236"/>
                </a:cubicBezTo>
                <a:cubicBezTo>
                  <a:pt x="226" y="245"/>
                  <a:pt x="216" y="252"/>
                  <a:pt x="205" y="257"/>
                </a:cubicBezTo>
                <a:cubicBezTo>
                  <a:pt x="228" y="264"/>
                  <a:pt x="250" y="277"/>
                  <a:pt x="268" y="294"/>
                </a:cubicBezTo>
                <a:cubicBezTo>
                  <a:pt x="269" y="295"/>
                  <a:pt x="269" y="296"/>
                  <a:pt x="270" y="297"/>
                </a:cubicBezTo>
                <a:cubicBezTo>
                  <a:pt x="273" y="295"/>
                  <a:pt x="277" y="294"/>
                  <a:pt x="280" y="293"/>
                </a:cubicBezTo>
                <a:cubicBezTo>
                  <a:pt x="281" y="293"/>
                  <a:pt x="284" y="292"/>
                  <a:pt x="285" y="291"/>
                </a:cubicBezTo>
                <a:cubicBezTo>
                  <a:pt x="285" y="290"/>
                  <a:pt x="284" y="288"/>
                  <a:pt x="284" y="287"/>
                </a:cubicBezTo>
                <a:cubicBezTo>
                  <a:pt x="281" y="281"/>
                  <a:pt x="279" y="275"/>
                  <a:pt x="281" y="269"/>
                </a:cubicBezTo>
                <a:cubicBezTo>
                  <a:pt x="283" y="263"/>
                  <a:pt x="289" y="260"/>
                  <a:pt x="294" y="258"/>
                </a:cubicBezTo>
                <a:cubicBezTo>
                  <a:pt x="296" y="257"/>
                  <a:pt x="298" y="256"/>
                  <a:pt x="299" y="255"/>
                </a:cubicBezTo>
                <a:cubicBezTo>
                  <a:pt x="298" y="254"/>
                  <a:pt x="297" y="252"/>
                  <a:pt x="296" y="250"/>
                </a:cubicBezTo>
                <a:cubicBezTo>
                  <a:pt x="293" y="246"/>
                  <a:pt x="290" y="240"/>
                  <a:pt x="291" y="234"/>
                </a:cubicBezTo>
                <a:cubicBezTo>
                  <a:pt x="292" y="228"/>
                  <a:pt x="297" y="224"/>
                  <a:pt x="302" y="220"/>
                </a:cubicBezTo>
                <a:cubicBezTo>
                  <a:pt x="303" y="219"/>
                  <a:pt x="305" y="218"/>
                  <a:pt x="306" y="217"/>
                </a:cubicBezTo>
                <a:cubicBezTo>
                  <a:pt x="305" y="215"/>
                  <a:pt x="303" y="214"/>
                  <a:pt x="302" y="213"/>
                </a:cubicBezTo>
                <a:cubicBezTo>
                  <a:pt x="298" y="208"/>
                  <a:pt x="294" y="204"/>
                  <a:pt x="294" y="197"/>
                </a:cubicBezTo>
                <a:close/>
                <a:moveTo>
                  <a:pt x="73" y="772"/>
                </a:moveTo>
                <a:cubicBezTo>
                  <a:pt x="89" y="772"/>
                  <a:pt x="89" y="772"/>
                  <a:pt x="89" y="772"/>
                </a:cubicBezTo>
                <a:cubicBezTo>
                  <a:pt x="89" y="515"/>
                  <a:pt x="89" y="515"/>
                  <a:pt x="89" y="515"/>
                </a:cubicBezTo>
                <a:cubicBezTo>
                  <a:pt x="73" y="515"/>
                  <a:pt x="73" y="515"/>
                  <a:pt x="73" y="515"/>
                </a:cubicBezTo>
                <a:lnTo>
                  <a:pt x="73" y="77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36">
            <a:extLst>
              <a:ext uri="{FF2B5EF4-FFF2-40B4-BE49-F238E27FC236}">
                <a16:creationId xmlns:a16="http://schemas.microsoft.com/office/drawing/2014/main" id="{DED7051E-E752-4C63-AA29-0E14C3F0BB34}"/>
              </a:ext>
              <a:ext uri="{C183D7F6-B498-43B3-948B-1728B52AA6E4}">
                <adec:decorative xmlns:adec="http://schemas.microsoft.com/office/drawing/2017/decorative" val="1"/>
              </a:ext>
            </a:extLst>
          </p:cNvPr>
          <p:cNvSpPr>
            <a:spLocks noChangeAspect="1" noEditPoints="1"/>
          </p:cNvSpPr>
          <p:nvPr/>
        </p:nvSpPr>
        <p:spPr bwMode="auto">
          <a:xfrm>
            <a:off x="3543538" y="964206"/>
            <a:ext cx="505553" cy="1293854"/>
          </a:xfrm>
          <a:custGeom>
            <a:avLst/>
            <a:gdLst>
              <a:gd name="T0" fmla="*/ 81 w 306"/>
              <a:gd name="T1" fmla="*/ 741 h 781"/>
              <a:gd name="T2" fmla="*/ 121 w 306"/>
              <a:gd name="T3" fmla="*/ 741 h 781"/>
              <a:gd name="T4" fmla="*/ 202 w 306"/>
              <a:gd name="T5" fmla="*/ 741 h 781"/>
              <a:gd name="T6" fmla="*/ 250 w 306"/>
              <a:gd name="T7" fmla="*/ 475 h 781"/>
              <a:gd name="T8" fmla="*/ 218 w 306"/>
              <a:gd name="T9" fmla="*/ 475 h 781"/>
              <a:gd name="T10" fmla="*/ 73 w 306"/>
              <a:gd name="T11" fmla="*/ 475 h 781"/>
              <a:gd name="T12" fmla="*/ 40 w 306"/>
              <a:gd name="T13" fmla="*/ 475 h 781"/>
              <a:gd name="T14" fmla="*/ 40 w 306"/>
              <a:gd name="T15" fmla="*/ 636 h 781"/>
              <a:gd name="T16" fmla="*/ 250 w 306"/>
              <a:gd name="T17" fmla="*/ 569 h 781"/>
              <a:gd name="T18" fmla="*/ 282 w 306"/>
              <a:gd name="T19" fmla="*/ 636 h 781"/>
              <a:gd name="T20" fmla="*/ 153 w 306"/>
              <a:gd name="T21" fmla="*/ 233 h 781"/>
              <a:gd name="T22" fmla="*/ 306 w 306"/>
              <a:gd name="T23" fmla="*/ 475 h 781"/>
              <a:gd name="T24" fmla="*/ 192 w 306"/>
              <a:gd name="T25" fmla="*/ 459 h 781"/>
              <a:gd name="T26" fmla="*/ 111 w 306"/>
              <a:gd name="T27" fmla="*/ 459 h 781"/>
              <a:gd name="T28" fmla="*/ 0 w 306"/>
              <a:gd name="T29" fmla="*/ 475 h 781"/>
              <a:gd name="T30" fmla="*/ 49 w 306"/>
              <a:gd name="T31" fmla="*/ 171 h 781"/>
              <a:gd name="T32" fmla="*/ 48 w 306"/>
              <a:gd name="T33" fmla="*/ 100 h 781"/>
              <a:gd name="T34" fmla="*/ 58 w 306"/>
              <a:gd name="T35" fmla="*/ 69 h 781"/>
              <a:gd name="T36" fmla="*/ 78 w 306"/>
              <a:gd name="T37" fmla="*/ 42 h 781"/>
              <a:gd name="T38" fmla="*/ 105 w 306"/>
              <a:gd name="T39" fmla="*/ 22 h 781"/>
              <a:gd name="T40" fmla="*/ 136 w 306"/>
              <a:gd name="T41" fmla="*/ 12 h 781"/>
              <a:gd name="T42" fmla="*/ 169 w 306"/>
              <a:gd name="T43" fmla="*/ 12 h 781"/>
              <a:gd name="T44" fmla="*/ 201 w 306"/>
              <a:gd name="T45" fmla="*/ 22 h 781"/>
              <a:gd name="T46" fmla="*/ 227 w 306"/>
              <a:gd name="T47" fmla="*/ 42 h 781"/>
              <a:gd name="T48" fmla="*/ 247 w 306"/>
              <a:gd name="T49" fmla="*/ 69 h 781"/>
              <a:gd name="T50" fmla="*/ 257 w 306"/>
              <a:gd name="T51" fmla="*/ 100 h 781"/>
              <a:gd name="T52" fmla="*/ 258 w 306"/>
              <a:gd name="T53" fmla="*/ 169 h 781"/>
              <a:gd name="T54" fmla="*/ 135 w 306"/>
              <a:gd name="T55" fmla="*/ 306 h 781"/>
              <a:gd name="T56" fmla="*/ 172 w 306"/>
              <a:gd name="T57" fmla="*/ 275 h 781"/>
              <a:gd name="T58" fmla="*/ 169 w 306"/>
              <a:gd name="T59" fmla="*/ 306 h 781"/>
              <a:gd name="T60" fmla="*/ 169 w 306"/>
              <a:gd name="T61" fmla="*/ 306 h 781"/>
              <a:gd name="T62" fmla="*/ 65 w 306"/>
              <a:gd name="T63" fmla="*/ 151 h 781"/>
              <a:gd name="T64" fmla="*/ 202 w 306"/>
              <a:gd name="T65" fmla="*/ 105 h 781"/>
              <a:gd name="T66" fmla="*/ 242 w 306"/>
              <a:gd name="T67" fmla="*/ 133 h 781"/>
              <a:gd name="T68" fmla="*/ 241 w 306"/>
              <a:gd name="T69" fmla="*/ 103 h 781"/>
              <a:gd name="T70" fmla="*/ 232 w 306"/>
              <a:gd name="T71" fmla="*/ 76 h 781"/>
              <a:gd name="T72" fmla="*/ 216 w 306"/>
              <a:gd name="T73" fmla="*/ 54 h 781"/>
              <a:gd name="T74" fmla="*/ 193 w 306"/>
              <a:gd name="T75" fmla="*/ 37 h 781"/>
              <a:gd name="T76" fmla="*/ 167 w 306"/>
              <a:gd name="T77" fmla="*/ 29 h 781"/>
              <a:gd name="T78" fmla="*/ 139 w 306"/>
              <a:gd name="T79" fmla="*/ 29 h 781"/>
              <a:gd name="T80" fmla="*/ 112 w 306"/>
              <a:gd name="T81" fmla="*/ 37 h 781"/>
              <a:gd name="T82" fmla="*/ 90 w 306"/>
              <a:gd name="T83" fmla="*/ 54 h 781"/>
              <a:gd name="T84" fmla="*/ 73 w 306"/>
              <a:gd name="T85" fmla="*/ 76 h 781"/>
              <a:gd name="T86" fmla="*/ 65 w 306"/>
              <a:gd name="T87" fmla="*/ 103 h 781"/>
              <a:gd name="T88" fmla="*/ 153 w 306"/>
              <a:gd name="T89" fmla="*/ 258 h 781"/>
              <a:gd name="T90" fmla="*/ 216 w 306"/>
              <a:gd name="T91" fmla="*/ 130 h 781"/>
              <a:gd name="T92" fmla="*/ 90 w 306"/>
              <a:gd name="T93" fmla="*/ 132 h 781"/>
              <a:gd name="T94" fmla="*/ 207 w 306"/>
              <a:gd name="T95" fmla="*/ 437 h 781"/>
              <a:gd name="T96" fmla="*/ 167 w 306"/>
              <a:gd name="T97" fmla="*/ 387 h 781"/>
              <a:gd name="T98" fmla="*/ 98 w 306"/>
              <a:gd name="T99" fmla="*/ 424 h 781"/>
              <a:gd name="T100" fmla="*/ 175 w 306"/>
              <a:gd name="T101" fmla="*/ 419 h 781"/>
              <a:gd name="T102" fmla="*/ 210 w 306"/>
              <a:gd name="T103" fmla="*/ 286 h 781"/>
              <a:gd name="T104" fmla="*/ 161 w 306"/>
              <a:gd name="T105" fmla="*/ 347 h 781"/>
              <a:gd name="T106" fmla="*/ 97 w 306"/>
              <a:gd name="T107" fmla="*/ 322 h 781"/>
              <a:gd name="T108" fmla="*/ 81 w 306"/>
              <a:gd name="T109" fmla="*/ 430 h 781"/>
              <a:gd name="T110" fmla="*/ 146 w 306"/>
              <a:gd name="T111" fmla="*/ 371 h 781"/>
              <a:gd name="T112" fmla="*/ 224 w 306"/>
              <a:gd name="T113" fmla="*/ 418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6" h="781">
                <a:moveTo>
                  <a:pt x="226" y="741"/>
                </a:moveTo>
                <a:cubicBezTo>
                  <a:pt x="226" y="757"/>
                  <a:pt x="226" y="757"/>
                  <a:pt x="226" y="757"/>
                </a:cubicBezTo>
                <a:cubicBezTo>
                  <a:pt x="81" y="757"/>
                  <a:pt x="81" y="757"/>
                  <a:pt x="81" y="757"/>
                </a:cubicBezTo>
                <a:cubicBezTo>
                  <a:pt x="81" y="741"/>
                  <a:pt x="81" y="741"/>
                  <a:pt x="81" y="741"/>
                </a:cubicBezTo>
                <a:cubicBezTo>
                  <a:pt x="105" y="741"/>
                  <a:pt x="105" y="741"/>
                  <a:pt x="105" y="741"/>
                </a:cubicBezTo>
                <a:cubicBezTo>
                  <a:pt x="105" y="580"/>
                  <a:pt x="105" y="580"/>
                  <a:pt x="105" y="580"/>
                </a:cubicBezTo>
                <a:cubicBezTo>
                  <a:pt x="121" y="580"/>
                  <a:pt x="121" y="580"/>
                  <a:pt x="121" y="580"/>
                </a:cubicBezTo>
                <a:cubicBezTo>
                  <a:pt x="121" y="741"/>
                  <a:pt x="121" y="741"/>
                  <a:pt x="121" y="741"/>
                </a:cubicBezTo>
                <a:cubicBezTo>
                  <a:pt x="185" y="741"/>
                  <a:pt x="185" y="741"/>
                  <a:pt x="185" y="741"/>
                </a:cubicBezTo>
                <a:cubicBezTo>
                  <a:pt x="185" y="580"/>
                  <a:pt x="185" y="580"/>
                  <a:pt x="185" y="580"/>
                </a:cubicBezTo>
                <a:cubicBezTo>
                  <a:pt x="202" y="580"/>
                  <a:pt x="202" y="580"/>
                  <a:pt x="202" y="580"/>
                </a:cubicBezTo>
                <a:cubicBezTo>
                  <a:pt x="202" y="741"/>
                  <a:pt x="202" y="741"/>
                  <a:pt x="202" y="741"/>
                </a:cubicBezTo>
                <a:lnTo>
                  <a:pt x="226" y="741"/>
                </a:lnTo>
                <a:close/>
                <a:moveTo>
                  <a:pt x="266" y="620"/>
                </a:moveTo>
                <a:cubicBezTo>
                  <a:pt x="266" y="475"/>
                  <a:pt x="266" y="475"/>
                  <a:pt x="266" y="475"/>
                </a:cubicBezTo>
                <a:cubicBezTo>
                  <a:pt x="250" y="475"/>
                  <a:pt x="250" y="475"/>
                  <a:pt x="250" y="475"/>
                </a:cubicBezTo>
                <a:cubicBezTo>
                  <a:pt x="250" y="553"/>
                  <a:pt x="250" y="553"/>
                  <a:pt x="250" y="553"/>
                </a:cubicBezTo>
                <a:cubicBezTo>
                  <a:pt x="234" y="553"/>
                  <a:pt x="234" y="553"/>
                  <a:pt x="234" y="553"/>
                </a:cubicBezTo>
                <a:cubicBezTo>
                  <a:pt x="234" y="475"/>
                  <a:pt x="234" y="475"/>
                  <a:pt x="234" y="475"/>
                </a:cubicBezTo>
                <a:cubicBezTo>
                  <a:pt x="218" y="475"/>
                  <a:pt x="218" y="475"/>
                  <a:pt x="218" y="475"/>
                </a:cubicBezTo>
                <a:cubicBezTo>
                  <a:pt x="218" y="553"/>
                  <a:pt x="218" y="553"/>
                  <a:pt x="218" y="553"/>
                </a:cubicBezTo>
                <a:cubicBezTo>
                  <a:pt x="89" y="553"/>
                  <a:pt x="89" y="553"/>
                  <a:pt x="89" y="553"/>
                </a:cubicBezTo>
                <a:cubicBezTo>
                  <a:pt x="89" y="475"/>
                  <a:pt x="89" y="475"/>
                  <a:pt x="89" y="475"/>
                </a:cubicBezTo>
                <a:cubicBezTo>
                  <a:pt x="73" y="475"/>
                  <a:pt x="73" y="475"/>
                  <a:pt x="73" y="475"/>
                </a:cubicBezTo>
                <a:cubicBezTo>
                  <a:pt x="73" y="553"/>
                  <a:pt x="73" y="553"/>
                  <a:pt x="73" y="553"/>
                </a:cubicBezTo>
                <a:cubicBezTo>
                  <a:pt x="57" y="553"/>
                  <a:pt x="57" y="553"/>
                  <a:pt x="57" y="553"/>
                </a:cubicBezTo>
                <a:cubicBezTo>
                  <a:pt x="57" y="475"/>
                  <a:pt x="57" y="475"/>
                  <a:pt x="57" y="475"/>
                </a:cubicBezTo>
                <a:cubicBezTo>
                  <a:pt x="40" y="475"/>
                  <a:pt x="40" y="475"/>
                  <a:pt x="40" y="475"/>
                </a:cubicBezTo>
                <a:cubicBezTo>
                  <a:pt x="40" y="620"/>
                  <a:pt x="40" y="620"/>
                  <a:pt x="40" y="620"/>
                </a:cubicBezTo>
                <a:cubicBezTo>
                  <a:pt x="24" y="620"/>
                  <a:pt x="24" y="620"/>
                  <a:pt x="24" y="620"/>
                </a:cubicBezTo>
                <a:cubicBezTo>
                  <a:pt x="24" y="636"/>
                  <a:pt x="24" y="636"/>
                  <a:pt x="24" y="636"/>
                </a:cubicBezTo>
                <a:cubicBezTo>
                  <a:pt x="40" y="636"/>
                  <a:pt x="40" y="636"/>
                  <a:pt x="40" y="636"/>
                </a:cubicBezTo>
                <a:cubicBezTo>
                  <a:pt x="40" y="781"/>
                  <a:pt x="40" y="781"/>
                  <a:pt x="40" y="781"/>
                </a:cubicBezTo>
                <a:cubicBezTo>
                  <a:pt x="57" y="781"/>
                  <a:pt x="57" y="781"/>
                  <a:pt x="57" y="781"/>
                </a:cubicBezTo>
                <a:cubicBezTo>
                  <a:pt x="57" y="569"/>
                  <a:pt x="57" y="569"/>
                  <a:pt x="57" y="569"/>
                </a:cubicBezTo>
                <a:cubicBezTo>
                  <a:pt x="250" y="569"/>
                  <a:pt x="250" y="569"/>
                  <a:pt x="250" y="569"/>
                </a:cubicBezTo>
                <a:cubicBezTo>
                  <a:pt x="250" y="781"/>
                  <a:pt x="250" y="781"/>
                  <a:pt x="250" y="781"/>
                </a:cubicBezTo>
                <a:cubicBezTo>
                  <a:pt x="266" y="781"/>
                  <a:pt x="266" y="781"/>
                  <a:pt x="266" y="781"/>
                </a:cubicBezTo>
                <a:cubicBezTo>
                  <a:pt x="266" y="636"/>
                  <a:pt x="266" y="636"/>
                  <a:pt x="266" y="636"/>
                </a:cubicBezTo>
                <a:cubicBezTo>
                  <a:pt x="282" y="636"/>
                  <a:pt x="282" y="636"/>
                  <a:pt x="282" y="636"/>
                </a:cubicBezTo>
                <a:cubicBezTo>
                  <a:pt x="282" y="620"/>
                  <a:pt x="282" y="620"/>
                  <a:pt x="282" y="620"/>
                </a:cubicBezTo>
                <a:lnTo>
                  <a:pt x="266" y="620"/>
                </a:lnTo>
                <a:close/>
                <a:moveTo>
                  <a:pt x="120" y="210"/>
                </a:moveTo>
                <a:cubicBezTo>
                  <a:pt x="125" y="223"/>
                  <a:pt x="138" y="233"/>
                  <a:pt x="153" y="233"/>
                </a:cubicBezTo>
                <a:cubicBezTo>
                  <a:pt x="168" y="233"/>
                  <a:pt x="181" y="223"/>
                  <a:pt x="186" y="210"/>
                </a:cubicBezTo>
                <a:lnTo>
                  <a:pt x="120" y="210"/>
                </a:lnTo>
                <a:close/>
                <a:moveTo>
                  <a:pt x="306" y="411"/>
                </a:moveTo>
                <a:cubicBezTo>
                  <a:pt x="306" y="475"/>
                  <a:pt x="306" y="475"/>
                  <a:pt x="306" y="475"/>
                </a:cubicBezTo>
                <a:cubicBezTo>
                  <a:pt x="289" y="475"/>
                  <a:pt x="289" y="475"/>
                  <a:pt x="289" y="475"/>
                </a:cubicBezTo>
                <a:cubicBezTo>
                  <a:pt x="219" y="448"/>
                  <a:pt x="219" y="448"/>
                  <a:pt x="219" y="448"/>
                </a:cubicBezTo>
                <a:cubicBezTo>
                  <a:pt x="214" y="455"/>
                  <a:pt x="205" y="459"/>
                  <a:pt x="196" y="459"/>
                </a:cubicBezTo>
                <a:cubicBezTo>
                  <a:pt x="192" y="459"/>
                  <a:pt x="192" y="459"/>
                  <a:pt x="192" y="459"/>
                </a:cubicBezTo>
                <a:cubicBezTo>
                  <a:pt x="168" y="435"/>
                  <a:pt x="168" y="435"/>
                  <a:pt x="168" y="435"/>
                </a:cubicBezTo>
                <a:cubicBezTo>
                  <a:pt x="138" y="435"/>
                  <a:pt x="138" y="435"/>
                  <a:pt x="138" y="435"/>
                </a:cubicBezTo>
                <a:cubicBezTo>
                  <a:pt x="114" y="459"/>
                  <a:pt x="114" y="459"/>
                  <a:pt x="114" y="459"/>
                </a:cubicBezTo>
                <a:cubicBezTo>
                  <a:pt x="111" y="459"/>
                  <a:pt x="111" y="459"/>
                  <a:pt x="111" y="459"/>
                </a:cubicBezTo>
                <a:cubicBezTo>
                  <a:pt x="101" y="459"/>
                  <a:pt x="91" y="454"/>
                  <a:pt x="86" y="446"/>
                </a:cubicBezTo>
                <a:cubicBezTo>
                  <a:pt x="86" y="446"/>
                  <a:pt x="86" y="445"/>
                  <a:pt x="86" y="445"/>
                </a:cubicBezTo>
                <a:cubicBezTo>
                  <a:pt x="18" y="475"/>
                  <a:pt x="18" y="475"/>
                  <a:pt x="18" y="475"/>
                </a:cubicBezTo>
                <a:cubicBezTo>
                  <a:pt x="0" y="475"/>
                  <a:pt x="0" y="475"/>
                  <a:pt x="0" y="475"/>
                </a:cubicBezTo>
                <a:cubicBezTo>
                  <a:pt x="0" y="411"/>
                  <a:pt x="0" y="411"/>
                  <a:pt x="0" y="411"/>
                </a:cubicBezTo>
                <a:cubicBezTo>
                  <a:pt x="0" y="342"/>
                  <a:pt x="46" y="283"/>
                  <a:pt x="109" y="264"/>
                </a:cubicBezTo>
                <a:cubicBezTo>
                  <a:pt x="98" y="259"/>
                  <a:pt x="87" y="252"/>
                  <a:pt x="78" y="243"/>
                </a:cubicBezTo>
                <a:cubicBezTo>
                  <a:pt x="59" y="223"/>
                  <a:pt x="48" y="198"/>
                  <a:pt x="49" y="171"/>
                </a:cubicBezTo>
                <a:cubicBezTo>
                  <a:pt x="49" y="135"/>
                  <a:pt x="49" y="135"/>
                  <a:pt x="49" y="135"/>
                </a:cubicBezTo>
                <a:cubicBezTo>
                  <a:pt x="38" y="126"/>
                  <a:pt x="36" y="120"/>
                  <a:pt x="36" y="117"/>
                </a:cubicBezTo>
                <a:cubicBezTo>
                  <a:pt x="36" y="110"/>
                  <a:pt x="41" y="106"/>
                  <a:pt x="45" y="102"/>
                </a:cubicBezTo>
                <a:cubicBezTo>
                  <a:pt x="46" y="102"/>
                  <a:pt x="47" y="101"/>
                  <a:pt x="48" y="100"/>
                </a:cubicBezTo>
                <a:cubicBezTo>
                  <a:pt x="48" y="99"/>
                  <a:pt x="47" y="98"/>
                  <a:pt x="46" y="97"/>
                </a:cubicBezTo>
                <a:cubicBezTo>
                  <a:pt x="43" y="92"/>
                  <a:pt x="40" y="87"/>
                  <a:pt x="42" y="81"/>
                </a:cubicBezTo>
                <a:cubicBezTo>
                  <a:pt x="44" y="74"/>
                  <a:pt x="50" y="72"/>
                  <a:pt x="55" y="70"/>
                </a:cubicBezTo>
                <a:cubicBezTo>
                  <a:pt x="56" y="70"/>
                  <a:pt x="57" y="69"/>
                  <a:pt x="58" y="69"/>
                </a:cubicBezTo>
                <a:cubicBezTo>
                  <a:pt x="58" y="67"/>
                  <a:pt x="58" y="66"/>
                  <a:pt x="58" y="65"/>
                </a:cubicBezTo>
                <a:cubicBezTo>
                  <a:pt x="56" y="60"/>
                  <a:pt x="55" y="53"/>
                  <a:pt x="58" y="48"/>
                </a:cubicBezTo>
                <a:cubicBezTo>
                  <a:pt x="62" y="43"/>
                  <a:pt x="69" y="42"/>
                  <a:pt x="74" y="42"/>
                </a:cubicBezTo>
                <a:cubicBezTo>
                  <a:pt x="75" y="42"/>
                  <a:pt x="77" y="42"/>
                  <a:pt x="78" y="42"/>
                </a:cubicBezTo>
                <a:cubicBezTo>
                  <a:pt x="78" y="41"/>
                  <a:pt x="78" y="39"/>
                  <a:pt x="78" y="38"/>
                </a:cubicBezTo>
                <a:cubicBezTo>
                  <a:pt x="78" y="33"/>
                  <a:pt x="79" y="26"/>
                  <a:pt x="84" y="22"/>
                </a:cubicBezTo>
                <a:cubicBezTo>
                  <a:pt x="89" y="19"/>
                  <a:pt x="96" y="20"/>
                  <a:pt x="101" y="22"/>
                </a:cubicBezTo>
                <a:cubicBezTo>
                  <a:pt x="102" y="22"/>
                  <a:pt x="103" y="22"/>
                  <a:pt x="105" y="22"/>
                </a:cubicBezTo>
                <a:cubicBezTo>
                  <a:pt x="105" y="21"/>
                  <a:pt x="106" y="20"/>
                  <a:pt x="106" y="19"/>
                </a:cubicBezTo>
                <a:cubicBezTo>
                  <a:pt x="108" y="14"/>
                  <a:pt x="110" y="8"/>
                  <a:pt x="117" y="6"/>
                </a:cubicBezTo>
                <a:cubicBezTo>
                  <a:pt x="123" y="4"/>
                  <a:pt x="128" y="7"/>
                  <a:pt x="133" y="10"/>
                </a:cubicBezTo>
                <a:cubicBezTo>
                  <a:pt x="134" y="11"/>
                  <a:pt x="135" y="12"/>
                  <a:pt x="136" y="12"/>
                </a:cubicBezTo>
                <a:cubicBezTo>
                  <a:pt x="137" y="11"/>
                  <a:pt x="138" y="10"/>
                  <a:pt x="138" y="9"/>
                </a:cubicBezTo>
                <a:cubicBezTo>
                  <a:pt x="142" y="5"/>
                  <a:pt x="146" y="0"/>
                  <a:pt x="153" y="0"/>
                </a:cubicBezTo>
                <a:cubicBezTo>
                  <a:pt x="159" y="0"/>
                  <a:pt x="163" y="5"/>
                  <a:pt x="167" y="9"/>
                </a:cubicBezTo>
                <a:cubicBezTo>
                  <a:pt x="167" y="10"/>
                  <a:pt x="168" y="11"/>
                  <a:pt x="169" y="12"/>
                </a:cubicBezTo>
                <a:cubicBezTo>
                  <a:pt x="170" y="12"/>
                  <a:pt x="171" y="11"/>
                  <a:pt x="172" y="10"/>
                </a:cubicBezTo>
                <a:cubicBezTo>
                  <a:pt x="177" y="7"/>
                  <a:pt x="182" y="4"/>
                  <a:pt x="189" y="6"/>
                </a:cubicBezTo>
                <a:cubicBezTo>
                  <a:pt x="195" y="8"/>
                  <a:pt x="197" y="14"/>
                  <a:pt x="199" y="19"/>
                </a:cubicBezTo>
                <a:cubicBezTo>
                  <a:pt x="200" y="20"/>
                  <a:pt x="200" y="21"/>
                  <a:pt x="201" y="22"/>
                </a:cubicBezTo>
                <a:cubicBezTo>
                  <a:pt x="202" y="22"/>
                  <a:pt x="203" y="22"/>
                  <a:pt x="204" y="22"/>
                </a:cubicBezTo>
                <a:cubicBezTo>
                  <a:pt x="209" y="20"/>
                  <a:pt x="216" y="19"/>
                  <a:pt x="221" y="22"/>
                </a:cubicBezTo>
                <a:cubicBezTo>
                  <a:pt x="226" y="26"/>
                  <a:pt x="227" y="33"/>
                  <a:pt x="227" y="38"/>
                </a:cubicBezTo>
                <a:cubicBezTo>
                  <a:pt x="227" y="39"/>
                  <a:pt x="227" y="41"/>
                  <a:pt x="227" y="42"/>
                </a:cubicBezTo>
                <a:cubicBezTo>
                  <a:pt x="228" y="42"/>
                  <a:pt x="230" y="42"/>
                  <a:pt x="231" y="42"/>
                </a:cubicBezTo>
                <a:cubicBezTo>
                  <a:pt x="236" y="42"/>
                  <a:pt x="243" y="43"/>
                  <a:pt x="247" y="48"/>
                </a:cubicBezTo>
                <a:cubicBezTo>
                  <a:pt x="251" y="53"/>
                  <a:pt x="249" y="60"/>
                  <a:pt x="248" y="65"/>
                </a:cubicBezTo>
                <a:cubicBezTo>
                  <a:pt x="247" y="66"/>
                  <a:pt x="247" y="67"/>
                  <a:pt x="247" y="69"/>
                </a:cubicBezTo>
                <a:cubicBezTo>
                  <a:pt x="248" y="69"/>
                  <a:pt x="249" y="70"/>
                  <a:pt x="250" y="70"/>
                </a:cubicBezTo>
                <a:cubicBezTo>
                  <a:pt x="255" y="72"/>
                  <a:pt x="261" y="74"/>
                  <a:pt x="263" y="81"/>
                </a:cubicBezTo>
                <a:cubicBezTo>
                  <a:pt x="265" y="87"/>
                  <a:pt x="262" y="92"/>
                  <a:pt x="259" y="97"/>
                </a:cubicBezTo>
                <a:cubicBezTo>
                  <a:pt x="258" y="98"/>
                  <a:pt x="258" y="99"/>
                  <a:pt x="257" y="100"/>
                </a:cubicBezTo>
                <a:cubicBezTo>
                  <a:pt x="258" y="101"/>
                  <a:pt x="259" y="102"/>
                  <a:pt x="260" y="102"/>
                </a:cubicBezTo>
                <a:cubicBezTo>
                  <a:pt x="264" y="106"/>
                  <a:pt x="269" y="110"/>
                  <a:pt x="269" y="117"/>
                </a:cubicBezTo>
                <a:cubicBezTo>
                  <a:pt x="269" y="122"/>
                  <a:pt x="265" y="128"/>
                  <a:pt x="258" y="133"/>
                </a:cubicBezTo>
                <a:cubicBezTo>
                  <a:pt x="258" y="169"/>
                  <a:pt x="258" y="169"/>
                  <a:pt x="258" y="169"/>
                </a:cubicBezTo>
                <a:cubicBezTo>
                  <a:pt x="258" y="211"/>
                  <a:pt x="233" y="248"/>
                  <a:pt x="197" y="264"/>
                </a:cubicBezTo>
                <a:cubicBezTo>
                  <a:pt x="260" y="283"/>
                  <a:pt x="306" y="342"/>
                  <a:pt x="306" y="411"/>
                </a:cubicBezTo>
                <a:close/>
                <a:moveTo>
                  <a:pt x="113" y="306"/>
                </a:moveTo>
                <a:cubicBezTo>
                  <a:pt x="135" y="306"/>
                  <a:pt x="135" y="306"/>
                  <a:pt x="135" y="306"/>
                </a:cubicBezTo>
                <a:cubicBezTo>
                  <a:pt x="113" y="282"/>
                  <a:pt x="113" y="282"/>
                  <a:pt x="113" y="282"/>
                </a:cubicBezTo>
                <a:lnTo>
                  <a:pt x="113" y="306"/>
                </a:lnTo>
                <a:close/>
                <a:moveTo>
                  <a:pt x="153" y="301"/>
                </a:moveTo>
                <a:cubicBezTo>
                  <a:pt x="172" y="275"/>
                  <a:pt x="172" y="275"/>
                  <a:pt x="172" y="275"/>
                </a:cubicBezTo>
                <a:cubicBezTo>
                  <a:pt x="166" y="275"/>
                  <a:pt x="160" y="274"/>
                  <a:pt x="153" y="274"/>
                </a:cubicBezTo>
                <a:cubicBezTo>
                  <a:pt x="145" y="274"/>
                  <a:pt x="137" y="275"/>
                  <a:pt x="130" y="276"/>
                </a:cubicBezTo>
                <a:lnTo>
                  <a:pt x="153" y="301"/>
                </a:lnTo>
                <a:close/>
                <a:moveTo>
                  <a:pt x="169" y="306"/>
                </a:moveTo>
                <a:cubicBezTo>
                  <a:pt x="193" y="306"/>
                  <a:pt x="193" y="306"/>
                  <a:pt x="193" y="306"/>
                </a:cubicBezTo>
                <a:cubicBezTo>
                  <a:pt x="193" y="280"/>
                  <a:pt x="193" y="280"/>
                  <a:pt x="193" y="280"/>
                </a:cubicBezTo>
                <a:cubicBezTo>
                  <a:pt x="192" y="280"/>
                  <a:pt x="191" y="279"/>
                  <a:pt x="189" y="279"/>
                </a:cubicBezTo>
                <a:lnTo>
                  <a:pt x="169" y="306"/>
                </a:lnTo>
                <a:close/>
                <a:moveTo>
                  <a:pt x="53" y="117"/>
                </a:moveTo>
                <a:cubicBezTo>
                  <a:pt x="54" y="118"/>
                  <a:pt x="56" y="121"/>
                  <a:pt x="59" y="123"/>
                </a:cubicBezTo>
                <a:cubicBezTo>
                  <a:pt x="63" y="126"/>
                  <a:pt x="65" y="131"/>
                  <a:pt x="65" y="136"/>
                </a:cubicBezTo>
                <a:cubicBezTo>
                  <a:pt x="65" y="151"/>
                  <a:pt x="65" y="151"/>
                  <a:pt x="65" y="151"/>
                </a:cubicBezTo>
                <a:cubicBezTo>
                  <a:pt x="69" y="149"/>
                  <a:pt x="71" y="142"/>
                  <a:pt x="74" y="129"/>
                </a:cubicBezTo>
                <a:cubicBezTo>
                  <a:pt x="75" y="127"/>
                  <a:pt x="75" y="127"/>
                  <a:pt x="75" y="127"/>
                </a:cubicBezTo>
                <a:cubicBezTo>
                  <a:pt x="78" y="112"/>
                  <a:pt x="88" y="105"/>
                  <a:pt x="105" y="105"/>
                </a:cubicBezTo>
                <a:cubicBezTo>
                  <a:pt x="202" y="105"/>
                  <a:pt x="202" y="105"/>
                  <a:pt x="202" y="105"/>
                </a:cubicBezTo>
                <a:cubicBezTo>
                  <a:pt x="219" y="105"/>
                  <a:pt x="229" y="112"/>
                  <a:pt x="232" y="127"/>
                </a:cubicBezTo>
                <a:cubicBezTo>
                  <a:pt x="232" y="129"/>
                  <a:pt x="232" y="129"/>
                  <a:pt x="232" y="129"/>
                </a:cubicBezTo>
                <a:cubicBezTo>
                  <a:pt x="235" y="142"/>
                  <a:pt x="237" y="148"/>
                  <a:pt x="242" y="151"/>
                </a:cubicBezTo>
                <a:cubicBezTo>
                  <a:pt x="242" y="133"/>
                  <a:pt x="242" y="133"/>
                  <a:pt x="242" y="133"/>
                </a:cubicBezTo>
                <a:cubicBezTo>
                  <a:pt x="242" y="128"/>
                  <a:pt x="244" y="123"/>
                  <a:pt x="248" y="120"/>
                </a:cubicBezTo>
                <a:cubicBezTo>
                  <a:pt x="250" y="119"/>
                  <a:pt x="251" y="118"/>
                  <a:pt x="252" y="117"/>
                </a:cubicBezTo>
                <a:cubicBezTo>
                  <a:pt x="251" y="116"/>
                  <a:pt x="250" y="115"/>
                  <a:pt x="249" y="115"/>
                </a:cubicBezTo>
                <a:cubicBezTo>
                  <a:pt x="246" y="112"/>
                  <a:pt x="241" y="108"/>
                  <a:pt x="241" y="103"/>
                </a:cubicBezTo>
                <a:cubicBezTo>
                  <a:pt x="240" y="97"/>
                  <a:pt x="243" y="92"/>
                  <a:pt x="245" y="88"/>
                </a:cubicBezTo>
                <a:cubicBezTo>
                  <a:pt x="246" y="87"/>
                  <a:pt x="246" y="87"/>
                  <a:pt x="247" y="86"/>
                </a:cubicBezTo>
                <a:cubicBezTo>
                  <a:pt x="246" y="86"/>
                  <a:pt x="245" y="85"/>
                  <a:pt x="244" y="85"/>
                </a:cubicBezTo>
                <a:cubicBezTo>
                  <a:pt x="240" y="83"/>
                  <a:pt x="234" y="81"/>
                  <a:pt x="232" y="76"/>
                </a:cubicBezTo>
                <a:cubicBezTo>
                  <a:pt x="229" y="71"/>
                  <a:pt x="231" y="65"/>
                  <a:pt x="232" y="61"/>
                </a:cubicBezTo>
                <a:cubicBezTo>
                  <a:pt x="232" y="60"/>
                  <a:pt x="232" y="59"/>
                  <a:pt x="233" y="58"/>
                </a:cubicBezTo>
                <a:cubicBezTo>
                  <a:pt x="232" y="58"/>
                  <a:pt x="231" y="58"/>
                  <a:pt x="230" y="58"/>
                </a:cubicBezTo>
                <a:cubicBezTo>
                  <a:pt x="225" y="58"/>
                  <a:pt x="220" y="58"/>
                  <a:pt x="216" y="54"/>
                </a:cubicBezTo>
                <a:cubicBezTo>
                  <a:pt x="212" y="50"/>
                  <a:pt x="211" y="44"/>
                  <a:pt x="211" y="39"/>
                </a:cubicBezTo>
                <a:cubicBezTo>
                  <a:pt x="211" y="38"/>
                  <a:pt x="211" y="37"/>
                  <a:pt x="211" y="36"/>
                </a:cubicBezTo>
                <a:cubicBezTo>
                  <a:pt x="210" y="37"/>
                  <a:pt x="209" y="37"/>
                  <a:pt x="208" y="37"/>
                </a:cubicBezTo>
                <a:cubicBezTo>
                  <a:pt x="204" y="38"/>
                  <a:pt x="198" y="40"/>
                  <a:pt x="193" y="37"/>
                </a:cubicBezTo>
                <a:cubicBezTo>
                  <a:pt x="188" y="35"/>
                  <a:pt x="186" y="29"/>
                  <a:pt x="184" y="25"/>
                </a:cubicBezTo>
                <a:cubicBezTo>
                  <a:pt x="184" y="24"/>
                  <a:pt x="184" y="23"/>
                  <a:pt x="183" y="22"/>
                </a:cubicBezTo>
                <a:cubicBezTo>
                  <a:pt x="182" y="23"/>
                  <a:pt x="182" y="23"/>
                  <a:pt x="181" y="24"/>
                </a:cubicBezTo>
                <a:cubicBezTo>
                  <a:pt x="177" y="26"/>
                  <a:pt x="172" y="29"/>
                  <a:pt x="167" y="29"/>
                </a:cubicBezTo>
                <a:cubicBezTo>
                  <a:pt x="161" y="28"/>
                  <a:pt x="157" y="23"/>
                  <a:pt x="154" y="20"/>
                </a:cubicBezTo>
                <a:cubicBezTo>
                  <a:pt x="154" y="19"/>
                  <a:pt x="153" y="18"/>
                  <a:pt x="153" y="17"/>
                </a:cubicBezTo>
                <a:cubicBezTo>
                  <a:pt x="152" y="18"/>
                  <a:pt x="151" y="19"/>
                  <a:pt x="151" y="20"/>
                </a:cubicBezTo>
                <a:cubicBezTo>
                  <a:pt x="148" y="23"/>
                  <a:pt x="144" y="28"/>
                  <a:pt x="139" y="29"/>
                </a:cubicBezTo>
                <a:cubicBezTo>
                  <a:pt x="133" y="29"/>
                  <a:pt x="128" y="26"/>
                  <a:pt x="124" y="24"/>
                </a:cubicBezTo>
                <a:cubicBezTo>
                  <a:pt x="123" y="23"/>
                  <a:pt x="123" y="23"/>
                  <a:pt x="122" y="22"/>
                </a:cubicBezTo>
                <a:cubicBezTo>
                  <a:pt x="122" y="23"/>
                  <a:pt x="121" y="24"/>
                  <a:pt x="121" y="25"/>
                </a:cubicBezTo>
                <a:cubicBezTo>
                  <a:pt x="119" y="29"/>
                  <a:pt x="117" y="35"/>
                  <a:pt x="112" y="37"/>
                </a:cubicBezTo>
                <a:cubicBezTo>
                  <a:pt x="107" y="40"/>
                  <a:pt x="101" y="38"/>
                  <a:pt x="97" y="37"/>
                </a:cubicBezTo>
                <a:cubicBezTo>
                  <a:pt x="96" y="37"/>
                  <a:pt x="95" y="37"/>
                  <a:pt x="94" y="36"/>
                </a:cubicBezTo>
                <a:cubicBezTo>
                  <a:pt x="94" y="37"/>
                  <a:pt x="94" y="38"/>
                  <a:pt x="94" y="39"/>
                </a:cubicBezTo>
                <a:cubicBezTo>
                  <a:pt x="94" y="44"/>
                  <a:pt x="94" y="50"/>
                  <a:pt x="90" y="54"/>
                </a:cubicBezTo>
                <a:cubicBezTo>
                  <a:pt x="86" y="58"/>
                  <a:pt x="80" y="58"/>
                  <a:pt x="75" y="58"/>
                </a:cubicBezTo>
                <a:cubicBezTo>
                  <a:pt x="74" y="58"/>
                  <a:pt x="73" y="58"/>
                  <a:pt x="72" y="58"/>
                </a:cubicBezTo>
                <a:cubicBezTo>
                  <a:pt x="73" y="59"/>
                  <a:pt x="73" y="60"/>
                  <a:pt x="73" y="61"/>
                </a:cubicBezTo>
                <a:cubicBezTo>
                  <a:pt x="74" y="65"/>
                  <a:pt x="76" y="71"/>
                  <a:pt x="73" y="76"/>
                </a:cubicBezTo>
                <a:cubicBezTo>
                  <a:pt x="71" y="81"/>
                  <a:pt x="65" y="83"/>
                  <a:pt x="61" y="85"/>
                </a:cubicBezTo>
                <a:cubicBezTo>
                  <a:pt x="60" y="85"/>
                  <a:pt x="59" y="86"/>
                  <a:pt x="58" y="86"/>
                </a:cubicBezTo>
                <a:cubicBezTo>
                  <a:pt x="59" y="87"/>
                  <a:pt x="59" y="87"/>
                  <a:pt x="60" y="88"/>
                </a:cubicBezTo>
                <a:cubicBezTo>
                  <a:pt x="62" y="92"/>
                  <a:pt x="66" y="97"/>
                  <a:pt x="65" y="103"/>
                </a:cubicBezTo>
                <a:cubicBezTo>
                  <a:pt x="64" y="108"/>
                  <a:pt x="59" y="112"/>
                  <a:pt x="56" y="115"/>
                </a:cubicBezTo>
                <a:cubicBezTo>
                  <a:pt x="55" y="115"/>
                  <a:pt x="54" y="116"/>
                  <a:pt x="53" y="117"/>
                </a:cubicBezTo>
                <a:close/>
                <a:moveTo>
                  <a:pt x="90" y="232"/>
                </a:moveTo>
                <a:cubicBezTo>
                  <a:pt x="107" y="249"/>
                  <a:pt x="129" y="258"/>
                  <a:pt x="153" y="258"/>
                </a:cubicBezTo>
                <a:cubicBezTo>
                  <a:pt x="202" y="258"/>
                  <a:pt x="241" y="218"/>
                  <a:pt x="241" y="169"/>
                </a:cubicBezTo>
                <a:cubicBezTo>
                  <a:pt x="241" y="168"/>
                  <a:pt x="241" y="168"/>
                  <a:pt x="241" y="168"/>
                </a:cubicBezTo>
                <a:cubicBezTo>
                  <a:pt x="224" y="165"/>
                  <a:pt x="220" y="148"/>
                  <a:pt x="217" y="132"/>
                </a:cubicBezTo>
                <a:cubicBezTo>
                  <a:pt x="216" y="130"/>
                  <a:pt x="216" y="130"/>
                  <a:pt x="216" y="130"/>
                </a:cubicBezTo>
                <a:cubicBezTo>
                  <a:pt x="215" y="125"/>
                  <a:pt x="213" y="121"/>
                  <a:pt x="202" y="121"/>
                </a:cubicBezTo>
                <a:cubicBezTo>
                  <a:pt x="105" y="121"/>
                  <a:pt x="105" y="121"/>
                  <a:pt x="105" y="121"/>
                </a:cubicBezTo>
                <a:cubicBezTo>
                  <a:pt x="93" y="121"/>
                  <a:pt x="91" y="125"/>
                  <a:pt x="90" y="130"/>
                </a:cubicBezTo>
                <a:cubicBezTo>
                  <a:pt x="90" y="132"/>
                  <a:pt x="90" y="132"/>
                  <a:pt x="90" y="132"/>
                </a:cubicBezTo>
                <a:cubicBezTo>
                  <a:pt x="86" y="148"/>
                  <a:pt x="82" y="165"/>
                  <a:pt x="65" y="168"/>
                </a:cubicBezTo>
                <a:cubicBezTo>
                  <a:pt x="65" y="171"/>
                  <a:pt x="65" y="171"/>
                  <a:pt x="65" y="171"/>
                </a:cubicBezTo>
                <a:cubicBezTo>
                  <a:pt x="64" y="193"/>
                  <a:pt x="73" y="215"/>
                  <a:pt x="90" y="232"/>
                </a:cubicBezTo>
                <a:close/>
                <a:moveTo>
                  <a:pt x="207" y="437"/>
                </a:moveTo>
                <a:cubicBezTo>
                  <a:pt x="210" y="433"/>
                  <a:pt x="210" y="428"/>
                  <a:pt x="209" y="424"/>
                </a:cubicBezTo>
                <a:cubicBezTo>
                  <a:pt x="190" y="379"/>
                  <a:pt x="190" y="379"/>
                  <a:pt x="190" y="379"/>
                </a:cubicBezTo>
                <a:cubicBezTo>
                  <a:pt x="175" y="379"/>
                  <a:pt x="175" y="379"/>
                  <a:pt x="175" y="379"/>
                </a:cubicBezTo>
                <a:cubicBezTo>
                  <a:pt x="167" y="387"/>
                  <a:pt x="167" y="387"/>
                  <a:pt x="167" y="387"/>
                </a:cubicBezTo>
                <a:cubicBezTo>
                  <a:pt x="139" y="387"/>
                  <a:pt x="139" y="387"/>
                  <a:pt x="139" y="387"/>
                </a:cubicBezTo>
                <a:cubicBezTo>
                  <a:pt x="131" y="379"/>
                  <a:pt x="131" y="379"/>
                  <a:pt x="131" y="379"/>
                </a:cubicBezTo>
                <a:cubicBezTo>
                  <a:pt x="116" y="379"/>
                  <a:pt x="116" y="379"/>
                  <a:pt x="116" y="379"/>
                </a:cubicBezTo>
                <a:cubicBezTo>
                  <a:pt x="98" y="424"/>
                  <a:pt x="98" y="424"/>
                  <a:pt x="98" y="424"/>
                </a:cubicBezTo>
                <a:cubicBezTo>
                  <a:pt x="96" y="428"/>
                  <a:pt x="97" y="433"/>
                  <a:pt x="99" y="437"/>
                </a:cubicBezTo>
                <a:cubicBezTo>
                  <a:pt x="101" y="440"/>
                  <a:pt x="104" y="442"/>
                  <a:pt x="108" y="443"/>
                </a:cubicBezTo>
                <a:cubicBezTo>
                  <a:pt x="131" y="419"/>
                  <a:pt x="131" y="419"/>
                  <a:pt x="131" y="419"/>
                </a:cubicBezTo>
                <a:cubicBezTo>
                  <a:pt x="175" y="419"/>
                  <a:pt x="175" y="419"/>
                  <a:pt x="175" y="419"/>
                </a:cubicBezTo>
                <a:cubicBezTo>
                  <a:pt x="199" y="443"/>
                  <a:pt x="199" y="443"/>
                  <a:pt x="199" y="443"/>
                </a:cubicBezTo>
                <a:cubicBezTo>
                  <a:pt x="202" y="442"/>
                  <a:pt x="205" y="440"/>
                  <a:pt x="207" y="437"/>
                </a:cubicBezTo>
                <a:close/>
                <a:moveTo>
                  <a:pt x="290" y="411"/>
                </a:moveTo>
                <a:cubicBezTo>
                  <a:pt x="290" y="355"/>
                  <a:pt x="257" y="308"/>
                  <a:pt x="210" y="286"/>
                </a:cubicBezTo>
                <a:cubicBezTo>
                  <a:pt x="210" y="322"/>
                  <a:pt x="210" y="322"/>
                  <a:pt x="210" y="322"/>
                </a:cubicBezTo>
                <a:cubicBezTo>
                  <a:pt x="171" y="322"/>
                  <a:pt x="171" y="322"/>
                  <a:pt x="171" y="322"/>
                </a:cubicBezTo>
                <a:cubicBezTo>
                  <a:pt x="161" y="322"/>
                  <a:pt x="161" y="322"/>
                  <a:pt x="161" y="322"/>
                </a:cubicBezTo>
                <a:cubicBezTo>
                  <a:pt x="161" y="347"/>
                  <a:pt x="161" y="347"/>
                  <a:pt x="161" y="347"/>
                </a:cubicBezTo>
                <a:cubicBezTo>
                  <a:pt x="145" y="346"/>
                  <a:pt x="145" y="346"/>
                  <a:pt x="145" y="346"/>
                </a:cubicBezTo>
                <a:cubicBezTo>
                  <a:pt x="145" y="322"/>
                  <a:pt x="145" y="322"/>
                  <a:pt x="145" y="322"/>
                </a:cubicBezTo>
                <a:cubicBezTo>
                  <a:pt x="137" y="322"/>
                  <a:pt x="137" y="322"/>
                  <a:pt x="137" y="322"/>
                </a:cubicBezTo>
                <a:cubicBezTo>
                  <a:pt x="97" y="322"/>
                  <a:pt x="97" y="322"/>
                  <a:pt x="97" y="322"/>
                </a:cubicBezTo>
                <a:cubicBezTo>
                  <a:pt x="97" y="286"/>
                  <a:pt x="97" y="286"/>
                  <a:pt x="97" y="286"/>
                </a:cubicBezTo>
                <a:cubicBezTo>
                  <a:pt x="49" y="308"/>
                  <a:pt x="16" y="355"/>
                  <a:pt x="16" y="411"/>
                </a:cubicBezTo>
                <a:cubicBezTo>
                  <a:pt x="16" y="458"/>
                  <a:pt x="16" y="458"/>
                  <a:pt x="16" y="458"/>
                </a:cubicBezTo>
                <a:cubicBezTo>
                  <a:pt x="81" y="430"/>
                  <a:pt x="81" y="430"/>
                  <a:pt x="81" y="430"/>
                </a:cubicBezTo>
                <a:cubicBezTo>
                  <a:pt x="81" y="426"/>
                  <a:pt x="81" y="422"/>
                  <a:pt x="83" y="418"/>
                </a:cubicBezTo>
                <a:cubicBezTo>
                  <a:pt x="105" y="363"/>
                  <a:pt x="105" y="363"/>
                  <a:pt x="105" y="363"/>
                </a:cubicBezTo>
                <a:cubicBezTo>
                  <a:pt x="138" y="363"/>
                  <a:pt x="138" y="363"/>
                  <a:pt x="138" y="363"/>
                </a:cubicBezTo>
                <a:cubicBezTo>
                  <a:pt x="146" y="371"/>
                  <a:pt x="146" y="371"/>
                  <a:pt x="146" y="371"/>
                </a:cubicBezTo>
                <a:cubicBezTo>
                  <a:pt x="160" y="371"/>
                  <a:pt x="160" y="371"/>
                  <a:pt x="160" y="371"/>
                </a:cubicBezTo>
                <a:cubicBezTo>
                  <a:pt x="168" y="363"/>
                  <a:pt x="168" y="363"/>
                  <a:pt x="168" y="363"/>
                </a:cubicBezTo>
                <a:cubicBezTo>
                  <a:pt x="201" y="363"/>
                  <a:pt x="201" y="363"/>
                  <a:pt x="201" y="363"/>
                </a:cubicBezTo>
                <a:cubicBezTo>
                  <a:pt x="224" y="418"/>
                  <a:pt x="224" y="418"/>
                  <a:pt x="224" y="418"/>
                </a:cubicBezTo>
                <a:cubicBezTo>
                  <a:pt x="225" y="423"/>
                  <a:pt x="226" y="428"/>
                  <a:pt x="225" y="433"/>
                </a:cubicBezTo>
                <a:cubicBezTo>
                  <a:pt x="290" y="459"/>
                  <a:pt x="290" y="459"/>
                  <a:pt x="290" y="459"/>
                </a:cubicBezTo>
                <a:lnTo>
                  <a:pt x="290" y="41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37">
            <a:extLst>
              <a:ext uri="{FF2B5EF4-FFF2-40B4-BE49-F238E27FC236}">
                <a16:creationId xmlns:a16="http://schemas.microsoft.com/office/drawing/2014/main" id="{7D0ED387-BA04-4428-8CB0-CD986B6D3DEA}"/>
              </a:ext>
              <a:ext uri="{C183D7F6-B498-43B3-948B-1728B52AA6E4}">
                <adec:decorative xmlns:adec="http://schemas.microsoft.com/office/drawing/2017/decorative" val="1"/>
              </a:ext>
            </a:extLst>
          </p:cNvPr>
          <p:cNvSpPr>
            <a:spLocks noChangeAspect="1" noEditPoints="1"/>
          </p:cNvSpPr>
          <p:nvPr/>
        </p:nvSpPr>
        <p:spPr bwMode="auto">
          <a:xfrm>
            <a:off x="2521779" y="1112365"/>
            <a:ext cx="505553" cy="1145695"/>
          </a:xfrm>
          <a:custGeom>
            <a:avLst/>
            <a:gdLst>
              <a:gd name="T0" fmla="*/ 122 w 306"/>
              <a:gd name="T1" fmla="*/ 225 h 692"/>
              <a:gd name="T2" fmla="*/ 306 w 306"/>
              <a:gd name="T3" fmla="*/ 507 h 692"/>
              <a:gd name="T4" fmla="*/ 234 w 306"/>
              <a:gd name="T5" fmla="*/ 559 h 692"/>
              <a:gd name="T6" fmla="*/ 266 w 306"/>
              <a:gd name="T7" fmla="*/ 692 h 692"/>
              <a:gd name="T8" fmla="*/ 177 w 306"/>
              <a:gd name="T9" fmla="*/ 692 h 692"/>
              <a:gd name="T10" fmla="*/ 185 w 306"/>
              <a:gd name="T11" fmla="*/ 660 h 692"/>
              <a:gd name="T12" fmla="*/ 218 w 306"/>
              <a:gd name="T13" fmla="*/ 570 h 692"/>
              <a:gd name="T14" fmla="*/ 89 w 306"/>
              <a:gd name="T15" fmla="*/ 604 h 692"/>
              <a:gd name="T16" fmla="*/ 137 w 306"/>
              <a:gd name="T17" fmla="*/ 684 h 692"/>
              <a:gd name="T18" fmla="*/ 40 w 306"/>
              <a:gd name="T19" fmla="*/ 692 h 692"/>
              <a:gd name="T20" fmla="*/ 73 w 306"/>
              <a:gd name="T21" fmla="*/ 559 h 692"/>
              <a:gd name="T22" fmla="*/ 0 w 306"/>
              <a:gd name="T23" fmla="*/ 507 h 692"/>
              <a:gd name="T24" fmla="*/ 65 w 306"/>
              <a:gd name="T25" fmla="*/ 240 h 692"/>
              <a:gd name="T26" fmla="*/ 24 w 306"/>
              <a:gd name="T27" fmla="*/ 265 h 692"/>
              <a:gd name="T28" fmla="*/ 24 w 306"/>
              <a:gd name="T29" fmla="*/ 241 h 692"/>
              <a:gd name="T30" fmla="*/ 48 w 306"/>
              <a:gd name="T31" fmla="*/ 185 h 692"/>
              <a:gd name="T32" fmla="*/ 145 w 306"/>
              <a:gd name="T33" fmla="*/ 32 h 692"/>
              <a:gd name="T34" fmla="*/ 169 w 306"/>
              <a:gd name="T35" fmla="*/ 0 h 692"/>
              <a:gd name="T36" fmla="*/ 179 w 306"/>
              <a:gd name="T37" fmla="*/ 30 h 692"/>
              <a:gd name="T38" fmla="*/ 209 w 306"/>
              <a:gd name="T39" fmla="*/ 0 h 692"/>
              <a:gd name="T40" fmla="*/ 258 w 306"/>
              <a:gd name="T41" fmla="*/ 137 h 692"/>
              <a:gd name="T42" fmla="*/ 258 w 306"/>
              <a:gd name="T43" fmla="*/ 201 h 692"/>
              <a:gd name="T44" fmla="*/ 282 w 306"/>
              <a:gd name="T45" fmla="*/ 257 h 692"/>
              <a:gd name="T46" fmla="*/ 282 w 306"/>
              <a:gd name="T47" fmla="*/ 282 h 692"/>
              <a:gd name="T48" fmla="*/ 197 w 306"/>
              <a:gd name="T49" fmla="*/ 280 h 692"/>
              <a:gd name="T50" fmla="*/ 97 w 306"/>
              <a:gd name="T51" fmla="*/ 660 h 692"/>
              <a:gd name="T52" fmla="*/ 105 w 306"/>
              <a:gd name="T53" fmla="*/ 620 h 692"/>
              <a:gd name="T54" fmla="*/ 97 w 306"/>
              <a:gd name="T55" fmla="*/ 644 h 692"/>
              <a:gd name="T56" fmla="*/ 240 w 306"/>
              <a:gd name="T57" fmla="*/ 676 h 692"/>
              <a:gd name="T58" fmla="*/ 240 w 306"/>
              <a:gd name="T59" fmla="*/ 676 h 692"/>
              <a:gd name="T60" fmla="*/ 201 w 306"/>
              <a:gd name="T61" fmla="*/ 647 h 692"/>
              <a:gd name="T62" fmla="*/ 250 w 306"/>
              <a:gd name="T63" fmla="*/ 620 h 692"/>
              <a:gd name="T64" fmla="*/ 177 w 306"/>
              <a:gd name="T65" fmla="*/ 145 h 692"/>
              <a:gd name="T66" fmla="*/ 193 w 306"/>
              <a:gd name="T67" fmla="*/ 121 h 692"/>
              <a:gd name="T68" fmla="*/ 242 w 306"/>
              <a:gd name="T69" fmla="*/ 168 h 692"/>
              <a:gd name="T70" fmla="*/ 65 w 306"/>
              <a:gd name="T71" fmla="*/ 137 h 692"/>
              <a:gd name="T72" fmla="*/ 242 w 306"/>
              <a:gd name="T73" fmla="*/ 185 h 692"/>
              <a:gd name="T74" fmla="*/ 193 w 306"/>
              <a:gd name="T75" fmla="*/ 145 h 692"/>
              <a:gd name="T76" fmla="*/ 153 w 306"/>
              <a:gd name="T77" fmla="*/ 274 h 692"/>
              <a:gd name="T78" fmla="*/ 154 w 306"/>
              <a:gd name="T79" fmla="*/ 322 h 692"/>
              <a:gd name="T80" fmla="*/ 153 w 306"/>
              <a:gd name="T81" fmla="*/ 571 h 692"/>
              <a:gd name="T82" fmla="*/ 153 w 306"/>
              <a:gd name="T83" fmla="*/ 571 h 692"/>
              <a:gd name="T84" fmla="*/ 220 w 306"/>
              <a:gd name="T85" fmla="*/ 494 h 692"/>
              <a:gd name="T86" fmla="*/ 168 w 306"/>
              <a:gd name="T87" fmla="*/ 483 h 692"/>
              <a:gd name="T88" fmla="*/ 111 w 306"/>
              <a:gd name="T89" fmla="*/ 507 h 692"/>
              <a:gd name="T90" fmla="*/ 47 w 306"/>
              <a:gd name="T91" fmla="*/ 497 h 692"/>
              <a:gd name="T92" fmla="*/ 259 w 306"/>
              <a:gd name="T93" fmla="*/ 497 h 692"/>
              <a:gd name="T94" fmla="*/ 131 w 306"/>
              <a:gd name="T95" fmla="*/ 467 h 692"/>
              <a:gd name="T96" fmla="*/ 207 w 306"/>
              <a:gd name="T97" fmla="*/ 485 h 692"/>
              <a:gd name="T98" fmla="*/ 175 w 306"/>
              <a:gd name="T99" fmla="*/ 426 h 692"/>
              <a:gd name="T100" fmla="*/ 131 w 306"/>
              <a:gd name="T101" fmla="*/ 426 h 692"/>
              <a:gd name="T102" fmla="*/ 99 w 306"/>
              <a:gd name="T103" fmla="*/ 485 h 692"/>
              <a:gd name="T104" fmla="*/ 154 w 306"/>
              <a:gd name="T105" fmla="*/ 339 h 692"/>
              <a:gd name="T106" fmla="*/ 16 w 306"/>
              <a:gd name="T107" fmla="*/ 490 h 692"/>
              <a:gd name="T108" fmla="*/ 35 w 306"/>
              <a:gd name="T109" fmla="*/ 407 h 692"/>
              <a:gd name="T110" fmla="*/ 43 w 306"/>
              <a:gd name="T111" fmla="*/ 482 h 692"/>
              <a:gd name="T112" fmla="*/ 105 w 306"/>
              <a:gd name="T113" fmla="*/ 410 h 692"/>
              <a:gd name="T114" fmla="*/ 160 w 306"/>
              <a:gd name="T115" fmla="*/ 418 h 692"/>
              <a:gd name="T116" fmla="*/ 223 w 306"/>
              <a:gd name="T117" fmla="*/ 466 h 692"/>
              <a:gd name="T118" fmla="*/ 266 w 306"/>
              <a:gd name="T119" fmla="*/ 459 h 692"/>
              <a:gd name="T120" fmla="*/ 282 w 306"/>
              <a:gd name="T121" fmla="*/ 459 h 692"/>
              <a:gd name="T122" fmla="*/ 290 w 306"/>
              <a:gd name="T123" fmla="*/ 426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6" h="692">
                <a:moveTo>
                  <a:pt x="184" y="225"/>
                </a:moveTo>
                <a:cubicBezTo>
                  <a:pt x="181" y="239"/>
                  <a:pt x="168" y="249"/>
                  <a:pt x="153" y="249"/>
                </a:cubicBezTo>
                <a:cubicBezTo>
                  <a:pt x="138" y="249"/>
                  <a:pt x="126" y="239"/>
                  <a:pt x="122" y="225"/>
                </a:cubicBezTo>
                <a:lnTo>
                  <a:pt x="184" y="225"/>
                </a:lnTo>
                <a:close/>
                <a:moveTo>
                  <a:pt x="306" y="426"/>
                </a:moveTo>
                <a:cubicBezTo>
                  <a:pt x="306" y="507"/>
                  <a:pt x="306" y="507"/>
                  <a:pt x="306" y="507"/>
                </a:cubicBezTo>
                <a:cubicBezTo>
                  <a:pt x="289" y="507"/>
                  <a:pt x="289" y="507"/>
                  <a:pt x="289" y="507"/>
                </a:cubicBezTo>
                <a:cubicBezTo>
                  <a:pt x="274" y="502"/>
                  <a:pt x="274" y="502"/>
                  <a:pt x="274" y="502"/>
                </a:cubicBezTo>
                <a:cubicBezTo>
                  <a:pt x="266" y="525"/>
                  <a:pt x="252" y="544"/>
                  <a:pt x="234" y="559"/>
                </a:cubicBezTo>
                <a:cubicBezTo>
                  <a:pt x="234" y="604"/>
                  <a:pt x="234" y="604"/>
                  <a:pt x="234" y="604"/>
                </a:cubicBezTo>
                <a:cubicBezTo>
                  <a:pt x="266" y="604"/>
                  <a:pt x="266" y="604"/>
                  <a:pt x="266" y="604"/>
                </a:cubicBezTo>
                <a:cubicBezTo>
                  <a:pt x="266" y="692"/>
                  <a:pt x="266" y="692"/>
                  <a:pt x="266" y="692"/>
                </a:cubicBezTo>
                <a:cubicBezTo>
                  <a:pt x="258" y="692"/>
                  <a:pt x="258" y="692"/>
                  <a:pt x="258" y="692"/>
                </a:cubicBezTo>
                <a:cubicBezTo>
                  <a:pt x="250" y="692"/>
                  <a:pt x="250" y="692"/>
                  <a:pt x="250" y="692"/>
                </a:cubicBezTo>
                <a:cubicBezTo>
                  <a:pt x="177" y="692"/>
                  <a:pt x="177" y="692"/>
                  <a:pt x="177" y="692"/>
                </a:cubicBezTo>
                <a:cubicBezTo>
                  <a:pt x="177" y="684"/>
                  <a:pt x="177" y="684"/>
                  <a:pt x="177" y="684"/>
                </a:cubicBezTo>
                <a:cubicBezTo>
                  <a:pt x="177" y="675"/>
                  <a:pt x="180" y="667"/>
                  <a:pt x="186" y="660"/>
                </a:cubicBezTo>
                <a:cubicBezTo>
                  <a:pt x="185" y="660"/>
                  <a:pt x="185" y="660"/>
                  <a:pt x="185" y="660"/>
                </a:cubicBezTo>
                <a:cubicBezTo>
                  <a:pt x="185" y="604"/>
                  <a:pt x="185" y="604"/>
                  <a:pt x="185" y="604"/>
                </a:cubicBezTo>
                <a:cubicBezTo>
                  <a:pt x="218" y="604"/>
                  <a:pt x="218" y="604"/>
                  <a:pt x="218" y="604"/>
                </a:cubicBezTo>
                <a:cubicBezTo>
                  <a:pt x="218" y="570"/>
                  <a:pt x="218" y="570"/>
                  <a:pt x="218" y="570"/>
                </a:cubicBezTo>
                <a:cubicBezTo>
                  <a:pt x="199" y="581"/>
                  <a:pt x="177" y="588"/>
                  <a:pt x="153" y="588"/>
                </a:cubicBezTo>
                <a:cubicBezTo>
                  <a:pt x="130" y="588"/>
                  <a:pt x="108" y="581"/>
                  <a:pt x="89" y="570"/>
                </a:cubicBezTo>
                <a:cubicBezTo>
                  <a:pt x="89" y="604"/>
                  <a:pt x="89" y="604"/>
                  <a:pt x="89" y="604"/>
                </a:cubicBezTo>
                <a:cubicBezTo>
                  <a:pt x="121" y="604"/>
                  <a:pt x="121" y="604"/>
                  <a:pt x="121" y="604"/>
                </a:cubicBezTo>
                <a:cubicBezTo>
                  <a:pt x="121" y="652"/>
                  <a:pt x="121" y="652"/>
                  <a:pt x="121" y="652"/>
                </a:cubicBezTo>
                <a:cubicBezTo>
                  <a:pt x="131" y="660"/>
                  <a:pt x="137" y="671"/>
                  <a:pt x="137" y="684"/>
                </a:cubicBezTo>
                <a:cubicBezTo>
                  <a:pt x="137" y="692"/>
                  <a:pt x="137" y="692"/>
                  <a:pt x="137" y="692"/>
                </a:cubicBezTo>
                <a:cubicBezTo>
                  <a:pt x="56" y="692"/>
                  <a:pt x="56" y="692"/>
                  <a:pt x="56" y="692"/>
                </a:cubicBezTo>
                <a:cubicBezTo>
                  <a:pt x="40" y="692"/>
                  <a:pt x="40" y="692"/>
                  <a:pt x="40" y="692"/>
                </a:cubicBezTo>
                <a:cubicBezTo>
                  <a:pt x="40" y="604"/>
                  <a:pt x="40" y="604"/>
                  <a:pt x="40" y="604"/>
                </a:cubicBezTo>
                <a:cubicBezTo>
                  <a:pt x="73" y="604"/>
                  <a:pt x="73" y="604"/>
                  <a:pt x="73" y="604"/>
                </a:cubicBezTo>
                <a:cubicBezTo>
                  <a:pt x="73" y="559"/>
                  <a:pt x="73" y="559"/>
                  <a:pt x="73" y="559"/>
                </a:cubicBezTo>
                <a:cubicBezTo>
                  <a:pt x="54" y="544"/>
                  <a:pt x="40" y="525"/>
                  <a:pt x="32" y="502"/>
                </a:cubicBezTo>
                <a:cubicBezTo>
                  <a:pt x="18" y="507"/>
                  <a:pt x="18" y="507"/>
                  <a:pt x="18" y="507"/>
                </a:cubicBezTo>
                <a:cubicBezTo>
                  <a:pt x="0" y="507"/>
                  <a:pt x="0" y="507"/>
                  <a:pt x="0" y="507"/>
                </a:cubicBezTo>
                <a:cubicBezTo>
                  <a:pt x="0" y="426"/>
                  <a:pt x="0" y="426"/>
                  <a:pt x="0" y="426"/>
                </a:cubicBezTo>
                <a:cubicBezTo>
                  <a:pt x="0" y="357"/>
                  <a:pt x="46" y="299"/>
                  <a:pt x="109" y="280"/>
                </a:cubicBezTo>
                <a:cubicBezTo>
                  <a:pt x="91" y="271"/>
                  <a:pt x="75" y="258"/>
                  <a:pt x="65" y="240"/>
                </a:cubicBezTo>
                <a:cubicBezTo>
                  <a:pt x="65" y="241"/>
                  <a:pt x="65" y="241"/>
                  <a:pt x="65" y="241"/>
                </a:cubicBezTo>
                <a:cubicBezTo>
                  <a:pt x="65" y="263"/>
                  <a:pt x="46" y="282"/>
                  <a:pt x="24" y="282"/>
                </a:cubicBezTo>
                <a:cubicBezTo>
                  <a:pt x="24" y="265"/>
                  <a:pt x="24" y="265"/>
                  <a:pt x="24" y="265"/>
                </a:cubicBezTo>
                <a:cubicBezTo>
                  <a:pt x="34" y="265"/>
                  <a:pt x="43" y="259"/>
                  <a:pt x="47" y="251"/>
                </a:cubicBezTo>
                <a:cubicBezTo>
                  <a:pt x="40" y="255"/>
                  <a:pt x="32" y="257"/>
                  <a:pt x="24" y="257"/>
                </a:cubicBezTo>
                <a:cubicBezTo>
                  <a:pt x="24" y="241"/>
                  <a:pt x="24" y="241"/>
                  <a:pt x="24" y="241"/>
                </a:cubicBezTo>
                <a:cubicBezTo>
                  <a:pt x="38" y="241"/>
                  <a:pt x="48" y="230"/>
                  <a:pt x="48" y="217"/>
                </a:cubicBezTo>
                <a:cubicBezTo>
                  <a:pt x="48" y="201"/>
                  <a:pt x="48" y="201"/>
                  <a:pt x="48" y="201"/>
                </a:cubicBezTo>
                <a:cubicBezTo>
                  <a:pt x="48" y="185"/>
                  <a:pt x="48" y="185"/>
                  <a:pt x="48" y="185"/>
                </a:cubicBezTo>
                <a:cubicBezTo>
                  <a:pt x="48" y="169"/>
                  <a:pt x="48" y="169"/>
                  <a:pt x="48" y="169"/>
                </a:cubicBezTo>
                <a:cubicBezTo>
                  <a:pt x="48" y="137"/>
                  <a:pt x="48" y="137"/>
                  <a:pt x="48" y="137"/>
                </a:cubicBezTo>
                <a:cubicBezTo>
                  <a:pt x="48" y="82"/>
                  <a:pt x="91" y="36"/>
                  <a:pt x="145" y="32"/>
                </a:cubicBezTo>
                <a:cubicBezTo>
                  <a:pt x="145" y="32"/>
                  <a:pt x="145" y="32"/>
                  <a:pt x="145" y="32"/>
                </a:cubicBezTo>
                <a:cubicBezTo>
                  <a:pt x="158" y="32"/>
                  <a:pt x="169" y="21"/>
                  <a:pt x="169" y="8"/>
                </a:cubicBezTo>
                <a:cubicBezTo>
                  <a:pt x="169" y="0"/>
                  <a:pt x="169" y="0"/>
                  <a:pt x="169" y="0"/>
                </a:cubicBezTo>
                <a:cubicBezTo>
                  <a:pt x="185" y="0"/>
                  <a:pt x="185" y="0"/>
                  <a:pt x="185" y="0"/>
                </a:cubicBezTo>
                <a:cubicBezTo>
                  <a:pt x="185" y="8"/>
                  <a:pt x="185" y="8"/>
                  <a:pt x="185" y="8"/>
                </a:cubicBezTo>
                <a:cubicBezTo>
                  <a:pt x="185" y="16"/>
                  <a:pt x="183" y="24"/>
                  <a:pt x="179" y="30"/>
                </a:cubicBezTo>
                <a:cubicBezTo>
                  <a:pt x="187" y="26"/>
                  <a:pt x="193" y="18"/>
                  <a:pt x="193" y="8"/>
                </a:cubicBezTo>
                <a:cubicBezTo>
                  <a:pt x="193" y="0"/>
                  <a:pt x="193" y="0"/>
                  <a:pt x="193" y="0"/>
                </a:cubicBezTo>
                <a:cubicBezTo>
                  <a:pt x="209" y="0"/>
                  <a:pt x="209" y="0"/>
                  <a:pt x="209" y="0"/>
                </a:cubicBezTo>
                <a:cubicBezTo>
                  <a:pt x="209" y="8"/>
                  <a:pt x="209" y="8"/>
                  <a:pt x="209" y="8"/>
                </a:cubicBezTo>
                <a:cubicBezTo>
                  <a:pt x="209" y="21"/>
                  <a:pt x="203" y="33"/>
                  <a:pt x="193" y="40"/>
                </a:cubicBezTo>
                <a:cubicBezTo>
                  <a:pt x="231" y="56"/>
                  <a:pt x="258" y="93"/>
                  <a:pt x="258" y="137"/>
                </a:cubicBezTo>
                <a:cubicBezTo>
                  <a:pt x="258" y="169"/>
                  <a:pt x="258" y="169"/>
                  <a:pt x="258" y="169"/>
                </a:cubicBezTo>
                <a:cubicBezTo>
                  <a:pt x="258" y="185"/>
                  <a:pt x="258" y="185"/>
                  <a:pt x="258" y="185"/>
                </a:cubicBezTo>
                <a:cubicBezTo>
                  <a:pt x="258" y="201"/>
                  <a:pt x="258" y="201"/>
                  <a:pt x="258" y="201"/>
                </a:cubicBezTo>
                <a:cubicBezTo>
                  <a:pt x="258" y="217"/>
                  <a:pt x="258" y="217"/>
                  <a:pt x="258" y="217"/>
                </a:cubicBezTo>
                <a:cubicBezTo>
                  <a:pt x="258" y="230"/>
                  <a:pt x="269" y="241"/>
                  <a:pt x="282" y="241"/>
                </a:cubicBezTo>
                <a:cubicBezTo>
                  <a:pt x="282" y="257"/>
                  <a:pt x="282" y="257"/>
                  <a:pt x="282" y="257"/>
                </a:cubicBezTo>
                <a:cubicBezTo>
                  <a:pt x="274" y="257"/>
                  <a:pt x="266" y="255"/>
                  <a:pt x="260" y="251"/>
                </a:cubicBezTo>
                <a:cubicBezTo>
                  <a:pt x="263" y="259"/>
                  <a:pt x="272" y="265"/>
                  <a:pt x="282" y="265"/>
                </a:cubicBezTo>
                <a:cubicBezTo>
                  <a:pt x="282" y="282"/>
                  <a:pt x="282" y="282"/>
                  <a:pt x="282" y="282"/>
                </a:cubicBezTo>
                <a:cubicBezTo>
                  <a:pt x="260" y="282"/>
                  <a:pt x="242" y="263"/>
                  <a:pt x="242" y="241"/>
                </a:cubicBezTo>
                <a:cubicBezTo>
                  <a:pt x="242" y="240"/>
                  <a:pt x="242" y="240"/>
                  <a:pt x="242" y="240"/>
                </a:cubicBezTo>
                <a:cubicBezTo>
                  <a:pt x="231" y="258"/>
                  <a:pt x="215" y="271"/>
                  <a:pt x="197" y="280"/>
                </a:cubicBezTo>
                <a:cubicBezTo>
                  <a:pt x="260" y="299"/>
                  <a:pt x="306" y="357"/>
                  <a:pt x="306" y="426"/>
                </a:cubicBezTo>
                <a:close/>
                <a:moveTo>
                  <a:pt x="120" y="676"/>
                </a:moveTo>
                <a:cubicBezTo>
                  <a:pt x="116" y="667"/>
                  <a:pt x="107" y="660"/>
                  <a:pt x="97" y="660"/>
                </a:cubicBezTo>
                <a:cubicBezTo>
                  <a:pt x="86" y="660"/>
                  <a:pt x="77" y="667"/>
                  <a:pt x="74" y="676"/>
                </a:cubicBezTo>
                <a:lnTo>
                  <a:pt x="120" y="676"/>
                </a:lnTo>
                <a:close/>
                <a:moveTo>
                  <a:pt x="105" y="620"/>
                </a:moveTo>
                <a:cubicBezTo>
                  <a:pt x="56" y="620"/>
                  <a:pt x="56" y="620"/>
                  <a:pt x="56" y="620"/>
                </a:cubicBezTo>
                <a:cubicBezTo>
                  <a:pt x="56" y="684"/>
                  <a:pt x="56" y="684"/>
                  <a:pt x="56" y="684"/>
                </a:cubicBezTo>
                <a:cubicBezTo>
                  <a:pt x="56" y="662"/>
                  <a:pt x="75" y="644"/>
                  <a:pt x="97" y="644"/>
                </a:cubicBezTo>
                <a:cubicBezTo>
                  <a:pt x="99" y="644"/>
                  <a:pt x="102" y="644"/>
                  <a:pt x="105" y="645"/>
                </a:cubicBezTo>
                <a:lnTo>
                  <a:pt x="105" y="620"/>
                </a:lnTo>
                <a:close/>
                <a:moveTo>
                  <a:pt x="240" y="676"/>
                </a:moveTo>
                <a:cubicBezTo>
                  <a:pt x="237" y="667"/>
                  <a:pt x="228" y="660"/>
                  <a:pt x="218" y="660"/>
                </a:cubicBezTo>
                <a:cubicBezTo>
                  <a:pt x="207" y="660"/>
                  <a:pt x="198" y="667"/>
                  <a:pt x="195" y="676"/>
                </a:cubicBezTo>
                <a:lnTo>
                  <a:pt x="240" y="676"/>
                </a:lnTo>
                <a:close/>
                <a:moveTo>
                  <a:pt x="250" y="620"/>
                </a:moveTo>
                <a:cubicBezTo>
                  <a:pt x="201" y="620"/>
                  <a:pt x="201" y="620"/>
                  <a:pt x="201" y="620"/>
                </a:cubicBezTo>
                <a:cubicBezTo>
                  <a:pt x="201" y="647"/>
                  <a:pt x="201" y="647"/>
                  <a:pt x="201" y="647"/>
                </a:cubicBezTo>
                <a:cubicBezTo>
                  <a:pt x="206" y="645"/>
                  <a:pt x="212" y="644"/>
                  <a:pt x="218" y="644"/>
                </a:cubicBezTo>
                <a:cubicBezTo>
                  <a:pt x="231" y="644"/>
                  <a:pt x="242" y="650"/>
                  <a:pt x="250" y="660"/>
                </a:cubicBezTo>
                <a:lnTo>
                  <a:pt x="250" y="620"/>
                </a:lnTo>
                <a:close/>
                <a:moveTo>
                  <a:pt x="65" y="169"/>
                </a:moveTo>
                <a:cubicBezTo>
                  <a:pt x="153" y="169"/>
                  <a:pt x="153" y="169"/>
                  <a:pt x="153" y="169"/>
                </a:cubicBezTo>
                <a:cubicBezTo>
                  <a:pt x="166" y="169"/>
                  <a:pt x="177" y="158"/>
                  <a:pt x="177" y="145"/>
                </a:cubicBezTo>
                <a:cubicBezTo>
                  <a:pt x="177" y="121"/>
                  <a:pt x="177" y="121"/>
                  <a:pt x="177" y="121"/>
                </a:cubicBezTo>
                <a:cubicBezTo>
                  <a:pt x="193" y="121"/>
                  <a:pt x="193" y="121"/>
                  <a:pt x="193" y="121"/>
                </a:cubicBezTo>
                <a:cubicBezTo>
                  <a:pt x="193" y="121"/>
                  <a:pt x="193" y="121"/>
                  <a:pt x="193" y="121"/>
                </a:cubicBezTo>
                <a:cubicBezTo>
                  <a:pt x="209" y="120"/>
                  <a:pt x="209" y="120"/>
                  <a:pt x="209" y="120"/>
                </a:cubicBezTo>
                <a:cubicBezTo>
                  <a:pt x="209" y="129"/>
                  <a:pt x="209" y="129"/>
                  <a:pt x="209" y="129"/>
                </a:cubicBezTo>
                <a:cubicBezTo>
                  <a:pt x="209" y="148"/>
                  <a:pt x="223" y="164"/>
                  <a:pt x="242" y="168"/>
                </a:cubicBezTo>
                <a:cubicBezTo>
                  <a:pt x="242" y="137"/>
                  <a:pt x="242" y="137"/>
                  <a:pt x="242" y="137"/>
                </a:cubicBezTo>
                <a:cubicBezTo>
                  <a:pt x="242" y="88"/>
                  <a:pt x="202" y="48"/>
                  <a:pt x="153" y="48"/>
                </a:cubicBezTo>
                <a:cubicBezTo>
                  <a:pt x="104" y="48"/>
                  <a:pt x="65" y="88"/>
                  <a:pt x="65" y="137"/>
                </a:cubicBezTo>
                <a:lnTo>
                  <a:pt x="65" y="169"/>
                </a:lnTo>
                <a:close/>
                <a:moveTo>
                  <a:pt x="153" y="274"/>
                </a:moveTo>
                <a:cubicBezTo>
                  <a:pt x="202" y="274"/>
                  <a:pt x="242" y="234"/>
                  <a:pt x="242" y="185"/>
                </a:cubicBezTo>
                <a:cubicBezTo>
                  <a:pt x="242" y="184"/>
                  <a:pt x="242" y="184"/>
                  <a:pt x="242" y="184"/>
                </a:cubicBezTo>
                <a:cubicBezTo>
                  <a:pt x="217" y="181"/>
                  <a:pt x="197" y="160"/>
                  <a:pt x="193" y="135"/>
                </a:cubicBezTo>
                <a:cubicBezTo>
                  <a:pt x="193" y="145"/>
                  <a:pt x="193" y="145"/>
                  <a:pt x="193" y="145"/>
                </a:cubicBezTo>
                <a:cubicBezTo>
                  <a:pt x="193" y="167"/>
                  <a:pt x="175" y="185"/>
                  <a:pt x="153" y="185"/>
                </a:cubicBezTo>
                <a:cubicBezTo>
                  <a:pt x="65" y="185"/>
                  <a:pt x="65" y="185"/>
                  <a:pt x="65" y="185"/>
                </a:cubicBezTo>
                <a:cubicBezTo>
                  <a:pt x="65" y="234"/>
                  <a:pt x="104" y="274"/>
                  <a:pt x="153" y="274"/>
                </a:cubicBezTo>
                <a:close/>
                <a:moveTo>
                  <a:pt x="153" y="290"/>
                </a:moveTo>
                <a:cubicBezTo>
                  <a:pt x="142" y="290"/>
                  <a:pt x="132" y="291"/>
                  <a:pt x="121" y="293"/>
                </a:cubicBezTo>
                <a:cubicBezTo>
                  <a:pt x="123" y="310"/>
                  <a:pt x="137" y="322"/>
                  <a:pt x="154" y="322"/>
                </a:cubicBezTo>
                <a:cubicBezTo>
                  <a:pt x="170" y="322"/>
                  <a:pt x="184" y="310"/>
                  <a:pt x="186" y="294"/>
                </a:cubicBezTo>
                <a:cubicBezTo>
                  <a:pt x="176" y="291"/>
                  <a:pt x="165" y="290"/>
                  <a:pt x="153" y="290"/>
                </a:cubicBezTo>
                <a:close/>
                <a:moveTo>
                  <a:pt x="153" y="571"/>
                </a:moveTo>
                <a:cubicBezTo>
                  <a:pt x="184" y="571"/>
                  <a:pt x="212" y="559"/>
                  <a:pt x="232" y="539"/>
                </a:cubicBezTo>
                <a:cubicBezTo>
                  <a:pt x="74" y="539"/>
                  <a:pt x="74" y="539"/>
                  <a:pt x="74" y="539"/>
                </a:cubicBezTo>
                <a:cubicBezTo>
                  <a:pt x="95" y="559"/>
                  <a:pt x="122" y="571"/>
                  <a:pt x="153" y="571"/>
                </a:cubicBezTo>
                <a:close/>
                <a:moveTo>
                  <a:pt x="259" y="497"/>
                </a:moveTo>
                <a:cubicBezTo>
                  <a:pt x="224" y="486"/>
                  <a:pt x="224" y="486"/>
                  <a:pt x="224" y="486"/>
                </a:cubicBezTo>
                <a:cubicBezTo>
                  <a:pt x="223" y="488"/>
                  <a:pt x="222" y="491"/>
                  <a:pt x="220" y="494"/>
                </a:cubicBezTo>
                <a:cubicBezTo>
                  <a:pt x="215" y="502"/>
                  <a:pt x="206" y="507"/>
                  <a:pt x="196" y="507"/>
                </a:cubicBezTo>
                <a:cubicBezTo>
                  <a:pt x="192" y="507"/>
                  <a:pt x="192" y="507"/>
                  <a:pt x="192" y="507"/>
                </a:cubicBezTo>
                <a:cubicBezTo>
                  <a:pt x="168" y="483"/>
                  <a:pt x="168" y="483"/>
                  <a:pt x="168" y="483"/>
                </a:cubicBezTo>
                <a:cubicBezTo>
                  <a:pt x="138" y="483"/>
                  <a:pt x="138" y="483"/>
                  <a:pt x="138" y="483"/>
                </a:cubicBezTo>
                <a:cubicBezTo>
                  <a:pt x="114" y="507"/>
                  <a:pt x="114" y="507"/>
                  <a:pt x="114" y="507"/>
                </a:cubicBezTo>
                <a:cubicBezTo>
                  <a:pt x="111" y="507"/>
                  <a:pt x="111" y="507"/>
                  <a:pt x="111" y="507"/>
                </a:cubicBezTo>
                <a:cubicBezTo>
                  <a:pt x="101" y="507"/>
                  <a:pt x="91" y="502"/>
                  <a:pt x="86" y="494"/>
                </a:cubicBezTo>
                <a:cubicBezTo>
                  <a:pt x="84" y="491"/>
                  <a:pt x="83" y="488"/>
                  <a:pt x="82" y="486"/>
                </a:cubicBezTo>
                <a:cubicBezTo>
                  <a:pt x="47" y="497"/>
                  <a:pt x="47" y="497"/>
                  <a:pt x="47" y="497"/>
                </a:cubicBezTo>
                <a:cubicBezTo>
                  <a:pt x="51" y="506"/>
                  <a:pt x="55" y="515"/>
                  <a:pt x="61" y="523"/>
                </a:cubicBezTo>
                <a:cubicBezTo>
                  <a:pt x="245" y="523"/>
                  <a:pt x="245" y="523"/>
                  <a:pt x="245" y="523"/>
                </a:cubicBezTo>
                <a:cubicBezTo>
                  <a:pt x="251" y="515"/>
                  <a:pt x="256" y="506"/>
                  <a:pt x="259" y="497"/>
                </a:cubicBezTo>
                <a:close/>
                <a:moveTo>
                  <a:pt x="99" y="485"/>
                </a:moveTo>
                <a:cubicBezTo>
                  <a:pt x="101" y="488"/>
                  <a:pt x="104" y="490"/>
                  <a:pt x="107" y="491"/>
                </a:cubicBezTo>
                <a:cubicBezTo>
                  <a:pt x="131" y="467"/>
                  <a:pt x="131" y="467"/>
                  <a:pt x="131" y="467"/>
                </a:cubicBezTo>
                <a:cubicBezTo>
                  <a:pt x="175" y="467"/>
                  <a:pt x="175" y="467"/>
                  <a:pt x="175" y="467"/>
                </a:cubicBezTo>
                <a:cubicBezTo>
                  <a:pt x="199" y="491"/>
                  <a:pt x="199" y="491"/>
                  <a:pt x="199" y="491"/>
                </a:cubicBezTo>
                <a:cubicBezTo>
                  <a:pt x="202" y="490"/>
                  <a:pt x="205" y="488"/>
                  <a:pt x="207" y="485"/>
                </a:cubicBezTo>
                <a:cubicBezTo>
                  <a:pt x="210" y="481"/>
                  <a:pt x="210" y="476"/>
                  <a:pt x="208" y="472"/>
                </a:cubicBezTo>
                <a:cubicBezTo>
                  <a:pt x="190" y="426"/>
                  <a:pt x="190" y="426"/>
                  <a:pt x="190" y="426"/>
                </a:cubicBezTo>
                <a:cubicBezTo>
                  <a:pt x="175" y="426"/>
                  <a:pt x="175" y="426"/>
                  <a:pt x="175" y="426"/>
                </a:cubicBezTo>
                <a:cubicBezTo>
                  <a:pt x="167" y="435"/>
                  <a:pt x="167" y="435"/>
                  <a:pt x="167" y="435"/>
                </a:cubicBezTo>
                <a:cubicBezTo>
                  <a:pt x="139" y="435"/>
                  <a:pt x="139" y="435"/>
                  <a:pt x="139" y="435"/>
                </a:cubicBezTo>
                <a:cubicBezTo>
                  <a:pt x="131" y="426"/>
                  <a:pt x="131" y="426"/>
                  <a:pt x="131" y="426"/>
                </a:cubicBezTo>
                <a:cubicBezTo>
                  <a:pt x="116" y="426"/>
                  <a:pt x="116" y="426"/>
                  <a:pt x="116" y="426"/>
                </a:cubicBezTo>
                <a:cubicBezTo>
                  <a:pt x="98" y="472"/>
                  <a:pt x="98" y="472"/>
                  <a:pt x="98" y="472"/>
                </a:cubicBezTo>
                <a:cubicBezTo>
                  <a:pt x="96" y="476"/>
                  <a:pt x="97" y="481"/>
                  <a:pt x="99" y="485"/>
                </a:cubicBezTo>
                <a:close/>
                <a:moveTo>
                  <a:pt x="290" y="426"/>
                </a:moveTo>
                <a:cubicBezTo>
                  <a:pt x="290" y="368"/>
                  <a:pt x="253" y="318"/>
                  <a:pt x="202" y="299"/>
                </a:cubicBezTo>
                <a:cubicBezTo>
                  <a:pt x="198" y="321"/>
                  <a:pt x="178" y="339"/>
                  <a:pt x="154" y="339"/>
                </a:cubicBezTo>
                <a:cubicBezTo>
                  <a:pt x="130" y="339"/>
                  <a:pt x="110" y="321"/>
                  <a:pt x="106" y="298"/>
                </a:cubicBezTo>
                <a:cubicBezTo>
                  <a:pt x="53" y="318"/>
                  <a:pt x="16" y="368"/>
                  <a:pt x="16" y="426"/>
                </a:cubicBezTo>
                <a:cubicBezTo>
                  <a:pt x="16" y="490"/>
                  <a:pt x="16" y="490"/>
                  <a:pt x="16" y="490"/>
                </a:cubicBezTo>
                <a:cubicBezTo>
                  <a:pt x="27" y="487"/>
                  <a:pt x="27" y="487"/>
                  <a:pt x="27" y="487"/>
                </a:cubicBezTo>
                <a:cubicBezTo>
                  <a:pt x="25" y="478"/>
                  <a:pt x="24" y="468"/>
                  <a:pt x="24" y="459"/>
                </a:cubicBezTo>
                <a:cubicBezTo>
                  <a:pt x="24" y="441"/>
                  <a:pt x="28" y="423"/>
                  <a:pt x="35" y="407"/>
                </a:cubicBezTo>
                <a:cubicBezTo>
                  <a:pt x="50" y="414"/>
                  <a:pt x="50" y="414"/>
                  <a:pt x="50" y="414"/>
                </a:cubicBezTo>
                <a:cubicBezTo>
                  <a:pt x="44" y="428"/>
                  <a:pt x="40" y="443"/>
                  <a:pt x="40" y="459"/>
                </a:cubicBezTo>
                <a:cubicBezTo>
                  <a:pt x="40" y="467"/>
                  <a:pt x="41" y="474"/>
                  <a:pt x="43" y="482"/>
                </a:cubicBezTo>
                <a:cubicBezTo>
                  <a:pt x="82" y="468"/>
                  <a:pt x="82" y="468"/>
                  <a:pt x="82" y="468"/>
                </a:cubicBezTo>
                <a:cubicBezTo>
                  <a:pt x="82" y="468"/>
                  <a:pt x="82" y="467"/>
                  <a:pt x="83" y="466"/>
                </a:cubicBezTo>
                <a:cubicBezTo>
                  <a:pt x="105" y="410"/>
                  <a:pt x="105" y="410"/>
                  <a:pt x="105" y="410"/>
                </a:cubicBezTo>
                <a:cubicBezTo>
                  <a:pt x="138" y="410"/>
                  <a:pt x="138" y="410"/>
                  <a:pt x="138" y="410"/>
                </a:cubicBezTo>
                <a:cubicBezTo>
                  <a:pt x="146" y="418"/>
                  <a:pt x="146" y="418"/>
                  <a:pt x="146" y="418"/>
                </a:cubicBezTo>
                <a:cubicBezTo>
                  <a:pt x="160" y="418"/>
                  <a:pt x="160" y="418"/>
                  <a:pt x="160" y="418"/>
                </a:cubicBezTo>
                <a:cubicBezTo>
                  <a:pt x="168" y="410"/>
                  <a:pt x="168" y="410"/>
                  <a:pt x="168" y="410"/>
                </a:cubicBezTo>
                <a:cubicBezTo>
                  <a:pt x="201" y="410"/>
                  <a:pt x="201" y="410"/>
                  <a:pt x="201" y="410"/>
                </a:cubicBezTo>
                <a:cubicBezTo>
                  <a:pt x="223" y="466"/>
                  <a:pt x="223" y="466"/>
                  <a:pt x="223" y="466"/>
                </a:cubicBezTo>
                <a:cubicBezTo>
                  <a:pt x="224" y="467"/>
                  <a:pt x="224" y="468"/>
                  <a:pt x="224" y="468"/>
                </a:cubicBezTo>
                <a:cubicBezTo>
                  <a:pt x="263" y="482"/>
                  <a:pt x="263" y="482"/>
                  <a:pt x="263" y="482"/>
                </a:cubicBezTo>
                <a:cubicBezTo>
                  <a:pt x="265" y="474"/>
                  <a:pt x="266" y="467"/>
                  <a:pt x="266" y="459"/>
                </a:cubicBezTo>
                <a:cubicBezTo>
                  <a:pt x="266" y="443"/>
                  <a:pt x="263" y="428"/>
                  <a:pt x="256" y="414"/>
                </a:cubicBezTo>
                <a:cubicBezTo>
                  <a:pt x="271" y="407"/>
                  <a:pt x="271" y="407"/>
                  <a:pt x="271" y="407"/>
                </a:cubicBezTo>
                <a:cubicBezTo>
                  <a:pt x="278" y="423"/>
                  <a:pt x="282" y="441"/>
                  <a:pt x="282" y="459"/>
                </a:cubicBezTo>
                <a:cubicBezTo>
                  <a:pt x="282" y="468"/>
                  <a:pt x="281" y="478"/>
                  <a:pt x="279" y="487"/>
                </a:cubicBezTo>
                <a:cubicBezTo>
                  <a:pt x="290" y="490"/>
                  <a:pt x="290" y="490"/>
                  <a:pt x="290" y="490"/>
                </a:cubicBezTo>
                <a:lnTo>
                  <a:pt x="290" y="4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38">
            <a:extLst>
              <a:ext uri="{FF2B5EF4-FFF2-40B4-BE49-F238E27FC236}">
                <a16:creationId xmlns:a16="http://schemas.microsoft.com/office/drawing/2014/main" id="{50B6CDA9-DE66-487C-A9E9-645451667815}"/>
              </a:ext>
              <a:ext uri="{C183D7F6-B498-43B3-948B-1728B52AA6E4}">
                <adec:decorative xmlns:adec="http://schemas.microsoft.com/office/drawing/2017/decorative" val="1"/>
              </a:ext>
            </a:extLst>
          </p:cNvPr>
          <p:cNvSpPr>
            <a:spLocks noChangeAspect="1" noEditPoints="1"/>
          </p:cNvSpPr>
          <p:nvPr/>
        </p:nvSpPr>
        <p:spPr bwMode="auto">
          <a:xfrm>
            <a:off x="1345078" y="991349"/>
            <a:ext cx="505553" cy="1266711"/>
          </a:xfrm>
          <a:custGeom>
            <a:avLst/>
            <a:gdLst>
              <a:gd name="T0" fmla="*/ 267 w 306"/>
              <a:gd name="T1" fmla="*/ 765 h 765"/>
              <a:gd name="T2" fmla="*/ 242 w 306"/>
              <a:gd name="T3" fmla="*/ 483 h 765"/>
              <a:gd name="T4" fmla="*/ 298 w 306"/>
              <a:gd name="T5" fmla="*/ 483 h 765"/>
              <a:gd name="T6" fmla="*/ 184 w 306"/>
              <a:gd name="T7" fmla="*/ 194 h 765"/>
              <a:gd name="T8" fmla="*/ 217 w 306"/>
              <a:gd name="T9" fmla="*/ 499 h 765"/>
              <a:gd name="T10" fmla="*/ 306 w 306"/>
              <a:gd name="T11" fmla="*/ 459 h 765"/>
              <a:gd name="T12" fmla="*/ 220 w 306"/>
              <a:gd name="T13" fmla="*/ 494 h 765"/>
              <a:gd name="T14" fmla="*/ 168 w 306"/>
              <a:gd name="T15" fmla="*/ 483 h 765"/>
              <a:gd name="T16" fmla="*/ 110 w 306"/>
              <a:gd name="T17" fmla="*/ 508 h 765"/>
              <a:gd name="T18" fmla="*/ 86 w 306"/>
              <a:gd name="T19" fmla="*/ 459 h 765"/>
              <a:gd name="T20" fmla="*/ 109 w 306"/>
              <a:gd name="T21" fmla="*/ 248 h 765"/>
              <a:gd name="T22" fmla="*/ 153 w 306"/>
              <a:gd name="T23" fmla="*/ 0 h 765"/>
              <a:gd name="T24" fmla="*/ 197 w 306"/>
              <a:gd name="T25" fmla="*/ 248 h 765"/>
              <a:gd name="T26" fmla="*/ 137 w 306"/>
              <a:gd name="T27" fmla="*/ 259 h 765"/>
              <a:gd name="T28" fmla="*/ 169 w 306"/>
              <a:gd name="T29" fmla="*/ 259 h 765"/>
              <a:gd name="T30" fmla="*/ 242 w 306"/>
              <a:gd name="T31" fmla="*/ 105 h 765"/>
              <a:gd name="T32" fmla="*/ 128 w 306"/>
              <a:gd name="T33" fmla="*/ 97 h 765"/>
              <a:gd name="T34" fmla="*/ 138 w 306"/>
              <a:gd name="T35" fmla="*/ 118 h 765"/>
              <a:gd name="T36" fmla="*/ 201 w 306"/>
              <a:gd name="T37" fmla="*/ 105 h 765"/>
              <a:gd name="T38" fmla="*/ 201 w 306"/>
              <a:gd name="T39" fmla="*/ 121 h 765"/>
              <a:gd name="T40" fmla="*/ 233 w 306"/>
              <a:gd name="T41" fmla="*/ 137 h 765"/>
              <a:gd name="T42" fmla="*/ 89 w 306"/>
              <a:gd name="T43" fmla="*/ 169 h 765"/>
              <a:gd name="T44" fmla="*/ 72 w 306"/>
              <a:gd name="T45" fmla="*/ 137 h 765"/>
              <a:gd name="T46" fmla="*/ 185 w 306"/>
              <a:gd name="T47" fmla="*/ 81 h 765"/>
              <a:gd name="T48" fmla="*/ 153 w 306"/>
              <a:gd name="T49" fmla="*/ 16 h 765"/>
              <a:gd name="T50" fmla="*/ 238 w 306"/>
              <a:gd name="T51" fmla="*/ 177 h 765"/>
              <a:gd name="T52" fmla="*/ 153 w 306"/>
              <a:gd name="T53" fmla="*/ 129 h 765"/>
              <a:gd name="T54" fmla="*/ 68 w 306"/>
              <a:gd name="T55" fmla="*/ 177 h 765"/>
              <a:gd name="T56" fmla="*/ 190 w 306"/>
              <a:gd name="T57" fmla="*/ 427 h 765"/>
              <a:gd name="T58" fmla="*/ 139 w 306"/>
              <a:gd name="T59" fmla="*/ 435 h 765"/>
              <a:gd name="T60" fmla="*/ 98 w 306"/>
              <a:gd name="T61" fmla="*/ 473 h 765"/>
              <a:gd name="T62" fmla="*/ 131 w 306"/>
              <a:gd name="T63" fmla="*/ 467 h 765"/>
              <a:gd name="T64" fmla="*/ 207 w 306"/>
              <a:gd name="T65" fmla="*/ 485 h 765"/>
              <a:gd name="T66" fmla="*/ 266 w 306"/>
              <a:gd name="T67" fmla="*/ 317 h 765"/>
              <a:gd name="T68" fmla="*/ 217 w 306"/>
              <a:gd name="T69" fmla="*/ 419 h 765"/>
              <a:gd name="T70" fmla="*/ 185 w 306"/>
              <a:gd name="T71" fmla="*/ 262 h 765"/>
              <a:gd name="T72" fmla="*/ 121 w 306"/>
              <a:gd name="T73" fmla="*/ 262 h 765"/>
              <a:gd name="T74" fmla="*/ 89 w 306"/>
              <a:gd name="T75" fmla="*/ 419 h 765"/>
              <a:gd name="T76" fmla="*/ 40 w 306"/>
              <a:gd name="T77" fmla="*/ 317 h 765"/>
              <a:gd name="T78" fmla="*/ 92 w 306"/>
              <a:gd name="T79" fmla="*/ 443 h 765"/>
              <a:gd name="T80" fmla="*/ 146 w 306"/>
              <a:gd name="T81" fmla="*/ 419 h 765"/>
              <a:gd name="T82" fmla="*/ 201 w 306"/>
              <a:gd name="T83" fmla="*/ 411 h 765"/>
              <a:gd name="T84" fmla="*/ 290 w 306"/>
              <a:gd name="T85" fmla="*/ 395 h 765"/>
              <a:gd name="T86" fmla="*/ 217 w 306"/>
              <a:gd name="T87" fmla="*/ 765 h 765"/>
              <a:gd name="T88" fmla="*/ 89 w 306"/>
              <a:gd name="T89" fmla="*/ 765 h 765"/>
              <a:gd name="T90" fmla="*/ 89 w 306"/>
              <a:gd name="T91" fmla="*/ 499 h 765"/>
              <a:gd name="T92" fmla="*/ 217 w 306"/>
              <a:gd name="T93" fmla="*/ 499 h 765"/>
              <a:gd name="T94" fmla="*/ 217 w 306"/>
              <a:gd name="T95" fmla="*/ 556 h 765"/>
              <a:gd name="T96" fmla="*/ 217 w 306"/>
              <a:gd name="T97" fmla="*/ 572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6" h="765">
                <a:moveTo>
                  <a:pt x="298" y="483"/>
                </a:moveTo>
                <a:cubicBezTo>
                  <a:pt x="267" y="483"/>
                  <a:pt x="267" y="483"/>
                  <a:pt x="267" y="483"/>
                </a:cubicBezTo>
                <a:cubicBezTo>
                  <a:pt x="267" y="765"/>
                  <a:pt x="267" y="765"/>
                  <a:pt x="267" y="765"/>
                </a:cubicBezTo>
                <a:cubicBezTo>
                  <a:pt x="251" y="765"/>
                  <a:pt x="251" y="765"/>
                  <a:pt x="251" y="765"/>
                </a:cubicBezTo>
                <a:cubicBezTo>
                  <a:pt x="251" y="483"/>
                  <a:pt x="251" y="483"/>
                  <a:pt x="251" y="483"/>
                </a:cubicBezTo>
                <a:cubicBezTo>
                  <a:pt x="242" y="483"/>
                  <a:pt x="242" y="483"/>
                  <a:pt x="242" y="483"/>
                </a:cubicBezTo>
                <a:cubicBezTo>
                  <a:pt x="242" y="467"/>
                  <a:pt x="242" y="467"/>
                  <a:pt x="242" y="467"/>
                </a:cubicBezTo>
                <a:cubicBezTo>
                  <a:pt x="298" y="467"/>
                  <a:pt x="298" y="467"/>
                  <a:pt x="298" y="467"/>
                </a:cubicBezTo>
                <a:lnTo>
                  <a:pt x="298" y="483"/>
                </a:lnTo>
                <a:close/>
                <a:moveTo>
                  <a:pt x="122" y="194"/>
                </a:moveTo>
                <a:cubicBezTo>
                  <a:pt x="125" y="207"/>
                  <a:pt x="138" y="218"/>
                  <a:pt x="153" y="218"/>
                </a:cubicBezTo>
                <a:cubicBezTo>
                  <a:pt x="168" y="218"/>
                  <a:pt x="180" y="207"/>
                  <a:pt x="184" y="194"/>
                </a:cubicBezTo>
                <a:lnTo>
                  <a:pt x="122" y="194"/>
                </a:lnTo>
                <a:close/>
                <a:moveTo>
                  <a:pt x="217" y="499"/>
                </a:moveTo>
                <a:cubicBezTo>
                  <a:pt x="217" y="499"/>
                  <a:pt x="217" y="499"/>
                  <a:pt x="217" y="499"/>
                </a:cubicBezTo>
                <a:moveTo>
                  <a:pt x="81" y="499"/>
                </a:moveTo>
                <a:cubicBezTo>
                  <a:pt x="81" y="499"/>
                  <a:pt x="81" y="499"/>
                  <a:pt x="81" y="499"/>
                </a:cubicBezTo>
                <a:moveTo>
                  <a:pt x="306" y="459"/>
                </a:moveTo>
                <a:cubicBezTo>
                  <a:pt x="220" y="459"/>
                  <a:pt x="220" y="459"/>
                  <a:pt x="220" y="459"/>
                </a:cubicBezTo>
                <a:cubicBezTo>
                  <a:pt x="223" y="467"/>
                  <a:pt x="223" y="467"/>
                  <a:pt x="223" y="467"/>
                </a:cubicBezTo>
                <a:cubicBezTo>
                  <a:pt x="227" y="476"/>
                  <a:pt x="226" y="486"/>
                  <a:pt x="220" y="494"/>
                </a:cubicBezTo>
                <a:cubicBezTo>
                  <a:pt x="215" y="503"/>
                  <a:pt x="205" y="508"/>
                  <a:pt x="196" y="508"/>
                </a:cubicBezTo>
                <a:cubicBezTo>
                  <a:pt x="192" y="508"/>
                  <a:pt x="192" y="508"/>
                  <a:pt x="192" y="508"/>
                </a:cubicBezTo>
                <a:cubicBezTo>
                  <a:pt x="168" y="483"/>
                  <a:pt x="168" y="483"/>
                  <a:pt x="168" y="483"/>
                </a:cubicBezTo>
                <a:cubicBezTo>
                  <a:pt x="138" y="483"/>
                  <a:pt x="138" y="483"/>
                  <a:pt x="138" y="483"/>
                </a:cubicBezTo>
                <a:cubicBezTo>
                  <a:pt x="114" y="508"/>
                  <a:pt x="114" y="508"/>
                  <a:pt x="114" y="508"/>
                </a:cubicBezTo>
                <a:cubicBezTo>
                  <a:pt x="110" y="508"/>
                  <a:pt x="110" y="508"/>
                  <a:pt x="110" y="508"/>
                </a:cubicBezTo>
                <a:cubicBezTo>
                  <a:pt x="100" y="508"/>
                  <a:pt x="91" y="503"/>
                  <a:pt x="86" y="494"/>
                </a:cubicBezTo>
                <a:cubicBezTo>
                  <a:pt x="80" y="486"/>
                  <a:pt x="79" y="476"/>
                  <a:pt x="83" y="467"/>
                </a:cubicBezTo>
                <a:cubicBezTo>
                  <a:pt x="86" y="459"/>
                  <a:pt x="86" y="459"/>
                  <a:pt x="86" y="459"/>
                </a:cubicBezTo>
                <a:cubicBezTo>
                  <a:pt x="0" y="459"/>
                  <a:pt x="0" y="459"/>
                  <a:pt x="0" y="459"/>
                </a:cubicBezTo>
                <a:cubicBezTo>
                  <a:pt x="0" y="395"/>
                  <a:pt x="0" y="395"/>
                  <a:pt x="0" y="395"/>
                </a:cubicBezTo>
                <a:cubicBezTo>
                  <a:pt x="0" y="326"/>
                  <a:pt x="46" y="267"/>
                  <a:pt x="109" y="248"/>
                </a:cubicBezTo>
                <a:cubicBezTo>
                  <a:pt x="73" y="232"/>
                  <a:pt x="48" y="195"/>
                  <a:pt x="48" y="153"/>
                </a:cubicBezTo>
                <a:cubicBezTo>
                  <a:pt x="48" y="105"/>
                  <a:pt x="48" y="105"/>
                  <a:pt x="48" y="105"/>
                </a:cubicBezTo>
                <a:cubicBezTo>
                  <a:pt x="48" y="47"/>
                  <a:pt x="95" y="0"/>
                  <a:pt x="153" y="0"/>
                </a:cubicBezTo>
                <a:cubicBezTo>
                  <a:pt x="211" y="0"/>
                  <a:pt x="258" y="47"/>
                  <a:pt x="258" y="105"/>
                </a:cubicBezTo>
                <a:cubicBezTo>
                  <a:pt x="258" y="153"/>
                  <a:pt x="258" y="153"/>
                  <a:pt x="258" y="153"/>
                </a:cubicBezTo>
                <a:cubicBezTo>
                  <a:pt x="258" y="195"/>
                  <a:pt x="233" y="232"/>
                  <a:pt x="197" y="248"/>
                </a:cubicBezTo>
                <a:cubicBezTo>
                  <a:pt x="260" y="267"/>
                  <a:pt x="306" y="326"/>
                  <a:pt x="306" y="395"/>
                </a:cubicBezTo>
                <a:lnTo>
                  <a:pt x="306" y="459"/>
                </a:lnTo>
                <a:close/>
                <a:moveTo>
                  <a:pt x="137" y="259"/>
                </a:moveTo>
                <a:cubicBezTo>
                  <a:pt x="151" y="322"/>
                  <a:pt x="151" y="322"/>
                  <a:pt x="151" y="322"/>
                </a:cubicBezTo>
                <a:cubicBezTo>
                  <a:pt x="155" y="322"/>
                  <a:pt x="155" y="322"/>
                  <a:pt x="155" y="322"/>
                </a:cubicBezTo>
                <a:cubicBezTo>
                  <a:pt x="169" y="259"/>
                  <a:pt x="169" y="259"/>
                  <a:pt x="169" y="259"/>
                </a:cubicBezTo>
                <a:cubicBezTo>
                  <a:pt x="164" y="258"/>
                  <a:pt x="158" y="258"/>
                  <a:pt x="153" y="258"/>
                </a:cubicBezTo>
                <a:cubicBezTo>
                  <a:pt x="148" y="258"/>
                  <a:pt x="142" y="258"/>
                  <a:pt x="137" y="259"/>
                </a:cubicBezTo>
                <a:close/>
                <a:moveTo>
                  <a:pt x="242" y="105"/>
                </a:moveTo>
                <a:cubicBezTo>
                  <a:pt x="242" y="90"/>
                  <a:pt x="238" y="76"/>
                  <a:pt x="231" y="63"/>
                </a:cubicBezTo>
                <a:cubicBezTo>
                  <a:pt x="225" y="83"/>
                  <a:pt x="207" y="97"/>
                  <a:pt x="185" y="97"/>
                </a:cubicBezTo>
                <a:cubicBezTo>
                  <a:pt x="128" y="97"/>
                  <a:pt x="128" y="97"/>
                  <a:pt x="128" y="97"/>
                </a:cubicBezTo>
                <a:cubicBezTo>
                  <a:pt x="115" y="97"/>
                  <a:pt x="101" y="100"/>
                  <a:pt x="90" y="106"/>
                </a:cubicBezTo>
                <a:cubicBezTo>
                  <a:pt x="94" y="105"/>
                  <a:pt x="99" y="105"/>
                  <a:pt x="105" y="105"/>
                </a:cubicBezTo>
                <a:cubicBezTo>
                  <a:pt x="119" y="105"/>
                  <a:pt x="131" y="110"/>
                  <a:pt x="138" y="118"/>
                </a:cubicBezTo>
                <a:cubicBezTo>
                  <a:pt x="142" y="115"/>
                  <a:pt x="147" y="113"/>
                  <a:pt x="153" y="113"/>
                </a:cubicBezTo>
                <a:cubicBezTo>
                  <a:pt x="159" y="113"/>
                  <a:pt x="164" y="115"/>
                  <a:pt x="168" y="118"/>
                </a:cubicBezTo>
                <a:cubicBezTo>
                  <a:pt x="175" y="110"/>
                  <a:pt x="187" y="105"/>
                  <a:pt x="201" y="105"/>
                </a:cubicBezTo>
                <a:cubicBezTo>
                  <a:pt x="222" y="105"/>
                  <a:pt x="235" y="110"/>
                  <a:pt x="242" y="117"/>
                </a:cubicBezTo>
                <a:lnTo>
                  <a:pt x="242" y="105"/>
                </a:lnTo>
                <a:close/>
                <a:moveTo>
                  <a:pt x="201" y="121"/>
                </a:moveTo>
                <a:cubicBezTo>
                  <a:pt x="187" y="121"/>
                  <a:pt x="177" y="128"/>
                  <a:pt x="177" y="137"/>
                </a:cubicBezTo>
                <a:cubicBezTo>
                  <a:pt x="177" y="152"/>
                  <a:pt x="201" y="169"/>
                  <a:pt x="217" y="169"/>
                </a:cubicBezTo>
                <a:cubicBezTo>
                  <a:pt x="222" y="169"/>
                  <a:pt x="233" y="169"/>
                  <a:pt x="233" y="137"/>
                </a:cubicBezTo>
                <a:cubicBezTo>
                  <a:pt x="233" y="133"/>
                  <a:pt x="233" y="121"/>
                  <a:pt x="201" y="121"/>
                </a:cubicBezTo>
                <a:close/>
                <a:moveTo>
                  <a:pt x="72" y="137"/>
                </a:moveTo>
                <a:cubicBezTo>
                  <a:pt x="72" y="169"/>
                  <a:pt x="84" y="169"/>
                  <a:pt x="89" y="169"/>
                </a:cubicBezTo>
                <a:cubicBezTo>
                  <a:pt x="104" y="169"/>
                  <a:pt x="129" y="152"/>
                  <a:pt x="129" y="137"/>
                </a:cubicBezTo>
                <a:cubicBezTo>
                  <a:pt x="129" y="128"/>
                  <a:pt x="119" y="121"/>
                  <a:pt x="105" y="121"/>
                </a:cubicBezTo>
                <a:cubicBezTo>
                  <a:pt x="72" y="121"/>
                  <a:pt x="72" y="133"/>
                  <a:pt x="72" y="137"/>
                </a:cubicBezTo>
                <a:close/>
                <a:moveTo>
                  <a:pt x="65" y="103"/>
                </a:moveTo>
                <a:cubicBezTo>
                  <a:pt x="83" y="89"/>
                  <a:pt x="105" y="81"/>
                  <a:pt x="128" y="81"/>
                </a:cubicBezTo>
                <a:cubicBezTo>
                  <a:pt x="185" y="81"/>
                  <a:pt x="185" y="81"/>
                  <a:pt x="185" y="81"/>
                </a:cubicBezTo>
                <a:cubicBezTo>
                  <a:pt x="203" y="81"/>
                  <a:pt x="217" y="66"/>
                  <a:pt x="217" y="49"/>
                </a:cubicBezTo>
                <a:cubicBezTo>
                  <a:pt x="217" y="44"/>
                  <a:pt x="217" y="44"/>
                  <a:pt x="217" y="44"/>
                </a:cubicBezTo>
                <a:cubicBezTo>
                  <a:pt x="201" y="27"/>
                  <a:pt x="178" y="16"/>
                  <a:pt x="153" y="16"/>
                </a:cubicBezTo>
                <a:cubicBezTo>
                  <a:pt x="105" y="16"/>
                  <a:pt x="66" y="55"/>
                  <a:pt x="65" y="103"/>
                </a:cubicBezTo>
                <a:close/>
                <a:moveTo>
                  <a:pt x="153" y="242"/>
                </a:moveTo>
                <a:cubicBezTo>
                  <a:pt x="194" y="242"/>
                  <a:pt x="228" y="214"/>
                  <a:pt x="238" y="177"/>
                </a:cubicBezTo>
                <a:cubicBezTo>
                  <a:pt x="232" y="183"/>
                  <a:pt x="224" y="185"/>
                  <a:pt x="217" y="185"/>
                </a:cubicBezTo>
                <a:cubicBezTo>
                  <a:pt x="193" y="185"/>
                  <a:pt x="161" y="162"/>
                  <a:pt x="161" y="137"/>
                </a:cubicBezTo>
                <a:cubicBezTo>
                  <a:pt x="161" y="133"/>
                  <a:pt x="157" y="129"/>
                  <a:pt x="153" y="129"/>
                </a:cubicBezTo>
                <a:cubicBezTo>
                  <a:pt x="149" y="129"/>
                  <a:pt x="145" y="133"/>
                  <a:pt x="145" y="137"/>
                </a:cubicBezTo>
                <a:cubicBezTo>
                  <a:pt x="145" y="162"/>
                  <a:pt x="113" y="185"/>
                  <a:pt x="89" y="185"/>
                </a:cubicBezTo>
                <a:cubicBezTo>
                  <a:pt x="82" y="185"/>
                  <a:pt x="74" y="183"/>
                  <a:pt x="68" y="177"/>
                </a:cubicBezTo>
                <a:cubicBezTo>
                  <a:pt x="78" y="214"/>
                  <a:pt x="112" y="242"/>
                  <a:pt x="153" y="242"/>
                </a:cubicBezTo>
                <a:close/>
                <a:moveTo>
                  <a:pt x="208" y="473"/>
                </a:moveTo>
                <a:cubicBezTo>
                  <a:pt x="190" y="427"/>
                  <a:pt x="190" y="427"/>
                  <a:pt x="190" y="427"/>
                </a:cubicBezTo>
                <a:cubicBezTo>
                  <a:pt x="175" y="427"/>
                  <a:pt x="175" y="427"/>
                  <a:pt x="175" y="427"/>
                </a:cubicBezTo>
                <a:cubicBezTo>
                  <a:pt x="167" y="435"/>
                  <a:pt x="167" y="435"/>
                  <a:pt x="167" y="435"/>
                </a:cubicBezTo>
                <a:cubicBezTo>
                  <a:pt x="139" y="435"/>
                  <a:pt x="139" y="435"/>
                  <a:pt x="139" y="435"/>
                </a:cubicBezTo>
                <a:cubicBezTo>
                  <a:pt x="131" y="427"/>
                  <a:pt x="131" y="427"/>
                  <a:pt x="131" y="427"/>
                </a:cubicBezTo>
                <a:cubicBezTo>
                  <a:pt x="116" y="427"/>
                  <a:pt x="116" y="427"/>
                  <a:pt x="116" y="427"/>
                </a:cubicBezTo>
                <a:cubicBezTo>
                  <a:pt x="98" y="473"/>
                  <a:pt x="98" y="473"/>
                  <a:pt x="98" y="473"/>
                </a:cubicBezTo>
                <a:cubicBezTo>
                  <a:pt x="96" y="477"/>
                  <a:pt x="96" y="482"/>
                  <a:pt x="99" y="485"/>
                </a:cubicBezTo>
                <a:cubicBezTo>
                  <a:pt x="101" y="488"/>
                  <a:pt x="104" y="490"/>
                  <a:pt x="107" y="491"/>
                </a:cubicBezTo>
                <a:cubicBezTo>
                  <a:pt x="131" y="467"/>
                  <a:pt x="131" y="467"/>
                  <a:pt x="131" y="467"/>
                </a:cubicBezTo>
                <a:cubicBezTo>
                  <a:pt x="175" y="467"/>
                  <a:pt x="175" y="467"/>
                  <a:pt x="175" y="467"/>
                </a:cubicBezTo>
                <a:cubicBezTo>
                  <a:pt x="199" y="491"/>
                  <a:pt x="199" y="491"/>
                  <a:pt x="199" y="491"/>
                </a:cubicBezTo>
                <a:cubicBezTo>
                  <a:pt x="202" y="490"/>
                  <a:pt x="205" y="488"/>
                  <a:pt x="207" y="485"/>
                </a:cubicBezTo>
                <a:cubicBezTo>
                  <a:pt x="210" y="482"/>
                  <a:pt x="210" y="477"/>
                  <a:pt x="208" y="473"/>
                </a:cubicBezTo>
                <a:close/>
                <a:moveTo>
                  <a:pt x="290" y="395"/>
                </a:moveTo>
                <a:cubicBezTo>
                  <a:pt x="290" y="366"/>
                  <a:pt x="281" y="339"/>
                  <a:pt x="266" y="317"/>
                </a:cubicBezTo>
                <a:cubicBezTo>
                  <a:pt x="233" y="389"/>
                  <a:pt x="233" y="389"/>
                  <a:pt x="233" y="389"/>
                </a:cubicBezTo>
                <a:cubicBezTo>
                  <a:pt x="233" y="419"/>
                  <a:pt x="233" y="419"/>
                  <a:pt x="233" y="419"/>
                </a:cubicBezTo>
                <a:cubicBezTo>
                  <a:pt x="217" y="419"/>
                  <a:pt x="217" y="419"/>
                  <a:pt x="217" y="419"/>
                </a:cubicBezTo>
                <a:cubicBezTo>
                  <a:pt x="217" y="385"/>
                  <a:pt x="217" y="385"/>
                  <a:pt x="217" y="385"/>
                </a:cubicBezTo>
                <a:cubicBezTo>
                  <a:pt x="255" y="303"/>
                  <a:pt x="255" y="303"/>
                  <a:pt x="255" y="303"/>
                </a:cubicBezTo>
                <a:cubicBezTo>
                  <a:pt x="236" y="283"/>
                  <a:pt x="212" y="268"/>
                  <a:pt x="185" y="262"/>
                </a:cubicBezTo>
                <a:cubicBezTo>
                  <a:pt x="167" y="338"/>
                  <a:pt x="167" y="338"/>
                  <a:pt x="167" y="338"/>
                </a:cubicBezTo>
                <a:cubicBezTo>
                  <a:pt x="138" y="338"/>
                  <a:pt x="138" y="338"/>
                  <a:pt x="138" y="338"/>
                </a:cubicBezTo>
                <a:cubicBezTo>
                  <a:pt x="121" y="262"/>
                  <a:pt x="121" y="262"/>
                  <a:pt x="121" y="262"/>
                </a:cubicBezTo>
                <a:cubicBezTo>
                  <a:pt x="94" y="268"/>
                  <a:pt x="70" y="283"/>
                  <a:pt x="51" y="303"/>
                </a:cubicBezTo>
                <a:cubicBezTo>
                  <a:pt x="89" y="385"/>
                  <a:pt x="89" y="385"/>
                  <a:pt x="89" y="385"/>
                </a:cubicBezTo>
                <a:cubicBezTo>
                  <a:pt x="89" y="419"/>
                  <a:pt x="89" y="419"/>
                  <a:pt x="89" y="419"/>
                </a:cubicBezTo>
                <a:cubicBezTo>
                  <a:pt x="72" y="419"/>
                  <a:pt x="72" y="419"/>
                  <a:pt x="72" y="419"/>
                </a:cubicBezTo>
                <a:cubicBezTo>
                  <a:pt x="72" y="389"/>
                  <a:pt x="72" y="389"/>
                  <a:pt x="72" y="389"/>
                </a:cubicBezTo>
                <a:cubicBezTo>
                  <a:pt x="40" y="317"/>
                  <a:pt x="40" y="317"/>
                  <a:pt x="40" y="317"/>
                </a:cubicBezTo>
                <a:cubicBezTo>
                  <a:pt x="25" y="339"/>
                  <a:pt x="16" y="366"/>
                  <a:pt x="16" y="395"/>
                </a:cubicBezTo>
                <a:cubicBezTo>
                  <a:pt x="16" y="443"/>
                  <a:pt x="16" y="443"/>
                  <a:pt x="16" y="443"/>
                </a:cubicBezTo>
                <a:cubicBezTo>
                  <a:pt x="92" y="443"/>
                  <a:pt x="92" y="443"/>
                  <a:pt x="92" y="443"/>
                </a:cubicBezTo>
                <a:cubicBezTo>
                  <a:pt x="105" y="411"/>
                  <a:pt x="105" y="411"/>
                  <a:pt x="105" y="411"/>
                </a:cubicBezTo>
                <a:cubicBezTo>
                  <a:pt x="138" y="411"/>
                  <a:pt x="138" y="411"/>
                  <a:pt x="138" y="411"/>
                </a:cubicBezTo>
                <a:cubicBezTo>
                  <a:pt x="146" y="419"/>
                  <a:pt x="146" y="419"/>
                  <a:pt x="146" y="419"/>
                </a:cubicBezTo>
                <a:cubicBezTo>
                  <a:pt x="160" y="419"/>
                  <a:pt x="160" y="419"/>
                  <a:pt x="160" y="419"/>
                </a:cubicBezTo>
                <a:cubicBezTo>
                  <a:pt x="168" y="411"/>
                  <a:pt x="168" y="411"/>
                  <a:pt x="168" y="411"/>
                </a:cubicBezTo>
                <a:cubicBezTo>
                  <a:pt x="201" y="411"/>
                  <a:pt x="201" y="411"/>
                  <a:pt x="201" y="411"/>
                </a:cubicBezTo>
                <a:cubicBezTo>
                  <a:pt x="214" y="443"/>
                  <a:pt x="214" y="443"/>
                  <a:pt x="214" y="443"/>
                </a:cubicBezTo>
                <a:cubicBezTo>
                  <a:pt x="290" y="443"/>
                  <a:pt x="290" y="443"/>
                  <a:pt x="290" y="443"/>
                </a:cubicBezTo>
                <a:lnTo>
                  <a:pt x="290" y="395"/>
                </a:lnTo>
                <a:close/>
                <a:moveTo>
                  <a:pt x="233" y="499"/>
                </a:moveTo>
                <a:cubicBezTo>
                  <a:pt x="233" y="765"/>
                  <a:pt x="233" y="765"/>
                  <a:pt x="233" y="765"/>
                </a:cubicBezTo>
                <a:cubicBezTo>
                  <a:pt x="217" y="765"/>
                  <a:pt x="217" y="765"/>
                  <a:pt x="217" y="765"/>
                </a:cubicBezTo>
                <a:cubicBezTo>
                  <a:pt x="217" y="588"/>
                  <a:pt x="217" y="588"/>
                  <a:pt x="217" y="588"/>
                </a:cubicBezTo>
                <a:cubicBezTo>
                  <a:pt x="89" y="588"/>
                  <a:pt x="89" y="588"/>
                  <a:pt x="89" y="588"/>
                </a:cubicBezTo>
                <a:cubicBezTo>
                  <a:pt x="89" y="765"/>
                  <a:pt x="89" y="765"/>
                  <a:pt x="89" y="765"/>
                </a:cubicBezTo>
                <a:cubicBezTo>
                  <a:pt x="72" y="765"/>
                  <a:pt x="72" y="765"/>
                  <a:pt x="72" y="765"/>
                </a:cubicBezTo>
                <a:cubicBezTo>
                  <a:pt x="72" y="499"/>
                  <a:pt x="72" y="499"/>
                  <a:pt x="72" y="499"/>
                </a:cubicBezTo>
                <a:cubicBezTo>
                  <a:pt x="89" y="499"/>
                  <a:pt x="89" y="499"/>
                  <a:pt x="89" y="499"/>
                </a:cubicBezTo>
                <a:cubicBezTo>
                  <a:pt x="89" y="540"/>
                  <a:pt x="89" y="540"/>
                  <a:pt x="89" y="540"/>
                </a:cubicBezTo>
                <a:cubicBezTo>
                  <a:pt x="217" y="540"/>
                  <a:pt x="217" y="540"/>
                  <a:pt x="217" y="540"/>
                </a:cubicBezTo>
                <a:cubicBezTo>
                  <a:pt x="217" y="499"/>
                  <a:pt x="217" y="499"/>
                  <a:pt x="217" y="499"/>
                </a:cubicBezTo>
                <a:lnTo>
                  <a:pt x="233" y="499"/>
                </a:lnTo>
                <a:close/>
                <a:moveTo>
                  <a:pt x="217" y="572"/>
                </a:moveTo>
                <a:cubicBezTo>
                  <a:pt x="217" y="556"/>
                  <a:pt x="217" y="556"/>
                  <a:pt x="217" y="556"/>
                </a:cubicBezTo>
                <a:cubicBezTo>
                  <a:pt x="89" y="556"/>
                  <a:pt x="89" y="556"/>
                  <a:pt x="89" y="556"/>
                </a:cubicBezTo>
                <a:cubicBezTo>
                  <a:pt x="89" y="572"/>
                  <a:pt x="89" y="572"/>
                  <a:pt x="89" y="572"/>
                </a:cubicBezTo>
                <a:lnTo>
                  <a:pt x="217" y="57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39">
            <a:extLst>
              <a:ext uri="{FF2B5EF4-FFF2-40B4-BE49-F238E27FC236}">
                <a16:creationId xmlns:a16="http://schemas.microsoft.com/office/drawing/2014/main" id="{DB4D3553-6452-40BD-B7F6-555A413DD6B5}"/>
              </a:ext>
              <a:ext uri="{C183D7F6-B498-43B3-948B-1728B52AA6E4}">
                <adec:decorative xmlns:adec="http://schemas.microsoft.com/office/drawing/2017/decorative" val="1"/>
              </a:ext>
            </a:extLst>
          </p:cNvPr>
          <p:cNvSpPr>
            <a:spLocks noChangeAspect="1" noEditPoints="1"/>
          </p:cNvSpPr>
          <p:nvPr/>
        </p:nvSpPr>
        <p:spPr bwMode="auto">
          <a:xfrm>
            <a:off x="9309324" y="4540786"/>
            <a:ext cx="520256" cy="1283676"/>
          </a:xfrm>
          <a:custGeom>
            <a:avLst/>
            <a:gdLst>
              <a:gd name="T0" fmla="*/ 130 w 315"/>
              <a:gd name="T1" fmla="*/ 203 h 775"/>
              <a:gd name="T2" fmla="*/ 314 w 315"/>
              <a:gd name="T3" fmla="*/ 437 h 775"/>
              <a:gd name="T4" fmla="*/ 228 w 315"/>
              <a:gd name="T5" fmla="*/ 432 h 775"/>
              <a:gd name="T6" fmla="*/ 176 w 315"/>
              <a:gd name="T7" fmla="*/ 421 h 775"/>
              <a:gd name="T8" fmla="*/ 118 w 315"/>
              <a:gd name="T9" fmla="*/ 445 h 775"/>
              <a:gd name="T10" fmla="*/ 25 w 315"/>
              <a:gd name="T11" fmla="*/ 437 h 775"/>
              <a:gd name="T12" fmla="*/ 59 w 315"/>
              <a:gd name="T13" fmla="*/ 292 h 775"/>
              <a:gd name="T14" fmla="*/ 8 w 315"/>
              <a:gd name="T15" fmla="*/ 260 h 775"/>
              <a:gd name="T16" fmla="*/ 72 w 315"/>
              <a:gd name="T17" fmla="*/ 38 h 775"/>
              <a:gd name="T18" fmla="*/ 292 w 315"/>
              <a:gd name="T19" fmla="*/ 242 h 775"/>
              <a:gd name="T20" fmla="*/ 79 w 315"/>
              <a:gd name="T21" fmla="*/ 276 h 775"/>
              <a:gd name="T22" fmla="*/ 56 w 315"/>
              <a:gd name="T23" fmla="*/ 139 h 775"/>
              <a:gd name="T24" fmla="*/ 161 w 315"/>
              <a:gd name="T25" fmla="*/ 107 h 775"/>
              <a:gd name="T26" fmla="*/ 266 w 315"/>
              <a:gd name="T27" fmla="*/ 139 h 775"/>
              <a:gd name="T28" fmla="*/ 243 w 315"/>
              <a:gd name="T29" fmla="*/ 276 h 775"/>
              <a:gd name="T30" fmla="*/ 167 w 315"/>
              <a:gd name="T31" fmla="*/ 18 h 775"/>
              <a:gd name="T32" fmla="*/ 48 w 315"/>
              <a:gd name="T33" fmla="*/ 235 h 775"/>
              <a:gd name="T34" fmla="*/ 79 w 315"/>
              <a:gd name="T35" fmla="*/ 276 h 775"/>
              <a:gd name="T36" fmla="*/ 176 w 315"/>
              <a:gd name="T37" fmla="*/ 124 h 775"/>
              <a:gd name="T38" fmla="*/ 72 w 315"/>
              <a:gd name="T39" fmla="*/ 163 h 775"/>
              <a:gd name="T40" fmla="*/ 250 w 315"/>
              <a:gd name="T41" fmla="*/ 155 h 775"/>
              <a:gd name="T42" fmla="*/ 161 w 315"/>
              <a:gd name="T43" fmla="*/ 300 h 775"/>
              <a:gd name="T44" fmla="*/ 129 w 315"/>
              <a:gd name="T45" fmla="*/ 272 h 775"/>
              <a:gd name="T46" fmla="*/ 183 w 315"/>
              <a:gd name="T47" fmla="*/ 364 h 775"/>
              <a:gd name="T48" fmla="*/ 139 w 315"/>
              <a:gd name="T49" fmla="*/ 364 h 775"/>
              <a:gd name="T50" fmla="*/ 107 w 315"/>
              <a:gd name="T51" fmla="*/ 423 h 775"/>
              <a:gd name="T52" fmla="*/ 183 w 315"/>
              <a:gd name="T53" fmla="*/ 405 h 775"/>
              <a:gd name="T54" fmla="*/ 216 w 315"/>
              <a:gd name="T55" fmla="*/ 410 h 775"/>
              <a:gd name="T56" fmla="*/ 161 w 315"/>
              <a:gd name="T57" fmla="*/ 316 h 775"/>
              <a:gd name="T58" fmla="*/ 24 w 315"/>
              <a:gd name="T59" fmla="*/ 420 h 775"/>
              <a:gd name="T60" fmla="*/ 146 w 315"/>
              <a:gd name="T61" fmla="*/ 348 h 775"/>
              <a:gd name="T62" fmla="*/ 176 w 315"/>
              <a:gd name="T63" fmla="*/ 348 h 775"/>
              <a:gd name="T64" fmla="*/ 298 w 315"/>
              <a:gd name="T65" fmla="*/ 420 h 775"/>
              <a:gd name="T66" fmla="*/ 290 w 315"/>
              <a:gd name="T67" fmla="*/ 630 h 775"/>
              <a:gd name="T68" fmla="*/ 258 w 315"/>
              <a:gd name="T69" fmla="*/ 775 h 775"/>
              <a:gd name="T70" fmla="*/ 65 w 315"/>
              <a:gd name="T71" fmla="*/ 775 h 775"/>
              <a:gd name="T72" fmla="*/ 33 w 315"/>
              <a:gd name="T73" fmla="*/ 630 h 775"/>
              <a:gd name="T74" fmla="*/ 49 w 315"/>
              <a:gd name="T75" fmla="*/ 469 h 775"/>
              <a:gd name="T76" fmla="*/ 72 w 315"/>
              <a:gd name="T77" fmla="*/ 533 h 775"/>
              <a:gd name="T78" fmla="*/ 89 w 315"/>
              <a:gd name="T79" fmla="*/ 533 h 775"/>
              <a:gd name="T80" fmla="*/ 250 w 315"/>
              <a:gd name="T81" fmla="*/ 453 h 775"/>
              <a:gd name="T82" fmla="*/ 258 w 315"/>
              <a:gd name="T83" fmla="*/ 469 h 775"/>
              <a:gd name="T84" fmla="*/ 290 w 315"/>
              <a:gd name="T85" fmla="*/ 614 h 775"/>
              <a:gd name="T86" fmla="*/ 258 w 315"/>
              <a:gd name="T87" fmla="*/ 574 h 775"/>
              <a:gd name="T88" fmla="*/ 77 w 315"/>
              <a:gd name="T89" fmla="*/ 719 h 775"/>
              <a:gd name="T90" fmla="*/ 77 w 315"/>
              <a:gd name="T91" fmla="*/ 634 h 775"/>
              <a:gd name="T92" fmla="*/ 65 w 315"/>
              <a:gd name="T93" fmla="*/ 590 h 775"/>
              <a:gd name="T94" fmla="*/ 141 w 315"/>
              <a:gd name="T95" fmla="*/ 650 h 775"/>
              <a:gd name="T96" fmla="*/ 117 w 315"/>
              <a:gd name="T97" fmla="*/ 678 h 775"/>
              <a:gd name="T98" fmla="*/ 141 w 315"/>
              <a:gd name="T99" fmla="*/ 719 h 775"/>
              <a:gd name="T100" fmla="*/ 141 w 315"/>
              <a:gd name="T101" fmla="*/ 719 h 775"/>
              <a:gd name="T102" fmla="*/ 202 w 315"/>
              <a:gd name="T103" fmla="*/ 634 h 775"/>
              <a:gd name="T104" fmla="*/ 121 w 315"/>
              <a:gd name="T105" fmla="*/ 634 h 775"/>
              <a:gd name="T106" fmla="*/ 157 w 315"/>
              <a:gd name="T107" fmla="*/ 715 h 775"/>
              <a:gd name="T108" fmla="*/ 230 w 315"/>
              <a:gd name="T109" fmla="*/ 650 h 775"/>
              <a:gd name="T110" fmla="*/ 206 w 315"/>
              <a:gd name="T111" fmla="*/ 678 h 775"/>
              <a:gd name="T112" fmla="*/ 230 w 315"/>
              <a:gd name="T113" fmla="*/ 719 h 775"/>
              <a:gd name="T114" fmla="*/ 230 w 315"/>
              <a:gd name="T115" fmla="*/ 719 h 775"/>
              <a:gd name="T116" fmla="*/ 218 w 315"/>
              <a:gd name="T117" fmla="*/ 590 h 775"/>
              <a:gd name="T118" fmla="*/ 246 w 315"/>
              <a:gd name="T119" fmla="*/ 719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 h="775">
                <a:moveTo>
                  <a:pt x="192" y="203"/>
                </a:moveTo>
                <a:cubicBezTo>
                  <a:pt x="188" y="217"/>
                  <a:pt x="176" y="227"/>
                  <a:pt x="161" y="227"/>
                </a:cubicBezTo>
                <a:cubicBezTo>
                  <a:pt x="146" y="227"/>
                  <a:pt x="133" y="217"/>
                  <a:pt x="130" y="203"/>
                </a:cubicBezTo>
                <a:lnTo>
                  <a:pt x="192" y="203"/>
                </a:lnTo>
                <a:close/>
                <a:moveTo>
                  <a:pt x="315" y="405"/>
                </a:moveTo>
                <a:cubicBezTo>
                  <a:pt x="314" y="437"/>
                  <a:pt x="314" y="437"/>
                  <a:pt x="314" y="437"/>
                </a:cubicBezTo>
                <a:cubicBezTo>
                  <a:pt x="297" y="437"/>
                  <a:pt x="297" y="437"/>
                  <a:pt x="297" y="437"/>
                </a:cubicBezTo>
                <a:cubicBezTo>
                  <a:pt x="233" y="416"/>
                  <a:pt x="233" y="416"/>
                  <a:pt x="233" y="416"/>
                </a:cubicBezTo>
                <a:cubicBezTo>
                  <a:pt x="233" y="421"/>
                  <a:pt x="232" y="427"/>
                  <a:pt x="228" y="432"/>
                </a:cubicBezTo>
                <a:cubicBezTo>
                  <a:pt x="223" y="440"/>
                  <a:pt x="213" y="445"/>
                  <a:pt x="204" y="445"/>
                </a:cubicBezTo>
                <a:cubicBezTo>
                  <a:pt x="200" y="445"/>
                  <a:pt x="200" y="445"/>
                  <a:pt x="200" y="445"/>
                </a:cubicBezTo>
                <a:cubicBezTo>
                  <a:pt x="176" y="421"/>
                  <a:pt x="176" y="421"/>
                  <a:pt x="176" y="421"/>
                </a:cubicBezTo>
                <a:cubicBezTo>
                  <a:pt x="146" y="421"/>
                  <a:pt x="146" y="421"/>
                  <a:pt x="146" y="421"/>
                </a:cubicBezTo>
                <a:cubicBezTo>
                  <a:pt x="122" y="445"/>
                  <a:pt x="122" y="445"/>
                  <a:pt x="122" y="445"/>
                </a:cubicBezTo>
                <a:cubicBezTo>
                  <a:pt x="118" y="445"/>
                  <a:pt x="118" y="445"/>
                  <a:pt x="118" y="445"/>
                </a:cubicBezTo>
                <a:cubicBezTo>
                  <a:pt x="108" y="445"/>
                  <a:pt x="99" y="440"/>
                  <a:pt x="94" y="432"/>
                </a:cubicBezTo>
                <a:cubicBezTo>
                  <a:pt x="90" y="427"/>
                  <a:pt x="89" y="421"/>
                  <a:pt x="89" y="416"/>
                </a:cubicBezTo>
                <a:cubicBezTo>
                  <a:pt x="25" y="437"/>
                  <a:pt x="25" y="437"/>
                  <a:pt x="25" y="437"/>
                </a:cubicBezTo>
                <a:cubicBezTo>
                  <a:pt x="8" y="437"/>
                  <a:pt x="8" y="437"/>
                  <a:pt x="8" y="437"/>
                </a:cubicBezTo>
                <a:cubicBezTo>
                  <a:pt x="9" y="404"/>
                  <a:pt x="9" y="404"/>
                  <a:pt x="9" y="404"/>
                </a:cubicBezTo>
                <a:cubicBezTo>
                  <a:pt x="9" y="360"/>
                  <a:pt x="28" y="320"/>
                  <a:pt x="59" y="292"/>
                </a:cubicBezTo>
                <a:cubicBezTo>
                  <a:pt x="0" y="292"/>
                  <a:pt x="0" y="292"/>
                  <a:pt x="0" y="292"/>
                </a:cubicBezTo>
                <a:cubicBezTo>
                  <a:pt x="0" y="260"/>
                  <a:pt x="0" y="260"/>
                  <a:pt x="0" y="260"/>
                </a:cubicBezTo>
                <a:cubicBezTo>
                  <a:pt x="8" y="260"/>
                  <a:pt x="8" y="260"/>
                  <a:pt x="8" y="260"/>
                </a:cubicBezTo>
                <a:cubicBezTo>
                  <a:pt x="21" y="260"/>
                  <a:pt x="32" y="249"/>
                  <a:pt x="32" y="235"/>
                </a:cubicBezTo>
                <a:cubicBezTo>
                  <a:pt x="32" y="132"/>
                  <a:pt x="32" y="132"/>
                  <a:pt x="32" y="132"/>
                </a:cubicBezTo>
                <a:cubicBezTo>
                  <a:pt x="32" y="96"/>
                  <a:pt x="46" y="63"/>
                  <a:pt x="72" y="38"/>
                </a:cubicBezTo>
                <a:cubicBezTo>
                  <a:pt x="98" y="13"/>
                  <a:pt x="132" y="0"/>
                  <a:pt x="168" y="2"/>
                </a:cubicBezTo>
                <a:cubicBezTo>
                  <a:pt x="237" y="5"/>
                  <a:pt x="292" y="64"/>
                  <a:pt x="292" y="135"/>
                </a:cubicBezTo>
                <a:cubicBezTo>
                  <a:pt x="292" y="242"/>
                  <a:pt x="292" y="242"/>
                  <a:pt x="292" y="242"/>
                </a:cubicBezTo>
                <a:cubicBezTo>
                  <a:pt x="292" y="263"/>
                  <a:pt x="279" y="281"/>
                  <a:pt x="261" y="288"/>
                </a:cubicBezTo>
                <a:cubicBezTo>
                  <a:pt x="294" y="316"/>
                  <a:pt x="315" y="358"/>
                  <a:pt x="315" y="405"/>
                </a:cubicBezTo>
                <a:close/>
                <a:moveTo>
                  <a:pt x="79" y="276"/>
                </a:moveTo>
                <a:cubicBezTo>
                  <a:pt x="91" y="268"/>
                  <a:pt x="104" y="262"/>
                  <a:pt x="118" y="258"/>
                </a:cubicBezTo>
                <a:cubicBezTo>
                  <a:pt x="81" y="242"/>
                  <a:pt x="56" y="205"/>
                  <a:pt x="56" y="163"/>
                </a:cubicBezTo>
                <a:cubicBezTo>
                  <a:pt x="56" y="139"/>
                  <a:pt x="56" y="139"/>
                  <a:pt x="56" y="139"/>
                </a:cubicBezTo>
                <a:cubicBezTo>
                  <a:pt x="137" y="139"/>
                  <a:pt x="137" y="139"/>
                  <a:pt x="137" y="139"/>
                </a:cubicBezTo>
                <a:cubicBezTo>
                  <a:pt x="150" y="139"/>
                  <a:pt x="161" y="128"/>
                  <a:pt x="161" y="115"/>
                </a:cubicBezTo>
                <a:cubicBezTo>
                  <a:pt x="161" y="107"/>
                  <a:pt x="161" y="107"/>
                  <a:pt x="161" y="107"/>
                </a:cubicBezTo>
                <a:cubicBezTo>
                  <a:pt x="169" y="107"/>
                  <a:pt x="169" y="107"/>
                  <a:pt x="169" y="107"/>
                </a:cubicBezTo>
                <a:cubicBezTo>
                  <a:pt x="187" y="107"/>
                  <a:pt x="201" y="121"/>
                  <a:pt x="201" y="139"/>
                </a:cubicBezTo>
                <a:cubicBezTo>
                  <a:pt x="266" y="139"/>
                  <a:pt x="266" y="139"/>
                  <a:pt x="266" y="139"/>
                </a:cubicBezTo>
                <a:cubicBezTo>
                  <a:pt x="266" y="163"/>
                  <a:pt x="266" y="163"/>
                  <a:pt x="266" y="163"/>
                </a:cubicBezTo>
                <a:cubicBezTo>
                  <a:pt x="266" y="205"/>
                  <a:pt x="241" y="241"/>
                  <a:pt x="205" y="258"/>
                </a:cubicBezTo>
                <a:cubicBezTo>
                  <a:pt x="219" y="262"/>
                  <a:pt x="232" y="268"/>
                  <a:pt x="243" y="276"/>
                </a:cubicBezTo>
                <a:cubicBezTo>
                  <a:pt x="261" y="275"/>
                  <a:pt x="276" y="260"/>
                  <a:pt x="276" y="242"/>
                </a:cubicBezTo>
                <a:cubicBezTo>
                  <a:pt x="276" y="135"/>
                  <a:pt x="276" y="135"/>
                  <a:pt x="276" y="135"/>
                </a:cubicBezTo>
                <a:cubicBezTo>
                  <a:pt x="276" y="72"/>
                  <a:pt x="228" y="21"/>
                  <a:pt x="167" y="18"/>
                </a:cubicBezTo>
                <a:cubicBezTo>
                  <a:pt x="136" y="17"/>
                  <a:pt x="106" y="28"/>
                  <a:pt x="83" y="50"/>
                </a:cubicBezTo>
                <a:cubicBezTo>
                  <a:pt x="61" y="71"/>
                  <a:pt x="48" y="100"/>
                  <a:pt x="48" y="132"/>
                </a:cubicBezTo>
                <a:cubicBezTo>
                  <a:pt x="48" y="235"/>
                  <a:pt x="48" y="235"/>
                  <a:pt x="48" y="235"/>
                </a:cubicBezTo>
                <a:cubicBezTo>
                  <a:pt x="48" y="255"/>
                  <a:pt x="34" y="271"/>
                  <a:pt x="16" y="275"/>
                </a:cubicBezTo>
                <a:cubicBezTo>
                  <a:pt x="16" y="276"/>
                  <a:pt x="16" y="276"/>
                  <a:pt x="16" y="276"/>
                </a:cubicBezTo>
                <a:lnTo>
                  <a:pt x="79" y="276"/>
                </a:lnTo>
                <a:close/>
                <a:moveTo>
                  <a:pt x="185" y="155"/>
                </a:moveTo>
                <a:cubicBezTo>
                  <a:pt x="185" y="139"/>
                  <a:pt x="185" y="139"/>
                  <a:pt x="185" y="139"/>
                </a:cubicBezTo>
                <a:cubicBezTo>
                  <a:pt x="185" y="132"/>
                  <a:pt x="181" y="127"/>
                  <a:pt x="176" y="124"/>
                </a:cubicBezTo>
                <a:cubicBezTo>
                  <a:pt x="172" y="142"/>
                  <a:pt x="156" y="155"/>
                  <a:pt x="137" y="155"/>
                </a:cubicBezTo>
                <a:cubicBezTo>
                  <a:pt x="72" y="155"/>
                  <a:pt x="72" y="155"/>
                  <a:pt x="72" y="155"/>
                </a:cubicBezTo>
                <a:cubicBezTo>
                  <a:pt x="72" y="163"/>
                  <a:pt x="72" y="163"/>
                  <a:pt x="72" y="163"/>
                </a:cubicBezTo>
                <a:cubicBezTo>
                  <a:pt x="72" y="212"/>
                  <a:pt x="112" y="252"/>
                  <a:pt x="161" y="252"/>
                </a:cubicBezTo>
                <a:cubicBezTo>
                  <a:pt x="210" y="252"/>
                  <a:pt x="250" y="212"/>
                  <a:pt x="250" y="163"/>
                </a:cubicBezTo>
                <a:cubicBezTo>
                  <a:pt x="250" y="155"/>
                  <a:pt x="250" y="155"/>
                  <a:pt x="250" y="155"/>
                </a:cubicBezTo>
                <a:lnTo>
                  <a:pt x="185" y="155"/>
                </a:lnTo>
                <a:close/>
                <a:moveTo>
                  <a:pt x="129" y="272"/>
                </a:moveTo>
                <a:cubicBezTo>
                  <a:pt x="131" y="288"/>
                  <a:pt x="145" y="300"/>
                  <a:pt x="161" y="300"/>
                </a:cubicBezTo>
                <a:cubicBezTo>
                  <a:pt x="178" y="300"/>
                  <a:pt x="191" y="288"/>
                  <a:pt x="193" y="272"/>
                </a:cubicBezTo>
                <a:cubicBezTo>
                  <a:pt x="183" y="269"/>
                  <a:pt x="173" y="268"/>
                  <a:pt x="162" y="268"/>
                </a:cubicBezTo>
                <a:cubicBezTo>
                  <a:pt x="150" y="268"/>
                  <a:pt x="139" y="269"/>
                  <a:pt x="129" y="272"/>
                </a:cubicBezTo>
                <a:close/>
                <a:moveTo>
                  <a:pt x="216" y="410"/>
                </a:moveTo>
                <a:cubicBezTo>
                  <a:pt x="198" y="364"/>
                  <a:pt x="198" y="364"/>
                  <a:pt x="198" y="364"/>
                </a:cubicBezTo>
                <a:cubicBezTo>
                  <a:pt x="183" y="364"/>
                  <a:pt x="183" y="364"/>
                  <a:pt x="183" y="364"/>
                </a:cubicBezTo>
                <a:cubicBezTo>
                  <a:pt x="175" y="372"/>
                  <a:pt x="175" y="372"/>
                  <a:pt x="175" y="372"/>
                </a:cubicBezTo>
                <a:cubicBezTo>
                  <a:pt x="147" y="372"/>
                  <a:pt x="147" y="372"/>
                  <a:pt x="147" y="372"/>
                </a:cubicBezTo>
                <a:cubicBezTo>
                  <a:pt x="139" y="364"/>
                  <a:pt x="139" y="364"/>
                  <a:pt x="139" y="364"/>
                </a:cubicBezTo>
                <a:cubicBezTo>
                  <a:pt x="124" y="364"/>
                  <a:pt x="124" y="364"/>
                  <a:pt x="124" y="364"/>
                </a:cubicBezTo>
                <a:cubicBezTo>
                  <a:pt x="106" y="410"/>
                  <a:pt x="106" y="410"/>
                  <a:pt x="106" y="410"/>
                </a:cubicBezTo>
                <a:cubicBezTo>
                  <a:pt x="104" y="414"/>
                  <a:pt x="104" y="419"/>
                  <a:pt x="107" y="423"/>
                </a:cubicBezTo>
                <a:cubicBezTo>
                  <a:pt x="109" y="426"/>
                  <a:pt x="112" y="428"/>
                  <a:pt x="115" y="428"/>
                </a:cubicBezTo>
                <a:cubicBezTo>
                  <a:pt x="139" y="405"/>
                  <a:pt x="139" y="405"/>
                  <a:pt x="139" y="405"/>
                </a:cubicBezTo>
                <a:cubicBezTo>
                  <a:pt x="183" y="405"/>
                  <a:pt x="183" y="405"/>
                  <a:pt x="183" y="405"/>
                </a:cubicBezTo>
                <a:cubicBezTo>
                  <a:pt x="207" y="428"/>
                  <a:pt x="207" y="428"/>
                  <a:pt x="207" y="428"/>
                </a:cubicBezTo>
                <a:cubicBezTo>
                  <a:pt x="210" y="428"/>
                  <a:pt x="213" y="426"/>
                  <a:pt x="215" y="423"/>
                </a:cubicBezTo>
                <a:cubicBezTo>
                  <a:pt x="218" y="419"/>
                  <a:pt x="218" y="414"/>
                  <a:pt x="216" y="410"/>
                </a:cubicBezTo>
                <a:close/>
                <a:moveTo>
                  <a:pt x="298" y="404"/>
                </a:moveTo>
                <a:cubicBezTo>
                  <a:pt x="298" y="346"/>
                  <a:pt x="261" y="296"/>
                  <a:pt x="209" y="276"/>
                </a:cubicBezTo>
                <a:cubicBezTo>
                  <a:pt x="205" y="299"/>
                  <a:pt x="185" y="316"/>
                  <a:pt x="161" y="316"/>
                </a:cubicBezTo>
                <a:cubicBezTo>
                  <a:pt x="137" y="316"/>
                  <a:pt x="118" y="299"/>
                  <a:pt x="113" y="277"/>
                </a:cubicBezTo>
                <a:cubicBezTo>
                  <a:pt x="61" y="296"/>
                  <a:pt x="25" y="346"/>
                  <a:pt x="25" y="405"/>
                </a:cubicBezTo>
                <a:cubicBezTo>
                  <a:pt x="24" y="420"/>
                  <a:pt x="24" y="420"/>
                  <a:pt x="24" y="420"/>
                </a:cubicBezTo>
                <a:cubicBezTo>
                  <a:pt x="93" y="397"/>
                  <a:pt x="93" y="397"/>
                  <a:pt x="93" y="397"/>
                </a:cubicBezTo>
                <a:cubicBezTo>
                  <a:pt x="113" y="348"/>
                  <a:pt x="113" y="348"/>
                  <a:pt x="113" y="348"/>
                </a:cubicBezTo>
                <a:cubicBezTo>
                  <a:pt x="146" y="348"/>
                  <a:pt x="146" y="348"/>
                  <a:pt x="146" y="348"/>
                </a:cubicBezTo>
                <a:cubicBezTo>
                  <a:pt x="154" y="356"/>
                  <a:pt x="154" y="356"/>
                  <a:pt x="154" y="356"/>
                </a:cubicBezTo>
                <a:cubicBezTo>
                  <a:pt x="168" y="356"/>
                  <a:pt x="168" y="356"/>
                  <a:pt x="168" y="356"/>
                </a:cubicBezTo>
                <a:cubicBezTo>
                  <a:pt x="176" y="348"/>
                  <a:pt x="176" y="348"/>
                  <a:pt x="176" y="348"/>
                </a:cubicBezTo>
                <a:cubicBezTo>
                  <a:pt x="209" y="348"/>
                  <a:pt x="209" y="348"/>
                  <a:pt x="209" y="348"/>
                </a:cubicBezTo>
                <a:cubicBezTo>
                  <a:pt x="229" y="397"/>
                  <a:pt x="229" y="397"/>
                  <a:pt x="229" y="397"/>
                </a:cubicBezTo>
                <a:cubicBezTo>
                  <a:pt x="298" y="420"/>
                  <a:pt x="298" y="420"/>
                  <a:pt x="298" y="420"/>
                </a:cubicBezTo>
                <a:lnTo>
                  <a:pt x="298" y="404"/>
                </a:lnTo>
                <a:close/>
                <a:moveTo>
                  <a:pt x="290" y="614"/>
                </a:moveTo>
                <a:cubicBezTo>
                  <a:pt x="290" y="630"/>
                  <a:pt x="290" y="630"/>
                  <a:pt x="290" y="630"/>
                </a:cubicBezTo>
                <a:cubicBezTo>
                  <a:pt x="274" y="630"/>
                  <a:pt x="274" y="630"/>
                  <a:pt x="274" y="630"/>
                </a:cubicBezTo>
                <a:cubicBezTo>
                  <a:pt x="274" y="775"/>
                  <a:pt x="274" y="775"/>
                  <a:pt x="274" y="775"/>
                </a:cubicBezTo>
                <a:cubicBezTo>
                  <a:pt x="258" y="775"/>
                  <a:pt x="258" y="775"/>
                  <a:pt x="258" y="775"/>
                </a:cubicBezTo>
                <a:cubicBezTo>
                  <a:pt x="258" y="735"/>
                  <a:pt x="258" y="735"/>
                  <a:pt x="258" y="735"/>
                </a:cubicBezTo>
                <a:cubicBezTo>
                  <a:pt x="65" y="735"/>
                  <a:pt x="65" y="735"/>
                  <a:pt x="65" y="735"/>
                </a:cubicBezTo>
                <a:cubicBezTo>
                  <a:pt x="65" y="775"/>
                  <a:pt x="65" y="775"/>
                  <a:pt x="65" y="775"/>
                </a:cubicBezTo>
                <a:cubicBezTo>
                  <a:pt x="49" y="775"/>
                  <a:pt x="49" y="775"/>
                  <a:pt x="49" y="775"/>
                </a:cubicBezTo>
                <a:cubicBezTo>
                  <a:pt x="49" y="630"/>
                  <a:pt x="49" y="630"/>
                  <a:pt x="49" y="630"/>
                </a:cubicBezTo>
                <a:cubicBezTo>
                  <a:pt x="33" y="630"/>
                  <a:pt x="33" y="630"/>
                  <a:pt x="33" y="630"/>
                </a:cubicBezTo>
                <a:cubicBezTo>
                  <a:pt x="33" y="614"/>
                  <a:pt x="33" y="614"/>
                  <a:pt x="33" y="614"/>
                </a:cubicBezTo>
                <a:cubicBezTo>
                  <a:pt x="49" y="614"/>
                  <a:pt x="49" y="614"/>
                  <a:pt x="49" y="614"/>
                </a:cubicBezTo>
                <a:cubicBezTo>
                  <a:pt x="49" y="469"/>
                  <a:pt x="49" y="469"/>
                  <a:pt x="49" y="469"/>
                </a:cubicBezTo>
                <a:cubicBezTo>
                  <a:pt x="65" y="469"/>
                  <a:pt x="65" y="469"/>
                  <a:pt x="65" y="469"/>
                </a:cubicBezTo>
                <a:cubicBezTo>
                  <a:pt x="65" y="533"/>
                  <a:pt x="65" y="533"/>
                  <a:pt x="65" y="533"/>
                </a:cubicBezTo>
                <a:cubicBezTo>
                  <a:pt x="72" y="533"/>
                  <a:pt x="72" y="533"/>
                  <a:pt x="72" y="533"/>
                </a:cubicBezTo>
                <a:cubicBezTo>
                  <a:pt x="72" y="453"/>
                  <a:pt x="72" y="453"/>
                  <a:pt x="72" y="453"/>
                </a:cubicBezTo>
                <a:cubicBezTo>
                  <a:pt x="89" y="453"/>
                  <a:pt x="89" y="453"/>
                  <a:pt x="89" y="453"/>
                </a:cubicBezTo>
                <a:cubicBezTo>
                  <a:pt x="89" y="533"/>
                  <a:pt x="89" y="533"/>
                  <a:pt x="89" y="533"/>
                </a:cubicBezTo>
                <a:cubicBezTo>
                  <a:pt x="233" y="533"/>
                  <a:pt x="233" y="533"/>
                  <a:pt x="233" y="533"/>
                </a:cubicBezTo>
                <a:cubicBezTo>
                  <a:pt x="233" y="453"/>
                  <a:pt x="233" y="453"/>
                  <a:pt x="233" y="453"/>
                </a:cubicBezTo>
                <a:cubicBezTo>
                  <a:pt x="250" y="453"/>
                  <a:pt x="250" y="453"/>
                  <a:pt x="250" y="453"/>
                </a:cubicBezTo>
                <a:cubicBezTo>
                  <a:pt x="250" y="533"/>
                  <a:pt x="250" y="533"/>
                  <a:pt x="250" y="533"/>
                </a:cubicBezTo>
                <a:cubicBezTo>
                  <a:pt x="258" y="533"/>
                  <a:pt x="258" y="533"/>
                  <a:pt x="258" y="533"/>
                </a:cubicBezTo>
                <a:cubicBezTo>
                  <a:pt x="258" y="469"/>
                  <a:pt x="258" y="469"/>
                  <a:pt x="258" y="469"/>
                </a:cubicBezTo>
                <a:cubicBezTo>
                  <a:pt x="274" y="469"/>
                  <a:pt x="274" y="469"/>
                  <a:pt x="274" y="469"/>
                </a:cubicBezTo>
                <a:cubicBezTo>
                  <a:pt x="274" y="614"/>
                  <a:pt x="274" y="614"/>
                  <a:pt x="274" y="614"/>
                </a:cubicBezTo>
                <a:lnTo>
                  <a:pt x="290" y="614"/>
                </a:lnTo>
                <a:close/>
                <a:moveTo>
                  <a:pt x="65" y="550"/>
                </a:moveTo>
                <a:cubicBezTo>
                  <a:pt x="65" y="574"/>
                  <a:pt x="65" y="574"/>
                  <a:pt x="65" y="574"/>
                </a:cubicBezTo>
                <a:cubicBezTo>
                  <a:pt x="258" y="574"/>
                  <a:pt x="258" y="574"/>
                  <a:pt x="258" y="574"/>
                </a:cubicBezTo>
                <a:cubicBezTo>
                  <a:pt x="258" y="550"/>
                  <a:pt x="258" y="550"/>
                  <a:pt x="258" y="550"/>
                </a:cubicBezTo>
                <a:lnTo>
                  <a:pt x="65" y="550"/>
                </a:lnTo>
                <a:close/>
                <a:moveTo>
                  <a:pt x="77" y="719"/>
                </a:moveTo>
                <a:cubicBezTo>
                  <a:pt x="77" y="717"/>
                  <a:pt x="77" y="716"/>
                  <a:pt x="77" y="715"/>
                </a:cubicBezTo>
                <a:cubicBezTo>
                  <a:pt x="77" y="715"/>
                  <a:pt x="77" y="715"/>
                  <a:pt x="77" y="715"/>
                </a:cubicBezTo>
                <a:cubicBezTo>
                  <a:pt x="77" y="634"/>
                  <a:pt x="77" y="634"/>
                  <a:pt x="77" y="634"/>
                </a:cubicBezTo>
                <a:cubicBezTo>
                  <a:pt x="105" y="634"/>
                  <a:pt x="105" y="634"/>
                  <a:pt x="105" y="634"/>
                </a:cubicBezTo>
                <a:cubicBezTo>
                  <a:pt x="105" y="590"/>
                  <a:pt x="105" y="590"/>
                  <a:pt x="105" y="590"/>
                </a:cubicBezTo>
                <a:cubicBezTo>
                  <a:pt x="65" y="590"/>
                  <a:pt x="65" y="590"/>
                  <a:pt x="65" y="590"/>
                </a:cubicBezTo>
                <a:cubicBezTo>
                  <a:pt x="65" y="719"/>
                  <a:pt x="65" y="719"/>
                  <a:pt x="65" y="719"/>
                </a:cubicBezTo>
                <a:lnTo>
                  <a:pt x="77" y="719"/>
                </a:lnTo>
                <a:close/>
                <a:moveTo>
                  <a:pt x="141" y="650"/>
                </a:moveTo>
                <a:cubicBezTo>
                  <a:pt x="93" y="650"/>
                  <a:pt x="93" y="650"/>
                  <a:pt x="93" y="650"/>
                </a:cubicBezTo>
                <a:cubicBezTo>
                  <a:pt x="93" y="687"/>
                  <a:pt x="93" y="687"/>
                  <a:pt x="93" y="687"/>
                </a:cubicBezTo>
                <a:cubicBezTo>
                  <a:pt x="100" y="681"/>
                  <a:pt x="108" y="678"/>
                  <a:pt x="117" y="678"/>
                </a:cubicBezTo>
                <a:cubicBezTo>
                  <a:pt x="126" y="678"/>
                  <a:pt x="135" y="681"/>
                  <a:pt x="141" y="687"/>
                </a:cubicBezTo>
                <a:lnTo>
                  <a:pt x="141" y="650"/>
                </a:lnTo>
                <a:close/>
                <a:moveTo>
                  <a:pt x="141" y="719"/>
                </a:moveTo>
                <a:cubicBezTo>
                  <a:pt x="141" y="705"/>
                  <a:pt x="131" y="694"/>
                  <a:pt x="117" y="694"/>
                </a:cubicBezTo>
                <a:cubicBezTo>
                  <a:pt x="104" y="694"/>
                  <a:pt x="93" y="705"/>
                  <a:pt x="93" y="719"/>
                </a:cubicBezTo>
                <a:lnTo>
                  <a:pt x="141" y="719"/>
                </a:lnTo>
                <a:close/>
                <a:moveTo>
                  <a:pt x="166" y="719"/>
                </a:moveTo>
                <a:cubicBezTo>
                  <a:pt x="166" y="634"/>
                  <a:pt x="166" y="634"/>
                  <a:pt x="166" y="634"/>
                </a:cubicBezTo>
                <a:cubicBezTo>
                  <a:pt x="202" y="634"/>
                  <a:pt x="202" y="634"/>
                  <a:pt x="202" y="634"/>
                </a:cubicBezTo>
                <a:cubicBezTo>
                  <a:pt x="202" y="590"/>
                  <a:pt x="202" y="590"/>
                  <a:pt x="202" y="590"/>
                </a:cubicBezTo>
                <a:cubicBezTo>
                  <a:pt x="121" y="590"/>
                  <a:pt x="121" y="590"/>
                  <a:pt x="121" y="590"/>
                </a:cubicBezTo>
                <a:cubicBezTo>
                  <a:pt x="121" y="634"/>
                  <a:pt x="121" y="634"/>
                  <a:pt x="121" y="634"/>
                </a:cubicBezTo>
                <a:cubicBezTo>
                  <a:pt x="158" y="634"/>
                  <a:pt x="158" y="634"/>
                  <a:pt x="158" y="634"/>
                </a:cubicBezTo>
                <a:cubicBezTo>
                  <a:pt x="158" y="715"/>
                  <a:pt x="158" y="715"/>
                  <a:pt x="158" y="715"/>
                </a:cubicBezTo>
                <a:cubicBezTo>
                  <a:pt x="157" y="715"/>
                  <a:pt x="157" y="715"/>
                  <a:pt x="157" y="715"/>
                </a:cubicBezTo>
                <a:cubicBezTo>
                  <a:pt x="157" y="716"/>
                  <a:pt x="158" y="717"/>
                  <a:pt x="158" y="719"/>
                </a:cubicBezTo>
                <a:lnTo>
                  <a:pt x="166" y="719"/>
                </a:lnTo>
                <a:close/>
                <a:moveTo>
                  <a:pt x="230" y="650"/>
                </a:moveTo>
                <a:cubicBezTo>
                  <a:pt x="182" y="650"/>
                  <a:pt x="182" y="650"/>
                  <a:pt x="182" y="650"/>
                </a:cubicBezTo>
                <a:cubicBezTo>
                  <a:pt x="182" y="687"/>
                  <a:pt x="182" y="687"/>
                  <a:pt x="182" y="687"/>
                </a:cubicBezTo>
                <a:cubicBezTo>
                  <a:pt x="188" y="681"/>
                  <a:pt x="197" y="678"/>
                  <a:pt x="206" y="678"/>
                </a:cubicBezTo>
                <a:cubicBezTo>
                  <a:pt x="215" y="678"/>
                  <a:pt x="223" y="681"/>
                  <a:pt x="230" y="687"/>
                </a:cubicBezTo>
                <a:lnTo>
                  <a:pt x="230" y="650"/>
                </a:lnTo>
                <a:close/>
                <a:moveTo>
                  <a:pt x="230" y="719"/>
                </a:moveTo>
                <a:cubicBezTo>
                  <a:pt x="230" y="705"/>
                  <a:pt x="219" y="694"/>
                  <a:pt x="206" y="694"/>
                </a:cubicBezTo>
                <a:cubicBezTo>
                  <a:pt x="193" y="694"/>
                  <a:pt x="182" y="705"/>
                  <a:pt x="182" y="719"/>
                </a:cubicBezTo>
                <a:lnTo>
                  <a:pt x="230" y="719"/>
                </a:lnTo>
                <a:close/>
                <a:moveTo>
                  <a:pt x="258" y="719"/>
                </a:moveTo>
                <a:cubicBezTo>
                  <a:pt x="258" y="590"/>
                  <a:pt x="258" y="590"/>
                  <a:pt x="258" y="590"/>
                </a:cubicBezTo>
                <a:cubicBezTo>
                  <a:pt x="218" y="590"/>
                  <a:pt x="218" y="590"/>
                  <a:pt x="218" y="590"/>
                </a:cubicBezTo>
                <a:cubicBezTo>
                  <a:pt x="218" y="634"/>
                  <a:pt x="218" y="634"/>
                  <a:pt x="218" y="634"/>
                </a:cubicBezTo>
                <a:cubicBezTo>
                  <a:pt x="246" y="634"/>
                  <a:pt x="246" y="634"/>
                  <a:pt x="246" y="634"/>
                </a:cubicBezTo>
                <a:cubicBezTo>
                  <a:pt x="246" y="719"/>
                  <a:pt x="246" y="719"/>
                  <a:pt x="246" y="719"/>
                </a:cubicBezTo>
                <a:lnTo>
                  <a:pt x="258" y="7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40">
            <a:extLst>
              <a:ext uri="{FF2B5EF4-FFF2-40B4-BE49-F238E27FC236}">
                <a16:creationId xmlns:a16="http://schemas.microsoft.com/office/drawing/2014/main" id="{3E065B1D-DBDE-481A-8354-2DD555BA6CC1}"/>
              </a:ext>
              <a:ext uri="{C183D7F6-B498-43B3-948B-1728B52AA6E4}">
                <adec:decorative xmlns:adec="http://schemas.microsoft.com/office/drawing/2017/decorative" val="1"/>
              </a:ext>
            </a:extLst>
          </p:cNvPr>
          <p:cNvSpPr>
            <a:spLocks noChangeAspect="1" noEditPoints="1"/>
          </p:cNvSpPr>
          <p:nvPr/>
        </p:nvSpPr>
        <p:spPr bwMode="auto">
          <a:xfrm>
            <a:off x="7018394" y="4503464"/>
            <a:ext cx="547400" cy="1320998"/>
          </a:xfrm>
          <a:custGeom>
            <a:avLst/>
            <a:gdLst>
              <a:gd name="T0" fmla="*/ 184 w 331"/>
              <a:gd name="T1" fmla="*/ 226 h 798"/>
              <a:gd name="T2" fmla="*/ 196 w 331"/>
              <a:gd name="T3" fmla="*/ 540 h 798"/>
              <a:gd name="T4" fmla="*/ 114 w 331"/>
              <a:gd name="T5" fmla="*/ 540 h 798"/>
              <a:gd name="T6" fmla="*/ 16 w 331"/>
              <a:gd name="T7" fmla="*/ 524 h 798"/>
              <a:gd name="T8" fmla="*/ 49 w 331"/>
              <a:gd name="T9" fmla="*/ 193 h 798"/>
              <a:gd name="T10" fmla="*/ 41 w 331"/>
              <a:gd name="T11" fmla="*/ 47 h 798"/>
              <a:gd name="T12" fmla="*/ 165 w 331"/>
              <a:gd name="T13" fmla="*/ 17 h 798"/>
              <a:gd name="T14" fmla="*/ 276 w 331"/>
              <a:gd name="T15" fmla="*/ 119 h 798"/>
              <a:gd name="T16" fmla="*/ 198 w 331"/>
              <a:gd name="T17" fmla="*/ 280 h 798"/>
              <a:gd name="T18" fmla="*/ 105 w 331"/>
              <a:gd name="T19" fmla="*/ 346 h 798"/>
              <a:gd name="T20" fmla="*/ 105 w 331"/>
              <a:gd name="T21" fmla="*/ 346 h 798"/>
              <a:gd name="T22" fmla="*/ 201 w 331"/>
              <a:gd name="T23" fmla="*/ 299 h 798"/>
              <a:gd name="T24" fmla="*/ 64 w 331"/>
              <a:gd name="T25" fmla="*/ 183 h 798"/>
              <a:gd name="T26" fmla="*/ 102 w 331"/>
              <a:gd name="T27" fmla="*/ 186 h 798"/>
              <a:gd name="T28" fmla="*/ 156 w 331"/>
              <a:gd name="T29" fmla="*/ 179 h 798"/>
              <a:gd name="T30" fmla="*/ 209 w 331"/>
              <a:gd name="T31" fmla="*/ 145 h 798"/>
              <a:gd name="T32" fmla="*/ 274 w 331"/>
              <a:gd name="T33" fmla="*/ 153 h 798"/>
              <a:gd name="T34" fmla="*/ 266 w 331"/>
              <a:gd name="T35" fmla="*/ 97 h 798"/>
              <a:gd name="T36" fmla="*/ 193 w 331"/>
              <a:gd name="T37" fmla="*/ 24 h 798"/>
              <a:gd name="T38" fmla="*/ 129 w 331"/>
              <a:gd name="T39" fmla="*/ 16 h 798"/>
              <a:gd name="T40" fmla="*/ 84 w 331"/>
              <a:gd name="T41" fmla="*/ 24 h 798"/>
              <a:gd name="T42" fmla="*/ 32 w 331"/>
              <a:gd name="T43" fmla="*/ 89 h 798"/>
              <a:gd name="T44" fmla="*/ 24 w 331"/>
              <a:gd name="T45" fmla="*/ 145 h 798"/>
              <a:gd name="T46" fmla="*/ 160 w 331"/>
              <a:gd name="T47" fmla="*/ 274 h 798"/>
              <a:gd name="T48" fmla="*/ 215 w 331"/>
              <a:gd name="T49" fmla="*/ 161 h 798"/>
              <a:gd name="T50" fmla="*/ 103 w 331"/>
              <a:gd name="T51" fmla="*/ 207 h 798"/>
              <a:gd name="T52" fmla="*/ 88 w 331"/>
              <a:gd name="T53" fmla="*/ 486 h 798"/>
              <a:gd name="T54" fmla="*/ 160 w 331"/>
              <a:gd name="T55" fmla="*/ 452 h 798"/>
              <a:gd name="T56" fmla="*/ 290 w 331"/>
              <a:gd name="T57" fmla="*/ 508 h 798"/>
              <a:gd name="T58" fmla="*/ 243 w 331"/>
              <a:gd name="T59" fmla="*/ 399 h 798"/>
              <a:gd name="T60" fmla="*/ 290 w 331"/>
              <a:gd name="T61" fmla="*/ 427 h 798"/>
              <a:gd name="T62" fmla="*/ 161 w 331"/>
              <a:gd name="T63" fmla="*/ 318 h 798"/>
              <a:gd name="T64" fmla="*/ 117 w 331"/>
              <a:gd name="T65" fmla="*/ 362 h 798"/>
              <a:gd name="T66" fmla="*/ 16 w 331"/>
              <a:gd name="T67" fmla="*/ 468 h 798"/>
              <a:gd name="T68" fmla="*/ 81 w 331"/>
              <a:gd name="T69" fmla="*/ 476 h 798"/>
              <a:gd name="T70" fmla="*/ 88 w 331"/>
              <a:gd name="T71" fmla="*/ 486 h 798"/>
              <a:gd name="T72" fmla="*/ 167 w 331"/>
              <a:gd name="T73" fmla="*/ 468 h 798"/>
              <a:gd name="T74" fmla="*/ 98 w 331"/>
              <a:gd name="T75" fmla="*/ 505 h 798"/>
              <a:gd name="T76" fmla="*/ 175 w 331"/>
              <a:gd name="T77" fmla="*/ 500 h 798"/>
              <a:gd name="T78" fmla="*/ 234 w 331"/>
              <a:gd name="T79" fmla="*/ 548 h 798"/>
              <a:gd name="T80" fmla="*/ 193 w 331"/>
              <a:gd name="T81" fmla="*/ 798 h 798"/>
              <a:gd name="T82" fmla="*/ 89 w 331"/>
              <a:gd name="T83" fmla="*/ 636 h 798"/>
              <a:gd name="T84" fmla="*/ 89 w 331"/>
              <a:gd name="T85" fmla="*/ 556 h 798"/>
              <a:gd name="T86" fmla="*/ 242 w 331"/>
              <a:gd name="T87" fmla="*/ 556 h 798"/>
              <a:gd name="T88" fmla="*/ 274 w 331"/>
              <a:gd name="T89" fmla="*/ 708 h 798"/>
              <a:gd name="T90" fmla="*/ 226 w 331"/>
              <a:gd name="T91" fmla="*/ 620 h 798"/>
              <a:gd name="T92" fmla="*/ 226 w 331"/>
              <a:gd name="T93" fmla="*/ 620 h 798"/>
              <a:gd name="T94" fmla="*/ 258 w 331"/>
              <a:gd name="T95" fmla="*/ 730 h 798"/>
              <a:gd name="T96" fmla="*/ 209 w 331"/>
              <a:gd name="T97" fmla="*/ 760 h 798"/>
              <a:gd name="T98" fmla="*/ 250 w 331"/>
              <a:gd name="T99" fmla="*/ 669 h 798"/>
              <a:gd name="T100" fmla="*/ 274 w 331"/>
              <a:gd name="T101" fmla="*/ 782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1" h="798">
                <a:moveTo>
                  <a:pt x="184" y="226"/>
                </a:moveTo>
                <a:cubicBezTo>
                  <a:pt x="180" y="240"/>
                  <a:pt x="168" y="250"/>
                  <a:pt x="153" y="250"/>
                </a:cubicBezTo>
                <a:cubicBezTo>
                  <a:pt x="138" y="250"/>
                  <a:pt x="125" y="240"/>
                  <a:pt x="122" y="226"/>
                </a:cubicBezTo>
                <a:lnTo>
                  <a:pt x="184" y="226"/>
                </a:lnTo>
                <a:close/>
                <a:moveTo>
                  <a:pt x="288" y="524"/>
                </a:moveTo>
                <a:cubicBezTo>
                  <a:pt x="225" y="505"/>
                  <a:pt x="225" y="505"/>
                  <a:pt x="225" y="505"/>
                </a:cubicBezTo>
                <a:cubicBezTo>
                  <a:pt x="226" y="513"/>
                  <a:pt x="225" y="521"/>
                  <a:pt x="220" y="527"/>
                </a:cubicBezTo>
                <a:cubicBezTo>
                  <a:pt x="215" y="535"/>
                  <a:pt x="206" y="540"/>
                  <a:pt x="196" y="540"/>
                </a:cubicBezTo>
                <a:cubicBezTo>
                  <a:pt x="192" y="540"/>
                  <a:pt x="192" y="540"/>
                  <a:pt x="192" y="540"/>
                </a:cubicBezTo>
                <a:cubicBezTo>
                  <a:pt x="168" y="516"/>
                  <a:pt x="168" y="516"/>
                  <a:pt x="168" y="516"/>
                </a:cubicBezTo>
                <a:cubicBezTo>
                  <a:pt x="138" y="516"/>
                  <a:pt x="138" y="516"/>
                  <a:pt x="138" y="516"/>
                </a:cubicBezTo>
                <a:cubicBezTo>
                  <a:pt x="114" y="540"/>
                  <a:pt x="114" y="540"/>
                  <a:pt x="114" y="540"/>
                </a:cubicBezTo>
                <a:cubicBezTo>
                  <a:pt x="111" y="540"/>
                  <a:pt x="111" y="540"/>
                  <a:pt x="111" y="540"/>
                </a:cubicBezTo>
                <a:cubicBezTo>
                  <a:pt x="101" y="540"/>
                  <a:pt x="91" y="535"/>
                  <a:pt x="86" y="527"/>
                </a:cubicBezTo>
                <a:cubicBezTo>
                  <a:pt x="81" y="521"/>
                  <a:pt x="80" y="513"/>
                  <a:pt x="81" y="505"/>
                </a:cubicBezTo>
                <a:cubicBezTo>
                  <a:pt x="16" y="524"/>
                  <a:pt x="16" y="524"/>
                  <a:pt x="16" y="524"/>
                </a:cubicBezTo>
                <a:cubicBezTo>
                  <a:pt x="0" y="524"/>
                  <a:pt x="0" y="524"/>
                  <a:pt x="0" y="524"/>
                </a:cubicBezTo>
                <a:cubicBezTo>
                  <a:pt x="0" y="427"/>
                  <a:pt x="0" y="427"/>
                  <a:pt x="0" y="427"/>
                </a:cubicBezTo>
                <a:cubicBezTo>
                  <a:pt x="0" y="358"/>
                  <a:pt x="46" y="299"/>
                  <a:pt x="109" y="280"/>
                </a:cubicBezTo>
                <a:cubicBezTo>
                  <a:pt x="76" y="264"/>
                  <a:pt x="52" y="231"/>
                  <a:pt x="49" y="193"/>
                </a:cubicBezTo>
                <a:cubicBezTo>
                  <a:pt x="26" y="189"/>
                  <a:pt x="8" y="169"/>
                  <a:pt x="8" y="145"/>
                </a:cubicBezTo>
                <a:cubicBezTo>
                  <a:pt x="8" y="132"/>
                  <a:pt x="13" y="120"/>
                  <a:pt x="22" y="111"/>
                </a:cubicBezTo>
                <a:cubicBezTo>
                  <a:pt x="18" y="104"/>
                  <a:pt x="16" y="97"/>
                  <a:pt x="16" y="89"/>
                </a:cubicBezTo>
                <a:cubicBezTo>
                  <a:pt x="16" y="71"/>
                  <a:pt x="26" y="55"/>
                  <a:pt x="41" y="47"/>
                </a:cubicBezTo>
                <a:cubicBezTo>
                  <a:pt x="43" y="25"/>
                  <a:pt x="62" y="8"/>
                  <a:pt x="84" y="8"/>
                </a:cubicBezTo>
                <a:cubicBezTo>
                  <a:pt x="90" y="8"/>
                  <a:pt x="95" y="9"/>
                  <a:pt x="100" y="11"/>
                </a:cubicBezTo>
                <a:cubicBezTo>
                  <a:pt x="109" y="4"/>
                  <a:pt x="118" y="0"/>
                  <a:pt x="129" y="0"/>
                </a:cubicBezTo>
                <a:cubicBezTo>
                  <a:pt x="143" y="0"/>
                  <a:pt x="156" y="6"/>
                  <a:pt x="165" y="17"/>
                </a:cubicBezTo>
                <a:cubicBezTo>
                  <a:pt x="173" y="11"/>
                  <a:pt x="183" y="8"/>
                  <a:pt x="193" y="8"/>
                </a:cubicBezTo>
                <a:cubicBezTo>
                  <a:pt x="217" y="8"/>
                  <a:pt x="237" y="26"/>
                  <a:pt x="241" y="49"/>
                </a:cubicBezTo>
                <a:cubicBezTo>
                  <a:pt x="264" y="52"/>
                  <a:pt x="282" y="73"/>
                  <a:pt x="282" y="97"/>
                </a:cubicBezTo>
                <a:cubicBezTo>
                  <a:pt x="282" y="105"/>
                  <a:pt x="280" y="112"/>
                  <a:pt x="276" y="119"/>
                </a:cubicBezTo>
                <a:cubicBezTo>
                  <a:pt x="285" y="128"/>
                  <a:pt x="290" y="140"/>
                  <a:pt x="290" y="153"/>
                </a:cubicBezTo>
                <a:cubicBezTo>
                  <a:pt x="290" y="174"/>
                  <a:pt x="276" y="192"/>
                  <a:pt x="257" y="199"/>
                </a:cubicBezTo>
                <a:cubicBezTo>
                  <a:pt x="254" y="222"/>
                  <a:pt x="243" y="244"/>
                  <a:pt x="226" y="261"/>
                </a:cubicBezTo>
                <a:cubicBezTo>
                  <a:pt x="218" y="269"/>
                  <a:pt x="208" y="276"/>
                  <a:pt x="198" y="280"/>
                </a:cubicBezTo>
                <a:cubicBezTo>
                  <a:pt x="260" y="300"/>
                  <a:pt x="306" y="358"/>
                  <a:pt x="306" y="427"/>
                </a:cubicBezTo>
                <a:cubicBezTo>
                  <a:pt x="306" y="524"/>
                  <a:pt x="306" y="524"/>
                  <a:pt x="306" y="524"/>
                </a:cubicBezTo>
                <a:lnTo>
                  <a:pt x="288" y="524"/>
                </a:lnTo>
                <a:close/>
                <a:moveTo>
                  <a:pt x="105" y="346"/>
                </a:moveTo>
                <a:cubicBezTo>
                  <a:pt x="108" y="346"/>
                  <a:pt x="108" y="346"/>
                  <a:pt x="108" y="346"/>
                </a:cubicBezTo>
                <a:cubicBezTo>
                  <a:pt x="143" y="290"/>
                  <a:pt x="143" y="290"/>
                  <a:pt x="143" y="290"/>
                </a:cubicBezTo>
                <a:cubicBezTo>
                  <a:pt x="130" y="291"/>
                  <a:pt x="117" y="294"/>
                  <a:pt x="105" y="299"/>
                </a:cubicBezTo>
                <a:lnTo>
                  <a:pt x="105" y="346"/>
                </a:lnTo>
                <a:close/>
                <a:moveTo>
                  <a:pt x="163" y="290"/>
                </a:moveTo>
                <a:cubicBezTo>
                  <a:pt x="198" y="346"/>
                  <a:pt x="198" y="346"/>
                  <a:pt x="198" y="346"/>
                </a:cubicBezTo>
                <a:cubicBezTo>
                  <a:pt x="201" y="346"/>
                  <a:pt x="201" y="346"/>
                  <a:pt x="201" y="346"/>
                </a:cubicBezTo>
                <a:cubicBezTo>
                  <a:pt x="201" y="299"/>
                  <a:pt x="201" y="299"/>
                  <a:pt x="201" y="299"/>
                </a:cubicBezTo>
                <a:cubicBezTo>
                  <a:pt x="189" y="294"/>
                  <a:pt x="176" y="291"/>
                  <a:pt x="163" y="290"/>
                </a:cubicBezTo>
                <a:close/>
                <a:moveTo>
                  <a:pt x="56" y="177"/>
                </a:moveTo>
                <a:cubicBezTo>
                  <a:pt x="64" y="177"/>
                  <a:pt x="64" y="177"/>
                  <a:pt x="64" y="177"/>
                </a:cubicBezTo>
                <a:cubicBezTo>
                  <a:pt x="64" y="183"/>
                  <a:pt x="64" y="183"/>
                  <a:pt x="64" y="183"/>
                </a:cubicBezTo>
                <a:cubicBezTo>
                  <a:pt x="64" y="184"/>
                  <a:pt x="64" y="185"/>
                  <a:pt x="64" y="186"/>
                </a:cubicBezTo>
                <a:cubicBezTo>
                  <a:pt x="68" y="193"/>
                  <a:pt x="75" y="197"/>
                  <a:pt x="82" y="197"/>
                </a:cubicBezTo>
                <a:cubicBezTo>
                  <a:pt x="88" y="197"/>
                  <a:pt x="93" y="195"/>
                  <a:pt x="97" y="191"/>
                </a:cubicBezTo>
                <a:cubicBezTo>
                  <a:pt x="102" y="186"/>
                  <a:pt x="102" y="186"/>
                  <a:pt x="102" y="186"/>
                </a:cubicBezTo>
                <a:cubicBezTo>
                  <a:pt x="107" y="191"/>
                  <a:pt x="107" y="191"/>
                  <a:pt x="107" y="191"/>
                </a:cubicBezTo>
                <a:cubicBezTo>
                  <a:pt x="113" y="195"/>
                  <a:pt x="120" y="197"/>
                  <a:pt x="127" y="197"/>
                </a:cubicBezTo>
                <a:cubicBezTo>
                  <a:pt x="137" y="197"/>
                  <a:pt x="147" y="192"/>
                  <a:pt x="153" y="183"/>
                </a:cubicBezTo>
                <a:cubicBezTo>
                  <a:pt x="156" y="179"/>
                  <a:pt x="156" y="179"/>
                  <a:pt x="156" y="179"/>
                </a:cubicBezTo>
                <a:cubicBezTo>
                  <a:pt x="162" y="180"/>
                  <a:pt x="162" y="180"/>
                  <a:pt x="162" y="180"/>
                </a:cubicBezTo>
                <a:cubicBezTo>
                  <a:pt x="165" y="181"/>
                  <a:pt x="168" y="181"/>
                  <a:pt x="171" y="181"/>
                </a:cubicBezTo>
                <a:cubicBezTo>
                  <a:pt x="193" y="181"/>
                  <a:pt x="201" y="162"/>
                  <a:pt x="201" y="145"/>
                </a:cubicBezTo>
                <a:cubicBezTo>
                  <a:pt x="209" y="145"/>
                  <a:pt x="209" y="145"/>
                  <a:pt x="209" y="145"/>
                </a:cubicBezTo>
                <a:cubicBezTo>
                  <a:pt x="209" y="145"/>
                  <a:pt x="209" y="145"/>
                  <a:pt x="209" y="145"/>
                </a:cubicBezTo>
                <a:cubicBezTo>
                  <a:pt x="216" y="145"/>
                  <a:pt x="216" y="145"/>
                  <a:pt x="216" y="145"/>
                </a:cubicBezTo>
                <a:cubicBezTo>
                  <a:pt x="237" y="145"/>
                  <a:pt x="255" y="161"/>
                  <a:pt x="257" y="181"/>
                </a:cubicBezTo>
                <a:cubicBezTo>
                  <a:pt x="267" y="175"/>
                  <a:pt x="274" y="165"/>
                  <a:pt x="274" y="153"/>
                </a:cubicBezTo>
                <a:cubicBezTo>
                  <a:pt x="274" y="143"/>
                  <a:pt x="269" y="133"/>
                  <a:pt x="261" y="127"/>
                </a:cubicBezTo>
                <a:cubicBezTo>
                  <a:pt x="254" y="122"/>
                  <a:pt x="254" y="122"/>
                  <a:pt x="254" y="122"/>
                </a:cubicBezTo>
                <a:cubicBezTo>
                  <a:pt x="259" y="116"/>
                  <a:pt x="259" y="116"/>
                  <a:pt x="259" y="116"/>
                </a:cubicBezTo>
                <a:cubicBezTo>
                  <a:pt x="263" y="110"/>
                  <a:pt x="266" y="104"/>
                  <a:pt x="266" y="97"/>
                </a:cubicBezTo>
                <a:cubicBezTo>
                  <a:pt x="266" y="79"/>
                  <a:pt x="251" y="64"/>
                  <a:pt x="233" y="64"/>
                </a:cubicBezTo>
                <a:cubicBezTo>
                  <a:pt x="225" y="64"/>
                  <a:pt x="225" y="64"/>
                  <a:pt x="225" y="64"/>
                </a:cubicBezTo>
                <a:cubicBezTo>
                  <a:pt x="225" y="56"/>
                  <a:pt x="225" y="56"/>
                  <a:pt x="225" y="56"/>
                </a:cubicBezTo>
                <a:cubicBezTo>
                  <a:pt x="225" y="39"/>
                  <a:pt x="211" y="24"/>
                  <a:pt x="193" y="24"/>
                </a:cubicBezTo>
                <a:cubicBezTo>
                  <a:pt x="184" y="24"/>
                  <a:pt x="176" y="28"/>
                  <a:pt x="170" y="34"/>
                </a:cubicBezTo>
                <a:cubicBezTo>
                  <a:pt x="162" y="43"/>
                  <a:pt x="162" y="43"/>
                  <a:pt x="162" y="43"/>
                </a:cubicBezTo>
                <a:cubicBezTo>
                  <a:pt x="157" y="33"/>
                  <a:pt x="157" y="33"/>
                  <a:pt x="157" y="33"/>
                </a:cubicBezTo>
                <a:cubicBezTo>
                  <a:pt x="151" y="23"/>
                  <a:pt x="140" y="16"/>
                  <a:pt x="129" y="16"/>
                </a:cubicBezTo>
                <a:cubicBezTo>
                  <a:pt x="121" y="16"/>
                  <a:pt x="114" y="19"/>
                  <a:pt x="108" y="26"/>
                </a:cubicBezTo>
                <a:cubicBezTo>
                  <a:pt x="104" y="31"/>
                  <a:pt x="104" y="31"/>
                  <a:pt x="104" y="31"/>
                </a:cubicBezTo>
                <a:cubicBezTo>
                  <a:pt x="98" y="28"/>
                  <a:pt x="98" y="28"/>
                  <a:pt x="98" y="28"/>
                </a:cubicBezTo>
                <a:cubicBezTo>
                  <a:pt x="94" y="25"/>
                  <a:pt x="89" y="24"/>
                  <a:pt x="84" y="24"/>
                </a:cubicBezTo>
                <a:cubicBezTo>
                  <a:pt x="69" y="24"/>
                  <a:pt x="57" y="37"/>
                  <a:pt x="56" y="52"/>
                </a:cubicBezTo>
                <a:cubicBezTo>
                  <a:pt x="56" y="57"/>
                  <a:pt x="56" y="57"/>
                  <a:pt x="56" y="57"/>
                </a:cubicBezTo>
                <a:cubicBezTo>
                  <a:pt x="51" y="59"/>
                  <a:pt x="51" y="59"/>
                  <a:pt x="51" y="59"/>
                </a:cubicBezTo>
                <a:cubicBezTo>
                  <a:pt x="40" y="64"/>
                  <a:pt x="32" y="76"/>
                  <a:pt x="32" y="89"/>
                </a:cubicBezTo>
                <a:cubicBezTo>
                  <a:pt x="32" y="95"/>
                  <a:pt x="34" y="102"/>
                  <a:pt x="39" y="108"/>
                </a:cubicBezTo>
                <a:cubicBezTo>
                  <a:pt x="44" y="114"/>
                  <a:pt x="44" y="114"/>
                  <a:pt x="44" y="114"/>
                </a:cubicBezTo>
                <a:cubicBezTo>
                  <a:pt x="37" y="119"/>
                  <a:pt x="37" y="119"/>
                  <a:pt x="37" y="119"/>
                </a:cubicBezTo>
                <a:cubicBezTo>
                  <a:pt x="29" y="125"/>
                  <a:pt x="24" y="135"/>
                  <a:pt x="24" y="145"/>
                </a:cubicBezTo>
                <a:cubicBezTo>
                  <a:pt x="24" y="163"/>
                  <a:pt x="38" y="177"/>
                  <a:pt x="56" y="177"/>
                </a:cubicBezTo>
                <a:close/>
                <a:moveTo>
                  <a:pt x="146" y="274"/>
                </a:moveTo>
                <a:cubicBezTo>
                  <a:pt x="149" y="274"/>
                  <a:pt x="151" y="274"/>
                  <a:pt x="153" y="274"/>
                </a:cubicBezTo>
                <a:cubicBezTo>
                  <a:pt x="155" y="274"/>
                  <a:pt x="158" y="274"/>
                  <a:pt x="160" y="274"/>
                </a:cubicBezTo>
                <a:cubicBezTo>
                  <a:pt x="181" y="272"/>
                  <a:pt x="200" y="264"/>
                  <a:pt x="215" y="249"/>
                </a:cubicBezTo>
                <a:cubicBezTo>
                  <a:pt x="232" y="232"/>
                  <a:pt x="241" y="210"/>
                  <a:pt x="241" y="186"/>
                </a:cubicBezTo>
                <a:cubicBezTo>
                  <a:pt x="241" y="172"/>
                  <a:pt x="230" y="161"/>
                  <a:pt x="216" y="161"/>
                </a:cubicBezTo>
                <a:cubicBezTo>
                  <a:pt x="215" y="161"/>
                  <a:pt x="215" y="161"/>
                  <a:pt x="215" y="161"/>
                </a:cubicBezTo>
                <a:cubicBezTo>
                  <a:pt x="210" y="183"/>
                  <a:pt x="193" y="197"/>
                  <a:pt x="171" y="197"/>
                </a:cubicBezTo>
                <a:cubicBezTo>
                  <a:pt x="168" y="197"/>
                  <a:pt x="166" y="197"/>
                  <a:pt x="163" y="197"/>
                </a:cubicBezTo>
                <a:cubicBezTo>
                  <a:pt x="154" y="207"/>
                  <a:pt x="141" y="213"/>
                  <a:pt x="127" y="213"/>
                </a:cubicBezTo>
                <a:cubicBezTo>
                  <a:pt x="118" y="213"/>
                  <a:pt x="110" y="211"/>
                  <a:pt x="103" y="207"/>
                </a:cubicBezTo>
                <a:cubicBezTo>
                  <a:pt x="97" y="211"/>
                  <a:pt x="90" y="213"/>
                  <a:pt x="82" y="213"/>
                </a:cubicBezTo>
                <a:cubicBezTo>
                  <a:pt x="78" y="213"/>
                  <a:pt x="73" y="212"/>
                  <a:pt x="69" y="211"/>
                </a:cubicBezTo>
                <a:cubicBezTo>
                  <a:pt x="79" y="245"/>
                  <a:pt x="110" y="271"/>
                  <a:pt x="146" y="274"/>
                </a:cubicBezTo>
                <a:close/>
                <a:moveTo>
                  <a:pt x="88" y="486"/>
                </a:moveTo>
                <a:cubicBezTo>
                  <a:pt x="105" y="444"/>
                  <a:pt x="105" y="444"/>
                  <a:pt x="105" y="444"/>
                </a:cubicBezTo>
                <a:cubicBezTo>
                  <a:pt x="138" y="444"/>
                  <a:pt x="138" y="444"/>
                  <a:pt x="138" y="444"/>
                </a:cubicBezTo>
                <a:cubicBezTo>
                  <a:pt x="146" y="452"/>
                  <a:pt x="146" y="452"/>
                  <a:pt x="146" y="452"/>
                </a:cubicBezTo>
                <a:cubicBezTo>
                  <a:pt x="160" y="452"/>
                  <a:pt x="160" y="452"/>
                  <a:pt x="160" y="452"/>
                </a:cubicBezTo>
                <a:cubicBezTo>
                  <a:pt x="168" y="444"/>
                  <a:pt x="168" y="444"/>
                  <a:pt x="168" y="444"/>
                </a:cubicBezTo>
                <a:cubicBezTo>
                  <a:pt x="201" y="444"/>
                  <a:pt x="201" y="444"/>
                  <a:pt x="201" y="444"/>
                </a:cubicBezTo>
                <a:cubicBezTo>
                  <a:pt x="218" y="486"/>
                  <a:pt x="218" y="486"/>
                  <a:pt x="218" y="486"/>
                </a:cubicBezTo>
                <a:cubicBezTo>
                  <a:pt x="290" y="508"/>
                  <a:pt x="290" y="508"/>
                  <a:pt x="290" y="508"/>
                </a:cubicBezTo>
                <a:cubicBezTo>
                  <a:pt x="290" y="484"/>
                  <a:pt x="290" y="484"/>
                  <a:pt x="290" y="484"/>
                </a:cubicBezTo>
                <a:cubicBezTo>
                  <a:pt x="226" y="484"/>
                  <a:pt x="226" y="484"/>
                  <a:pt x="226" y="484"/>
                </a:cubicBezTo>
                <a:cubicBezTo>
                  <a:pt x="226" y="476"/>
                  <a:pt x="226" y="476"/>
                  <a:pt x="226" y="476"/>
                </a:cubicBezTo>
                <a:cubicBezTo>
                  <a:pt x="226" y="446"/>
                  <a:pt x="226" y="427"/>
                  <a:pt x="243" y="399"/>
                </a:cubicBezTo>
                <a:cubicBezTo>
                  <a:pt x="257" y="407"/>
                  <a:pt x="257" y="407"/>
                  <a:pt x="257" y="407"/>
                </a:cubicBezTo>
                <a:cubicBezTo>
                  <a:pt x="244" y="429"/>
                  <a:pt x="242" y="444"/>
                  <a:pt x="242" y="468"/>
                </a:cubicBezTo>
                <a:cubicBezTo>
                  <a:pt x="290" y="468"/>
                  <a:pt x="290" y="468"/>
                  <a:pt x="290" y="468"/>
                </a:cubicBezTo>
                <a:cubicBezTo>
                  <a:pt x="290" y="427"/>
                  <a:pt x="290" y="427"/>
                  <a:pt x="290" y="427"/>
                </a:cubicBezTo>
                <a:cubicBezTo>
                  <a:pt x="290" y="375"/>
                  <a:pt x="260" y="329"/>
                  <a:pt x="217" y="306"/>
                </a:cubicBezTo>
                <a:cubicBezTo>
                  <a:pt x="217" y="362"/>
                  <a:pt x="217" y="362"/>
                  <a:pt x="217" y="362"/>
                </a:cubicBezTo>
                <a:cubicBezTo>
                  <a:pt x="189" y="362"/>
                  <a:pt x="189" y="362"/>
                  <a:pt x="189" y="362"/>
                </a:cubicBezTo>
                <a:cubicBezTo>
                  <a:pt x="161" y="318"/>
                  <a:pt x="161" y="318"/>
                  <a:pt x="161" y="318"/>
                </a:cubicBezTo>
                <a:cubicBezTo>
                  <a:pt x="161" y="411"/>
                  <a:pt x="161" y="411"/>
                  <a:pt x="161" y="411"/>
                </a:cubicBezTo>
                <a:cubicBezTo>
                  <a:pt x="145" y="411"/>
                  <a:pt x="145" y="411"/>
                  <a:pt x="145" y="411"/>
                </a:cubicBezTo>
                <a:cubicBezTo>
                  <a:pt x="145" y="318"/>
                  <a:pt x="145" y="318"/>
                  <a:pt x="145" y="318"/>
                </a:cubicBezTo>
                <a:cubicBezTo>
                  <a:pt x="117" y="362"/>
                  <a:pt x="117" y="362"/>
                  <a:pt x="117" y="362"/>
                </a:cubicBezTo>
                <a:cubicBezTo>
                  <a:pt x="88" y="362"/>
                  <a:pt x="88" y="362"/>
                  <a:pt x="88" y="362"/>
                </a:cubicBezTo>
                <a:cubicBezTo>
                  <a:pt x="88" y="306"/>
                  <a:pt x="88" y="306"/>
                  <a:pt x="88" y="306"/>
                </a:cubicBezTo>
                <a:cubicBezTo>
                  <a:pt x="45" y="329"/>
                  <a:pt x="16" y="375"/>
                  <a:pt x="16" y="427"/>
                </a:cubicBezTo>
                <a:cubicBezTo>
                  <a:pt x="16" y="468"/>
                  <a:pt x="16" y="468"/>
                  <a:pt x="16" y="468"/>
                </a:cubicBezTo>
                <a:cubicBezTo>
                  <a:pt x="64" y="468"/>
                  <a:pt x="64" y="468"/>
                  <a:pt x="64" y="468"/>
                </a:cubicBezTo>
                <a:cubicBezTo>
                  <a:pt x="64" y="444"/>
                  <a:pt x="62" y="429"/>
                  <a:pt x="49" y="407"/>
                </a:cubicBezTo>
                <a:cubicBezTo>
                  <a:pt x="63" y="399"/>
                  <a:pt x="63" y="399"/>
                  <a:pt x="63" y="399"/>
                </a:cubicBezTo>
                <a:cubicBezTo>
                  <a:pt x="80" y="427"/>
                  <a:pt x="81" y="446"/>
                  <a:pt x="81" y="476"/>
                </a:cubicBezTo>
                <a:cubicBezTo>
                  <a:pt x="81" y="484"/>
                  <a:pt x="81" y="484"/>
                  <a:pt x="81" y="484"/>
                </a:cubicBezTo>
                <a:cubicBezTo>
                  <a:pt x="16" y="484"/>
                  <a:pt x="16" y="484"/>
                  <a:pt x="16" y="484"/>
                </a:cubicBezTo>
                <a:cubicBezTo>
                  <a:pt x="16" y="508"/>
                  <a:pt x="16" y="508"/>
                  <a:pt x="16" y="508"/>
                </a:cubicBezTo>
                <a:lnTo>
                  <a:pt x="88" y="486"/>
                </a:lnTo>
                <a:close/>
                <a:moveTo>
                  <a:pt x="208" y="505"/>
                </a:moveTo>
                <a:cubicBezTo>
                  <a:pt x="190" y="460"/>
                  <a:pt x="190" y="460"/>
                  <a:pt x="190" y="460"/>
                </a:cubicBezTo>
                <a:cubicBezTo>
                  <a:pt x="175" y="460"/>
                  <a:pt x="175" y="460"/>
                  <a:pt x="175" y="460"/>
                </a:cubicBezTo>
                <a:cubicBezTo>
                  <a:pt x="167" y="468"/>
                  <a:pt x="167" y="468"/>
                  <a:pt x="167" y="468"/>
                </a:cubicBezTo>
                <a:cubicBezTo>
                  <a:pt x="139" y="468"/>
                  <a:pt x="139" y="468"/>
                  <a:pt x="139" y="468"/>
                </a:cubicBezTo>
                <a:cubicBezTo>
                  <a:pt x="131" y="460"/>
                  <a:pt x="131" y="460"/>
                  <a:pt x="131" y="460"/>
                </a:cubicBezTo>
                <a:cubicBezTo>
                  <a:pt x="116" y="460"/>
                  <a:pt x="116" y="460"/>
                  <a:pt x="116" y="460"/>
                </a:cubicBezTo>
                <a:cubicBezTo>
                  <a:pt x="98" y="505"/>
                  <a:pt x="98" y="505"/>
                  <a:pt x="98" y="505"/>
                </a:cubicBezTo>
                <a:cubicBezTo>
                  <a:pt x="96" y="510"/>
                  <a:pt x="97" y="514"/>
                  <a:pt x="99" y="518"/>
                </a:cubicBezTo>
                <a:cubicBezTo>
                  <a:pt x="101" y="521"/>
                  <a:pt x="104" y="523"/>
                  <a:pt x="107" y="524"/>
                </a:cubicBezTo>
                <a:cubicBezTo>
                  <a:pt x="131" y="500"/>
                  <a:pt x="131" y="500"/>
                  <a:pt x="131" y="500"/>
                </a:cubicBezTo>
                <a:cubicBezTo>
                  <a:pt x="175" y="500"/>
                  <a:pt x="175" y="500"/>
                  <a:pt x="175" y="500"/>
                </a:cubicBezTo>
                <a:cubicBezTo>
                  <a:pt x="199" y="524"/>
                  <a:pt x="199" y="524"/>
                  <a:pt x="199" y="524"/>
                </a:cubicBezTo>
                <a:cubicBezTo>
                  <a:pt x="202" y="523"/>
                  <a:pt x="205" y="521"/>
                  <a:pt x="207" y="518"/>
                </a:cubicBezTo>
                <a:cubicBezTo>
                  <a:pt x="210" y="514"/>
                  <a:pt x="210" y="510"/>
                  <a:pt x="208" y="505"/>
                </a:cubicBezTo>
                <a:close/>
                <a:moveTo>
                  <a:pt x="234" y="548"/>
                </a:moveTo>
                <a:cubicBezTo>
                  <a:pt x="234" y="548"/>
                  <a:pt x="234" y="548"/>
                  <a:pt x="234" y="548"/>
                </a:cubicBezTo>
                <a:moveTo>
                  <a:pt x="324" y="769"/>
                </a:moveTo>
                <a:cubicBezTo>
                  <a:pt x="317" y="786"/>
                  <a:pt x="301" y="798"/>
                  <a:pt x="282" y="798"/>
                </a:cubicBezTo>
                <a:cubicBezTo>
                  <a:pt x="193" y="798"/>
                  <a:pt x="193" y="798"/>
                  <a:pt x="193" y="798"/>
                </a:cubicBezTo>
                <a:cubicBezTo>
                  <a:pt x="193" y="653"/>
                  <a:pt x="193" y="653"/>
                  <a:pt x="193" y="653"/>
                </a:cubicBezTo>
                <a:cubicBezTo>
                  <a:pt x="226" y="653"/>
                  <a:pt x="226" y="653"/>
                  <a:pt x="226" y="653"/>
                </a:cubicBezTo>
                <a:cubicBezTo>
                  <a:pt x="226" y="636"/>
                  <a:pt x="226" y="636"/>
                  <a:pt x="226" y="636"/>
                </a:cubicBezTo>
                <a:cubicBezTo>
                  <a:pt x="89" y="636"/>
                  <a:pt x="89" y="636"/>
                  <a:pt x="89" y="636"/>
                </a:cubicBezTo>
                <a:cubicBezTo>
                  <a:pt x="89" y="798"/>
                  <a:pt x="89" y="798"/>
                  <a:pt x="89" y="798"/>
                </a:cubicBezTo>
                <a:cubicBezTo>
                  <a:pt x="73" y="798"/>
                  <a:pt x="73" y="798"/>
                  <a:pt x="73" y="798"/>
                </a:cubicBezTo>
                <a:cubicBezTo>
                  <a:pt x="73" y="556"/>
                  <a:pt x="73" y="556"/>
                  <a:pt x="73" y="556"/>
                </a:cubicBezTo>
                <a:cubicBezTo>
                  <a:pt x="89" y="556"/>
                  <a:pt x="89" y="556"/>
                  <a:pt x="89" y="556"/>
                </a:cubicBezTo>
                <a:cubicBezTo>
                  <a:pt x="89" y="589"/>
                  <a:pt x="89" y="589"/>
                  <a:pt x="89" y="589"/>
                </a:cubicBezTo>
                <a:cubicBezTo>
                  <a:pt x="226" y="589"/>
                  <a:pt x="226" y="589"/>
                  <a:pt x="226" y="589"/>
                </a:cubicBezTo>
                <a:cubicBezTo>
                  <a:pt x="226" y="556"/>
                  <a:pt x="226" y="556"/>
                  <a:pt x="226" y="556"/>
                </a:cubicBezTo>
                <a:cubicBezTo>
                  <a:pt x="242" y="556"/>
                  <a:pt x="242" y="556"/>
                  <a:pt x="242" y="556"/>
                </a:cubicBezTo>
                <a:cubicBezTo>
                  <a:pt x="242" y="653"/>
                  <a:pt x="242" y="653"/>
                  <a:pt x="242" y="653"/>
                </a:cubicBezTo>
                <a:cubicBezTo>
                  <a:pt x="274" y="653"/>
                  <a:pt x="274" y="653"/>
                  <a:pt x="274" y="653"/>
                </a:cubicBezTo>
                <a:cubicBezTo>
                  <a:pt x="274" y="688"/>
                  <a:pt x="274" y="688"/>
                  <a:pt x="274" y="688"/>
                </a:cubicBezTo>
                <a:cubicBezTo>
                  <a:pt x="274" y="708"/>
                  <a:pt x="274" y="708"/>
                  <a:pt x="274" y="708"/>
                </a:cubicBezTo>
                <a:cubicBezTo>
                  <a:pt x="303" y="708"/>
                  <a:pt x="303" y="708"/>
                  <a:pt x="303" y="708"/>
                </a:cubicBezTo>
                <a:cubicBezTo>
                  <a:pt x="305" y="710"/>
                  <a:pt x="305" y="710"/>
                  <a:pt x="305" y="710"/>
                </a:cubicBezTo>
                <a:cubicBezTo>
                  <a:pt x="324" y="727"/>
                  <a:pt x="331" y="749"/>
                  <a:pt x="324" y="769"/>
                </a:cubicBezTo>
                <a:close/>
                <a:moveTo>
                  <a:pt x="226" y="620"/>
                </a:moveTo>
                <a:cubicBezTo>
                  <a:pt x="226" y="605"/>
                  <a:pt x="226" y="605"/>
                  <a:pt x="226" y="605"/>
                </a:cubicBezTo>
                <a:cubicBezTo>
                  <a:pt x="89" y="605"/>
                  <a:pt x="89" y="605"/>
                  <a:pt x="89" y="605"/>
                </a:cubicBezTo>
                <a:cubicBezTo>
                  <a:pt x="89" y="620"/>
                  <a:pt x="89" y="620"/>
                  <a:pt x="89" y="620"/>
                </a:cubicBezTo>
                <a:lnTo>
                  <a:pt x="226" y="620"/>
                </a:lnTo>
                <a:close/>
                <a:moveTo>
                  <a:pt x="258" y="730"/>
                </a:moveTo>
                <a:cubicBezTo>
                  <a:pt x="212" y="782"/>
                  <a:pt x="212" y="782"/>
                  <a:pt x="212" y="782"/>
                </a:cubicBezTo>
                <a:cubicBezTo>
                  <a:pt x="258" y="782"/>
                  <a:pt x="258" y="782"/>
                  <a:pt x="258" y="782"/>
                </a:cubicBezTo>
                <a:lnTo>
                  <a:pt x="258" y="730"/>
                </a:lnTo>
                <a:close/>
                <a:moveTo>
                  <a:pt x="258" y="706"/>
                </a:moveTo>
                <a:cubicBezTo>
                  <a:pt x="258" y="683"/>
                  <a:pt x="258" y="683"/>
                  <a:pt x="258" y="683"/>
                </a:cubicBezTo>
                <a:cubicBezTo>
                  <a:pt x="209" y="714"/>
                  <a:pt x="209" y="714"/>
                  <a:pt x="209" y="714"/>
                </a:cubicBezTo>
                <a:cubicBezTo>
                  <a:pt x="209" y="760"/>
                  <a:pt x="209" y="760"/>
                  <a:pt x="209" y="760"/>
                </a:cubicBezTo>
                <a:lnTo>
                  <a:pt x="258" y="706"/>
                </a:lnTo>
                <a:close/>
                <a:moveTo>
                  <a:pt x="209" y="669"/>
                </a:moveTo>
                <a:cubicBezTo>
                  <a:pt x="209" y="695"/>
                  <a:pt x="209" y="695"/>
                  <a:pt x="209" y="695"/>
                </a:cubicBezTo>
                <a:cubicBezTo>
                  <a:pt x="250" y="669"/>
                  <a:pt x="250" y="669"/>
                  <a:pt x="250" y="669"/>
                </a:cubicBezTo>
                <a:lnTo>
                  <a:pt x="209" y="669"/>
                </a:lnTo>
                <a:close/>
                <a:moveTo>
                  <a:pt x="297" y="724"/>
                </a:moveTo>
                <a:cubicBezTo>
                  <a:pt x="274" y="724"/>
                  <a:pt x="274" y="724"/>
                  <a:pt x="274" y="724"/>
                </a:cubicBezTo>
                <a:cubicBezTo>
                  <a:pt x="274" y="782"/>
                  <a:pt x="274" y="782"/>
                  <a:pt x="274" y="782"/>
                </a:cubicBezTo>
                <a:cubicBezTo>
                  <a:pt x="282" y="782"/>
                  <a:pt x="282" y="782"/>
                  <a:pt x="282" y="782"/>
                </a:cubicBezTo>
                <a:cubicBezTo>
                  <a:pt x="294" y="782"/>
                  <a:pt x="305" y="774"/>
                  <a:pt x="309" y="763"/>
                </a:cubicBezTo>
                <a:cubicBezTo>
                  <a:pt x="314" y="750"/>
                  <a:pt x="309" y="736"/>
                  <a:pt x="297" y="72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41">
            <a:extLst>
              <a:ext uri="{FF2B5EF4-FFF2-40B4-BE49-F238E27FC236}">
                <a16:creationId xmlns:a16="http://schemas.microsoft.com/office/drawing/2014/main" id="{387DD280-9CAF-431C-B978-AD7BF9A1E587}"/>
              </a:ext>
              <a:ext uri="{C183D7F6-B498-43B3-948B-1728B52AA6E4}">
                <adec:decorative xmlns:adec="http://schemas.microsoft.com/office/drawing/2017/decorative" val="1"/>
              </a:ext>
            </a:extLst>
          </p:cNvPr>
          <p:cNvSpPr>
            <a:spLocks noChangeAspect="1" noEditPoints="1"/>
          </p:cNvSpPr>
          <p:nvPr/>
        </p:nvSpPr>
        <p:spPr bwMode="auto">
          <a:xfrm>
            <a:off x="9316676" y="951764"/>
            <a:ext cx="505553" cy="1306296"/>
          </a:xfrm>
          <a:custGeom>
            <a:avLst/>
            <a:gdLst>
              <a:gd name="T0" fmla="*/ 274 w 306"/>
              <a:gd name="T1" fmla="*/ 137 h 789"/>
              <a:gd name="T2" fmla="*/ 33 w 306"/>
              <a:gd name="T3" fmla="*/ 138 h 789"/>
              <a:gd name="T4" fmla="*/ 17 w 306"/>
              <a:gd name="T5" fmla="*/ 138 h 789"/>
              <a:gd name="T6" fmla="*/ 290 w 306"/>
              <a:gd name="T7" fmla="*/ 137 h 789"/>
              <a:gd name="T8" fmla="*/ 154 w 306"/>
              <a:gd name="T9" fmla="*/ 240 h 789"/>
              <a:gd name="T10" fmla="*/ 306 w 306"/>
              <a:gd name="T11" fmla="*/ 137 h 789"/>
              <a:gd name="T12" fmla="*/ 306 w 306"/>
              <a:gd name="T13" fmla="*/ 210 h 789"/>
              <a:gd name="T14" fmla="*/ 0 w 306"/>
              <a:gd name="T15" fmla="*/ 137 h 789"/>
              <a:gd name="T16" fmla="*/ 16 w 306"/>
              <a:gd name="T17" fmla="*/ 137 h 789"/>
              <a:gd name="T18" fmla="*/ 288 w 306"/>
              <a:gd name="T19" fmla="*/ 515 h 789"/>
              <a:gd name="T20" fmla="*/ 196 w 306"/>
              <a:gd name="T21" fmla="*/ 531 h 789"/>
              <a:gd name="T22" fmla="*/ 138 w 306"/>
              <a:gd name="T23" fmla="*/ 507 h 789"/>
              <a:gd name="T24" fmla="*/ 86 w 306"/>
              <a:gd name="T25" fmla="*/ 518 h 789"/>
              <a:gd name="T26" fmla="*/ 0 w 306"/>
              <a:gd name="T27" fmla="*/ 515 h 789"/>
              <a:gd name="T28" fmla="*/ 79 w 306"/>
              <a:gd name="T29" fmla="*/ 251 h 789"/>
              <a:gd name="T30" fmla="*/ 85 w 306"/>
              <a:gd name="T31" fmla="*/ 145 h 789"/>
              <a:gd name="T32" fmla="*/ 132 w 306"/>
              <a:gd name="T33" fmla="*/ 111 h 789"/>
              <a:gd name="T34" fmla="*/ 258 w 306"/>
              <a:gd name="T35" fmla="*/ 143 h 789"/>
              <a:gd name="T36" fmla="*/ 306 w 306"/>
              <a:gd name="T37" fmla="*/ 419 h 789"/>
              <a:gd name="T38" fmla="*/ 153 w 306"/>
              <a:gd name="T39" fmla="*/ 314 h 789"/>
              <a:gd name="T40" fmla="*/ 91 w 306"/>
              <a:gd name="T41" fmla="*/ 240 h 789"/>
              <a:gd name="T42" fmla="*/ 242 w 306"/>
              <a:gd name="T43" fmla="*/ 160 h 789"/>
              <a:gd name="T44" fmla="*/ 126 w 306"/>
              <a:gd name="T45" fmla="*/ 128 h 789"/>
              <a:gd name="T46" fmla="*/ 65 w 306"/>
              <a:gd name="T47" fmla="*/ 178 h 789"/>
              <a:gd name="T48" fmla="*/ 16 w 306"/>
              <a:gd name="T49" fmla="*/ 435 h 789"/>
              <a:gd name="T50" fmla="*/ 70 w 306"/>
              <a:gd name="T51" fmla="*/ 435 h 789"/>
              <a:gd name="T52" fmla="*/ 175 w 306"/>
              <a:gd name="T53" fmla="*/ 451 h 789"/>
              <a:gd name="T54" fmla="*/ 131 w 306"/>
              <a:gd name="T55" fmla="*/ 451 h 789"/>
              <a:gd name="T56" fmla="*/ 99 w 306"/>
              <a:gd name="T57" fmla="*/ 509 h 789"/>
              <a:gd name="T58" fmla="*/ 175 w 306"/>
              <a:gd name="T59" fmla="*/ 491 h 789"/>
              <a:gd name="T60" fmla="*/ 209 w 306"/>
              <a:gd name="T61" fmla="*/ 496 h 789"/>
              <a:gd name="T62" fmla="*/ 234 w 306"/>
              <a:gd name="T63" fmla="*/ 459 h 789"/>
              <a:gd name="T64" fmla="*/ 218 w 306"/>
              <a:gd name="T65" fmla="*/ 449 h 789"/>
              <a:gd name="T66" fmla="*/ 239 w 306"/>
              <a:gd name="T67" fmla="*/ 419 h 789"/>
              <a:gd name="T68" fmla="*/ 153 w 306"/>
              <a:gd name="T69" fmla="*/ 330 h 789"/>
              <a:gd name="T70" fmla="*/ 68 w 306"/>
              <a:gd name="T71" fmla="*/ 419 h 789"/>
              <a:gd name="T72" fmla="*/ 89 w 306"/>
              <a:gd name="T73" fmla="*/ 449 h 789"/>
              <a:gd name="T74" fmla="*/ 73 w 306"/>
              <a:gd name="T75" fmla="*/ 467 h 789"/>
              <a:gd name="T76" fmla="*/ 16 w 306"/>
              <a:gd name="T77" fmla="*/ 499 h 789"/>
              <a:gd name="T78" fmla="*/ 138 w 306"/>
              <a:gd name="T79" fmla="*/ 435 h 789"/>
              <a:gd name="T80" fmla="*/ 168 w 306"/>
              <a:gd name="T81" fmla="*/ 435 h 789"/>
              <a:gd name="T82" fmla="*/ 290 w 306"/>
              <a:gd name="T83" fmla="*/ 499 h 789"/>
              <a:gd name="T84" fmla="*/ 290 w 306"/>
              <a:gd name="T85" fmla="*/ 435 h 789"/>
              <a:gd name="T86" fmla="*/ 234 w 306"/>
              <a:gd name="T87" fmla="*/ 539 h 789"/>
              <a:gd name="T88" fmla="*/ 218 w 306"/>
              <a:gd name="T89" fmla="*/ 644 h 789"/>
              <a:gd name="T90" fmla="*/ 73 w 306"/>
              <a:gd name="T91" fmla="*/ 789 h 789"/>
              <a:gd name="T92" fmla="*/ 89 w 306"/>
              <a:gd name="T93" fmla="*/ 588 h 789"/>
              <a:gd name="T94" fmla="*/ 234 w 306"/>
              <a:gd name="T95" fmla="*/ 539 h 789"/>
              <a:gd name="T96" fmla="*/ 89 w 306"/>
              <a:gd name="T97" fmla="*/ 604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6" h="789">
                <a:moveTo>
                  <a:pt x="290" y="210"/>
                </a:moveTo>
                <a:cubicBezTo>
                  <a:pt x="274" y="210"/>
                  <a:pt x="274" y="210"/>
                  <a:pt x="274" y="210"/>
                </a:cubicBezTo>
                <a:cubicBezTo>
                  <a:pt x="274" y="137"/>
                  <a:pt x="274" y="137"/>
                  <a:pt x="274" y="137"/>
                </a:cubicBezTo>
                <a:cubicBezTo>
                  <a:pt x="274" y="70"/>
                  <a:pt x="219" y="16"/>
                  <a:pt x="153" y="16"/>
                </a:cubicBezTo>
                <a:cubicBezTo>
                  <a:pt x="121" y="16"/>
                  <a:pt x="91" y="29"/>
                  <a:pt x="68" y="51"/>
                </a:cubicBezTo>
                <a:cubicBezTo>
                  <a:pt x="45" y="74"/>
                  <a:pt x="33" y="105"/>
                  <a:pt x="33" y="138"/>
                </a:cubicBezTo>
                <a:cubicBezTo>
                  <a:pt x="33" y="210"/>
                  <a:pt x="33" y="210"/>
                  <a:pt x="33" y="210"/>
                </a:cubicBezTo>
                <a:cubicBezTo>
                  <a:pt x="17" y="210"/>
                  <a:pt x="17" y="210"/>
                  <a:pt x="17" y="210"/>
                </a:cubicBezTo>
                <a:cubicBezTo>
                  <a:pt x="17" y="138"/>
                  <a:pt x="17" y="138"/>
                  <a:pt x="17" y="138"/>
                </a:cubicBezTo>
                <a:cubicBezTo>
                  <a:pt x="16" y="101"/>
                  <a:pt x="31" y="66"/>
                  <a:pt x="57" y="40"/>
                </a:cubicBezTo>
                <a:cubicBezTo>
                  <a:pt x="82" y="14"/>
                  <a:pt x="116" y="0"/>
                  <a:pt x="153" y="0"/>
                </a:cubicBezTo>
                <a:cubicBezTo>
                  <a:pt x="228" y="0"/>
                  <a:pt x="290" y="61"/>
                  <a:pt x="290" y="137"/>
                </a:cubicBezTo>
                <a:lnTo>
                  <a:pt x="290" y="210"/>
                </a:lnTo>
                <a:close/>
                <a:moveTo>
                  <a:pt x="122" y="217"/>
                </a:moveTo>
                <a:cubicBezTo>
                  <a:pt x="126" y="231"/>
                  <a:pt x="139" y="240"/>
                  <a:pt x="154" y="240"/>
                </a:cubicBezTo>
                <a:cubicBezTo>
                  <a:pt x="169" y="240"/>
                  <a:pt x="182" y="231"/>
                  <a:pt x="187" y="217"/>
                </a:cubicBezTo>
                <a:lnTo>
                  <a:pt x="122" y="217"/>
                </a:lnTo>
                <a:close/>
                <a:moveTo>
                  <a:pt x="306" y="137"/>
                </a:moveTo>
                <a:cubicBezTo>
                  <a:pt x="290" y="137"/>
                  <a:pt x="290" y="137"/>
                  <a:pt x="290" y="137"/>
                </a:cubicBezTo>
                <a:cubicBezTo>
                  <a:pt x="290" y="210"/>
                  <a:pt x="290" y="210"/>
                  <a:pt x="290" y="210"/>
                </a:cubicBezTo>
                <a:cubicBezTo>
                  <a:pt x="306" y="210"/>
                  <a:pt x="306" y="210"/>
                  <a:pt x="306" y="210"/>
                </a:cubicBezTo>
                <a:lnTo>
                  <a:pt x="306" y="137"/>
                </a:lnTo>
                <a:close/>
                <a:moveTo>
                  <a:pt x="16" y="137"/>
                </a:moveTo>
                <a:cubicBezTo>
                  <a:pt x="0" y="137"/>
                  <a:pt x="0" y="137"/>
                  <a:pt x="0" y="137"/>
                </a:cubicBezTo>
                <a:cubicBezTo>
                  <a:pt x="0" y="210"/>
                  <a:pt x="0" y="210"/>
                  <a:pt x="0" y="210"/>
                </a:cubicBezTo>
                <a:cubicBezTo>
                  <a:pt x="16" y="210"/>
                  <a:pt x="16" y="210"/>
                  <a:pt x="16" y="210"/>
                </a:cubicBezTo>
                <a:lnTo>
                  <a:pt x="16" y="137"/>
                </a:lnTo>
                <a:close/>
                <a:moveTo>
                  <a:pt x="306" y="419"/>
                </a:moveTo>
                <a:cubicBezTo>
                  <a:pt x="306" y="515"/>
                  <a:pt x="306" y="515"/>
                  <a:pt x="306" y="515"/>
                </a:cubicBezTo>
                <a:cubicBezTo>
                  <a:pt x="288" y="515"/>
                  <a:pt x="288" y="515"/>
                  <a:pt x="288" y="515"/>
                </a:cubicBezTo>
                <a:cubicBezTo>
                  <a:pt x="225" y="496"/>
                  <a:pt x="225" y="496"/>
                  <a:pt x="225" y="496"/>
                </a:cubicBezTo>
                <a:cubicBezTo>
                  <a:pt x="226" y="504"/>
                  <a:pt x="225" y="512"/>
                  <a:pt x="221" y="518"/>
                </a:cubicBezTo>
                <a:cubicBezTo>
                  <a:pt x="215" y="526"/>
                  <a:pt x="206" y="531"/>
                  <a:pt x="196" y="531"/>
                </a:cubicBezTo>
                <a:cubicBezTo>
                  <a:pt x="192" y="531"/>
                  <a:pt x="192" y="531"/>
                  <a:pt x="192" y="531"/>
                </a:cubicBezTo>
                <a:cubicBezTo>
                  <a:pt x="168" y="507"/>
                  <a:pt x="168" y="507"/>
                  <a:pt x="168" y="507"/>
                </a:cubicBezTo>
                <a:cubicBezTo>
                  <a:pt x="138" y="507"/>
                  <a:pt x="138" y="507"/>
                  <a:pt x="138" y="507"/>
                </a:cubicBezTo>
                <a:cubicBezTo>
                  <a:pt x="114" y="531"/>
                  <a:pt x="114" y="531"/>
                  <a:pt x="114" y="531"/>
                </a:cubicBezTo>
                <a:cubicBezTo>
                  <a:pt x="111" y="531"/>
                  <a:pt x="111" y="531"/>
                  <a:pt x="111" y="531"/>
                </a:cubicBezTo>
                <a:cubicBezTo>
                  <a:pt x="101" y="531"/>
                  <a:pt x="91" y="526"/>
                  <a:pt x="86" y="518"/>
                </a:cubicBezTo>
                <a:cubicBezTo>
                  <a:pt x="81" y="512"/>
                  <a:pt x="80" y="504"/>
                  <a:pt x="81" y="496"/>
                </a:cubicBezTo>
                <a:cubicBezTo>
                  <a:pt x="16" y="515"/>
                  <a:pt x="16" y="515"/>
                  <a:pt x="16" y="515"/>
                </a:cubicBezTo>
                <a:cubicBezTo>
                  <a:pt x="0" y="515"/>
                  <a:pt x="0" y="515"/>
                  <a:pt x="0" y="515"/>
                </a:cubicBezTo>
                <a:cubicBezTo>
                  <a:pt x="0" y="419"/>
                  <a:pt x="0" y="419"/>
                  <a:pt x="0" y="419"/>
                </a:cubicBezTo>
                <a:cubicBezTo>
                  <a:pt x="0" y="349"/>
                  <a:pt x="46" y="291"/>
                  <a:pt x="109" y="272"/>
                </a:cubicBezTo>
                <a:cubicBezTo>
                  <a:pt x="98" y="267"/>
                  <a:pt x="88" y="260"/>
                  <a:pt x="79" y="251"/>
                </a:cubicBezTo>
                <a:cubicBezTo>
                  <a:pt x="60" y="232"/>
                  <a:pt x="49" y="206"/>
                  <a:pt x="49" y="178"/>
                </a:cubicBezTo>
                <a:cubicBezTo>
                  <a:pt x="49" y="145"/>
                  <a:pt x="49" y="145"/>
                  <a:pt x="49" y="145"/>
                </a:cubicBezTo>
                <a:cubicBezTo>
                  <a:pt x="85" y="145"/>
                  <a:pt x="85" y="145"/>
                  <a:pt x="85" y="145"/>
                </a:cubicBezTo>
                <a:cubicBezTo>
                  <a:pt x="99" y="145"/>
                  <a:pt x="111" y="133"/>
                  <a:pt x="111" y="119"/>
                </a:cubicBezTo>
                <a:cubicBezTo>
                  <a:pt x="111" y="111"/>
                  <a:pt x="111" y="111"/>
                  <a:pt x="111" y="111"/>
                </a:cubicBezTo>
                <a:cubicBezTo>
                  <a:pt x="132" y="111"/>
                  <a:pt x="132" y="111"/>
                  <a:pt x="132" y="111"/>
                </a:cubicBezTo>
                <a:cubicBezTo>
                  <a:pt x="157" y="136"/>
                  <a:pt x="157" y="136"/>
                  <a:pt x="157" y="136"/>
                </a:cubicBezTo>
                <a:cubicBezTo>
                  <a:pt x="162" y="141"/>
                  <a:pt x="168" y="143"/>
                  <a:pt x="175" y="143"/>
                </a:cubicBezTo>
                <a:cubicBezTo>
                  <a:pt x="258" y="143"/>
                  <a:pt x="258" y="143"/>
                  <a:pt x="258" y="143"/>
                </a:cubicBezTo>
                <a:cubicBezTo>
                  <a:pt x="258" y="174"/>
                  <a:pt x="258" y="174"/>
                  <a:pt x="258" y="174"/>
                </a:cubicBezTo>
                <a:cubicBezTo>
                  <a:pt x="258" y="217"/>
                  <a:pt x="233" y="255"/>
                  <a:pt x="196" y="272"/>
                </a:cubicBezTo>
                <a:cubicBezTo>
                  <a:pt x="260" y="291"/>
                  <a:pt x="306" y="349"/>
                  <a:pt x="306" y="419"/>
                </a:cubicBezTo>
                <a:close/>
                <a:moveTo>
                  <a:pt x="153" y="282"/>
                </a:moveTo>
                <a:cubicBezTo>
                  <a:pt x="142" y="282"/>
                  <a:pt x="131" y="283"/>
                  <a:pt x="120" y="286"/>
                </a:cubicBezTo>
                <a:cubicBezTo>
                  <a:pt x="123" y="302"/>
                  <a:pt x="136" y="314"/>
                  <a:pt x="153" y="314"/>
                </a:cubicBezTo>
                <a:cubicBezTo>
                  <a:pt x="169" y="314"/>
                  <a:pt x="183" y="302"/>
                  <a:pt x="185" y="286"/>
                </a:cubicBezTo>
                <a:cubicBezTo>
                  <a:pt x="175" y="283"/>
                  <a:pt x="164" y="282"/>
                  <a:pt x="153" y="282"/>
                </a:cubicBezTo>
                <a:close/>
                <a:moveTo>
                  <a:pt x="91" y="240"/>
                </a:moveTo>
                <a:cubicBezTo>
                  <a:pt x="108" y="257"/>
                  <a:pt x="131" y="266"/>
                  <a:pt x="155" y="266"/>
                </a:cubicBezTo>
                <a:cubicBezTo>
                  <a:pt x="203" y="265"/>
                  <a:pt x="242" y="224"/>
                  <a:pt x="242" y="174"/>
                </a:cubicBezTo>
                <a:cubicBezTo>
                  <a:pt x="242" y="160"/>
                  <a:pt x="242" y="160"/>
                  <a:pt x="242" y="160"/>
                </a:cubicBezTo>
                <a:cubicBezTo>
                  <a:pt x="175" y="160"/>
                  <a:pt x="175" y="160"/>
                  <a:pt x="175" y="160"/>
                </a:cubicBezTo>
                <a:cubicBezTo>
                  <a:pt x="164" y="160"/>
                  <a:pt x="153" y="155"/>
                  <a:pt x="146" y="147"/>
                </a:cubicBezTo>
                <a:cubicBezTo>
                  <a:pt x="126" y="128"/>
                  <a:pt x="126" y="128"/>
                  <a:pt x="126" y="128"/>
                </a:cubicBezTo>
                <a:cubicBezTo>
                  <a:pt x="122" y="147"/>
                  <a:pt x="105" y="161"/>
                  <a:pt x="85" y="161"/>
                </a:cubicBezTo>
                <a:cubicBezTo>
                  <a:pt x="65" y="161"/>
                  <a:pt x="65" y="161"/>
                  <a:pt x="65" y="161"/>
                </a:cubicBezTo>
                <a:cubicBezTo>
                  <a:pt x="65" y="178"/>
                  <a:pt x="65" y="178"/>
                  <a:pt x="65" y="178"/>
                </a:cubicBezTo>
                <a:cubicBezTo>
                  <a:pt x="65" y="202"/>
                  <a:pt x="74" y="223"/>
                  <a:pt x="91" y="240"/>
                </a:cubicBezTo>
                <a:close/>
                <a:moveTo>
                  <a:pt x="70" y="435"/>
                </a:moveTo>
                <a:cubicBezTo>
                  <a:pt x="16" y="435"/>
                  <a:pt x="16" y="435"/>
                  <a:pt x="16" y="435"/>
                </a:cubicBezTo>
                <a:cubicBezTo>
                  <a:pt x="16" y="443"/>
                  <a:pt x="16" y="443"/>
                  <a:pt x="16" y="443"/>
                </a:cubicBezTo>
                <a:cubicBezTo>
                  <a:pt x="71" y="443"/>
                  <a:pt x="71" y="443"/>
                  <a:pt x="71" y="443"/>
                </a:cubicBezTo>
                <a:cubicBezTo>
                  <a:pt x="71" y="440"/>
                  <a:pt x="70" y="438"/>
                  <a:pt x="70" y="435"/>
                </a:cubicBezTo>
                <a:close/>
                <a:moveTo>
                  <a:pt x="209" y="496"/>
                </a:moveTo>
                <a:cubicBezTo>
                  <a:pt x="190" y="451"/>
                  <a:pt x="190" y="451"/>
                  <a:pt x="190" y="451"/>
                </a:cubicBezTo>
                <a:cubicBezTo>
                  <a:pt x="175" y="451"/>
                  <a:pt x="175" y="451"/>
                  <a:pt x="175" y="451"/>
                </a:cubicBezTo>
                <a:cubicBezTo>
                  <a:pt x="167" y="459"/>
                  <a:pt x="167" y="459"/>
                  <a:pt x="167" y="459"/>
                </a:cubicBezTo>
                <a:cubicBezTo>
                  <a:pt x="139" y="459"/>
                  <a:pt x="139" y="459"/>
                  <a:pt x="139" y="459"/>
                </a:cubicBezTo>
                <a:cubicBezTo>
                  <a:pt x="131" y="451"/>
                  <a:pt x="131" y="451"/>
                  <a:pt x="131" y="451"/>
                </a:cubicBezTo>
                <a:cubicBezTo>
                  <a:pt x="116" y="451"/>
                  <a:pt x="116" y="451"/>
                  <a:pt x="116" y="451"/>
                </a:cubicBezTo>
                <a:cubicBezTo>
                  <a:pt x="98" y="496"/>
                  <a:pt x="98" y="496"/>
                  <a:pt x="98" y="496"/>
                </a:cubicBezTo>
                <a:cubicBezTo>
                  <a:pt x="96" y="501"/>
                  <a:pt x="97" y="505"/>
                  <a:pt x="99" y="509"/>
                </a:cubicBezTo>
                <a:cubicBezTo>
                  <a:pt x="101" y="512"/>
                  <a:pt x="104" y="514"/>
                  <a:pt x="108" y="515"/>
                </a:cubicBezTo>
                <a:cubicBezTo>
                  <a:pt x="131" y="491"/>
                  <a:pt x="131" y="491"/>
                  <a:pt x="131" y="491"/>
                </a:cubicBezTo>
                <a:cubicBezTo>
                  <a:pt x="175" y="491"/>
                  <a:pt x="175" y="491"/>
                  <a:pt x="175" y="491"/>
                </a:cubicBezTo>
                <a:cubicBezTo>
                  <a:pt x="199" y="515"/>
                  <a:pt x="199" y="515"/>
                  <a:pt x="199" y="515"/>
                </a:cubicBezTo>
                <a:cubicBezTo>
                  <a:pt x="202" y="514"/>
                  <a:pt x="205" y="512"/>
                  <a:pt x="207" y="509"/>
                </a:cubicBezTo>
                <a:cubicBezTo>
                  <a:pt x="210" y="505"/>
                  <a:pt x="210" y="501"/>
                  <a:pt x="209" y="496"/>
                </a:cubicBezTo>
                <a:close/>
                <a:moveTo>
                  <a:pt x="290" y="499"/>
                </a:moveTo>
                <a:cubicBezTo>
                  <a:pt x="290" y="459"/>
                  <a:pt x="290" y="459"/>
                  <a:pt x="290" y="459"/>
                </a:cubicBezTo>
                <a:cubicBezTo>
                  <a:pt x="234" y="459"/>
                  <a:pt x="234" y="459"/>
                  <a:pt x="234" y="459"/>
                </a:cubicBezTo>
                <a:cubicBezTo>
                  <a:pt x="234" y="467"/>
                  <a:pt x="234" y="467"/>
                  <a:pt x="234" y="467"/>
                </a:cubicBezTo>
                <a:cubicBezTo>
                  <a:pt x="218" y="467"/>
                  <a:pt x="218" y="467"/>
                  <a:pt x="218" y="467"/>
                </a:cubicBezTo>
                <a:cubicBezTo>
                  <a:pt x="218" y="449"/>
                  <a:pt x="218" y="449"/>
                  <a:pt x="218" y="449"/>
                </a:cubicBezTo>
                <a:cubicBezTo>
                  <a:pt x="218" y="449"/>
                  <a:pt x="226" y="409"/>
                  <a:pt x="226" y="370"/>
                </a:cubicBezTo>
                <a:cubicBezTo>
                  <a:pt x="242" y="370"/>
                  <a:pt x="242" y="370"/>
                  <a:pt x="242" y="370"/>
                </a:cubicBezTo>
                <a:cubicBezTo>
                  <a:pt x="242" y="387"/>
                  <a:pt x="240" y="404"/>
                  <a:pt x="239" y="419"/>
                </a:cubicBezTo>
                <a:cubicBezTo>
                  <a:pt x="290" y="419"/>
                  <a:pt x="290" y="419"/>
                  <a:pt x="290" y="419"/>
                </a:cubicBezTo>
                <a:cubicBezTo>
                  <a:pt x="290" y="360"/>
                  <a:pt x="253" y="310"/>
                  <a:pt x="201" y="290"/>
                </a:cubicBezTo>
                <a:cubicBezTo>
                  <a:pt x="196" y="313"/>
                  <a:pt x="176" y="330"/>
                  <a:pt x="153" y="330"/>
                </a:cubicBezTo>
                <a:cubicBezTo>
                  <a:pt x="129" y="330"/>
                  <a:pt x="109" y="313"/>
                  <a:pt x="105" y="291"/>
                </a:cubicBezTo>
                <a:cubicBezTo>
                  <a:pt x="53" y="310"/>
                  <a:pt x="16" y="360"/>
                  <a:pt x="16" y="419"/>
                </a:cubicBezTo>
                <a:cubicBezTo>
                  <a:pt x="68" y="419"/>
                  <a:pt x="68" y="419"/>
                  <a:pt x="68" y="419"/>
                </a:cubicBezTo>
                <a:cubicBezTo>
                  <a:pt x="66" y="404"/>
                  <a:pt x="65" y="387"/>
                  <a:pt x="65" y="370"/>
                </a:cubicBezTo>
                <a:cubicBezTo>
                  <a:pt x="81" y="370"/>
                  <a:pt x="81" y="370"/>
                  <a:pt x="81" y="370"/>
                </a:cubicBezTo>
                <a:cubicBezTo>
                  <a:pt x="81" y="409"/>
                  <a:pt x="89" y="449"/>
                  <a:pt x="89" y="449"/>
                </a:cubicBezTo>
                <a:cubicBezTo>
                  <a:pt x="89" y="451"/>
                  <a:pt x="89" y="451"/>
                  <a:pt x="89" y="451"/>
                </a:cubicBezTo>
                <a:cubicBezTo>
                  <a:pt x="89" y="467"/>
                  <a:pt x="89" y="467"/>
                  <a:pt x="89" y="467"/>
                </a:cubicBezTo>
                <a:cubicBezTo>
                  <a:pt x="73" y="467"/>
                  <a:pt x="73" y="467"/>
                  <a:pt x="73" y="467"/>
                </a:cubicBezTo>
                <a:cubicBezTo>
                  <a:pt x="73" y="459"/>
                  <a:pt x="73" y="459"/>
                  <a:pt x="73" y="459"/>
                </a:cubicBezTo>
                <a:cubicBezTo>
                  <a:pt x="16" y="459"/>
                  <a:pt x="16" y="459"/>
                  <a:pt x="16" y="459"/>
                </a:cubicBezTo>
                <a:cubicBezTo>
                  <a:pt x="16" y="499"/>
                  <a:pt x="16" y="499"/>
                  <a:pt x="16" y="499"/>
                </a:cubicBezTo>
                <a:cubicBezTo>
                  <a:pt x="88" y="477"/>
                  <a:pt x="88" y="477"/>
                  <a:pt x="88" y="477"/>
                </a:cubicBezTo>
                <a:cubicBezTo>
                  <a:pt x="105" y="435"/>
                  <a:pt x="105" y="435"/>
                  <a:pt x="105" y="435"/>
                </a:cubicBezTo>
                <a:cubicBezTo>
                  <a:pt x="138" y="435"/>
                  <a:pt x="138" y="435"/>
                  <a:pt x="138" y="435"/>
                </a:cubicBezTo>
                <a:cubicBezTo>
                  <a:pt x="146" y="443"/>
                  <a:pt x="146" y="443"/>
                  <a:pt x="146" y="443"/>
                </a:cubicBezTo>
                <a:cubicBezTo>
                  <a:pt x="160" y="443"/>
                  <a:pt x="160" y="443"/>
                  <a:pt x="160" y="443"/>
                </a:cubicBezTo>
                <a:cubicBezTo>
                  <a:pt x="168" y="435"/>
                  <a:pt x="168" y="435"/>
                  <a:pt x="168" y="435"/>
                </a:cubicBezTo>
                <a:cubicBezTo>
                  <a:pt x="201" y="435"/>
                  <a:pt x="201" y="435"/>
                  <a:pt x="201" y="435"/>
                </a:cubicBezTo>
                <a:cubicBezTo>
                  <a:pt x="218" y="477"/>
                  <a:pt x="218" y="477"/>
                  <a:pt x="218" y="477"/>
                </a:cubicBezTo>
                <a:lnTo>
                  <a:pt x="290" y="499"/>
                </a:lnTo>
                <a:close/>
                <a:moveTo>
                  <a:pt x="235" y="443"/>
                </a:moveTo>
                <a:cubicBezTo>
                  <a:pt x="290" y="443"/>
                  <a:pt x="290" y="443"/>
                  <a:pt x="290" y="443"/>
                </a:cubicBezTo>
                <a:cubicBezTo>
                  <a:pt x="290" y="435"/>
                  <a:pt x="290" y="435"/>
                  <a:pt x="290" y="435"/>
                </a:cubicBezTo>
                <a:cubicBezTo>
                  <a:pt x="237" y="435"/>
                  <a:pt x="237" y="435"/>
                  <a:pt x="237" y="435"/>
                </a:cubicBezTo>
                <a:cubicBezTo>
                  <a:pt x="236" y="438"/>
                  <a:pt x="236" y="440"/>
                  <a:pt x="235" y="443"/>
                </a:cubicBezTo>
                <a:close/>
                <a:moveTo>
                  <a:pt x="234" y="539"/>
                </a:moveTo>
                <a:cubicBezTo>
                  <a:pt x="234" y="789"/>
                  <a:pt x="234" y="789"/>
                  <a:pt x="234" y="789"/>
                </a:cubicBezTo>
                <a:cubicBezTo>
                  <a:pt x="218" y="789"/>
                  <a:pt x="218" y="789"/>
                  <a:pt x="218" y="789"/>
                </a:cubicBezTo>
                <a:cubicBezTo>
                  <a:pt x="218" y="644"/>
                  <a:pt x="218" y="644"/>
                  <a:pt x="218" y="644"/>
                </a:cubicBezTo>
                <a:cubicBezTo>
                  <a:pt x="89" y="644"/>
                  <a:pt x="89" y="644"/>
                  <a:pt x="89" y="644"/>
                </a:cubicBezTo>
                <a:cubicBezTo>
                  <a:pt x="89" y="789"/>
                  <a:pt x="89" y="789"/>
                  <a:pt x="89" y="789"/>
                </a:cubicBezTo>
                <a:cubicBezTo>
                  <a:pt x="73" y="789"/>
                  <a:pt x="73" y="789"/>
                  <a:pt x="73" y="789"/>
                </a:cubicBezTo>
                <a:cubicBezTo>
                  <a:pt x="73" y="539"/>
                  <a:pt x="73" y="539"/>
                  <a:pt x="73" y="539"/>
                </a:cubicBezTo>
                <a:cubicBezTo>
                  <a:pt x="89" y="539"/>
                  <a:pt x="89" y="539"/>
                  <a:pt x="89" y="539"/>
                </a:cubicBezTo>
                <a:cubicBezTo>
                  <a:pt x="89" y="588"/>
                  <a:pt x="89" y="588"/>
                  <a:pt x="89" y="588"/>
                </a:cubicBezTo>
                <a:cubicBezTo>
                  <a:pt x="218" y="588"/>
                  <a:pt x="218" y="588"/>
                  <a:pt x="218" y="588"/>
                </a:cubicBezTo>
                <a:cubicBezTo>
                  <a:pt x="218" y="539"/>
                  <a:pt x="218" y="539"/>
                  <a:pt x="218" y="539"/>
                </a:cubicBezTo>
                <a:lnTo>
                  <a:pt x="234" y="539"/>
                </a:lnTo>
                <a:close/>
                <a:moveTo>
                  <a:pt x="218" y="628"/>
                </a:moveTo>
                <a:cubicBezTo>
                  <a:pt x="218" y="604"/>
                  <a:pt x="218" y="604"/>
                  <a:pt x="218" y="604"/>
                </a:cubicBezTo>
                <a:cubicBezTo>
                  <a:pt x="89" y="604"/>
                  <a:pt x="89" y="604"/>
                  <a:pt x="89" y="604"/>
                </a:cubicBezTo>
                <a:cubicBezTo>
                  <a:pt x="89" y="628"/>
                  <a:pt x="89" y="628"/>
                  <a:pt x="89" y="628"/>
                </a:cubicBezTo>
                <a:lnTo>
                  <a:pt x="218" y="62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42">
            <a:extLst>
              <a:ext uri="{FF2B5EF4-FFF2-40B4-BE49-F238E27FC236}">
                <a16:creationId xmlns:a16="http://schemas.microsoft.com/office/drawing/2014/main" id="{E2C8A1B7-E6EA-4CE6-BA27-C632238BC297}"/>
              </a:ext>
              <a:ext uri="{C183D7F6-B498-43B3-948B-1728B52AA6E4}">
                <adec:decorative xmlns:adec="http://schemas.microsoft.com/office/drawing/2017/decorative" val="1"/>
              </a:ext>
            </a:extLst>
          </p:cNvPr>
          <p:cNvSpPr>
            <a:spLocks noChangeAspect="1" noEditPoints="1"/>
          </p:cNvSpPr>
          <p:nvPr/>
        </p:nvSpPr>
        <p:spPr bwMode="auto">
          <a:xfrm>
            <a:off x="10418913" y="964206"/>
            <a:ext cx="506684" cy="1293854"/>
          </a:xfrm>
          <a:custGeom>
            <a:avLst/>
            <a:gdLst>
              <a:gd name="T0" fmla="*/ 298 w 306"/>
              <a:gd name="T1" fmla="*/ 217 h 781"/>
              <a:gd name="T2" fmla="*/ 122 w 306"/>
              <a:gd name="T3" fmla="*/ 209 h 781"/>
              <a:gd name="T4" fmla="*/ 288 w 306"/>
              <a:gd name="T5" fmla="*/ 507 h 781"/>
              <a:gd name="T6" fmla="*/ 193 w 306"/>
              <a:gd name="T7" fmla="*/ 523 h 781"/>
              <a:gd name="T8" fmla="*/ 111 w 306"/>
              <a:gd name="T9" fmla="*/ 523 h 781"/>
              <a:gd name="T10" fmla="*/ 0 w 306"/>
              <a:gd name="T11" fmla="*/ 507 h 781"/>
              <a:gd name="T12" fmla="*/ 74 w 306"/>
              <a:gd name="T13" fmla="*/ 238 h 781"/>
              <a:gd name="T14" fmla="*/ 16 w 306"/>
              <a:gd name="T15" fmla="*/ 193 h 781"/>
              <a:gd name="T16" fmla="*/ 74 w 306"/>
              <a:gd name="T17" fmla="*/ 138 h 781"/>
              <a:gd name="T18" fmla="*/ 61 w 306"/>
              <a:gd name="T19" fmla="*/ 128 h 781"/>
              <a:gd name="T20" fmla="*/ 7 w 306"/>
              <a:gd name="T21" fmla="*/ 143 h 781"/>
              <a:gd name="T22" fmla="*/ 49 w 306"/>
              <a:gd name="T23" fmla="*/ 113 h 781"/>
              <a:gd name="T24" fmla="*/ 274 w 306"/>
              <a:gd name="T25" fmla="*/ 145 h 781"/>
              <a:gd name="T26" fmla="*/ 298 w 306"/>
              <a:gd name="T27" fmla="*/ 193 h 781"/>
              <a:gd name="T28" fmla="*/ 242 w 306"/>
              <a:gd name="T29" fmla="*/ 126 h 781"/>
              <a:gd name="T30" fmla="*/ 234 w 306"/>
              <a:gd name="T31" fmla="*/ 129 h 781"/>
              <a:gd name="T32" fmla="*/ 258 w 306"/>
              <a:gd name="T33" fmla="*/ 169 h 781"/>
              <a:gd name="T34" fmla="*/ 218 w 306"/>
              <a:gd name="T35" fmla="*/ 303 h 781"/>
              <a:gd name="T36" fmla="*/ 218 w 306"/>
              <a:gd name="T37" fmla="*/ 303 h 781"/>
              <a:gd name="T38" fmla="*/ 220 w 306"/>
              <a:gd name="T39" fmla="*/ 280 h 781"/>
              <a:gd name="T40" fmla="*/ 85 w 306"/>
              <a:gd name="T41" fmla="*/ 273 h 781"/>
              <a:gd name="T42" fmla="*/ 223 w 306"/>
              <a:gd name="T43" fmla="*/ 68 h 781"/>
              <a:gd name="T44" fmla="*/ 153 w 306"/>
              <a:gd name="T45" fmla="*/ 89 h 781"/>
              <a:gd name="T46" fmla="*/ 232 w 306"/>
              <a:gd name="T47" fmla="*/ 84 h 781"/>
              <a:gd name="T48" fmla="*/ 76 w 306"/>
              <a:gd name="T49" fmla="*/ 88 h 781"/>
              <a:gd name="T50" fmla="*/ 65 w 306"/>
              <a:gd name="T51" fmla="*/ 174 h 781"/>
              <a:gd name="T52" fmla="*/ 218 w 306"/>
              <a:gd name="T53" fmla="*/ 144 h 781"/>
              <a:gd name="T54" fmla="*/ 121 w 306"/>
              <a:gd name="T55" fmla="*/ 107 h 781"/>
              <a:gd name="T56" fmla="*/ 190 w 306"/>
              <a:gd name="T57" fmla="*/ 443 h 781"/>
              <a:gd name="T58" fmla="*/ 132 w 306"/>
              <a:gd name="T59" fmla="*/ 443 h 781"/>
              <a:gd name="T60" fmla="*/ 108 w 306"/>
              <a:gd name="T61" fmla="*/ 507 h 781"/>
              <a:gd name="T62" fmla="*/ 207 w 306"/>
              <a:gd name="T63" fmla="*/ 501 h 781"/>
              <a:gd name="T64" fmla="*/ 234 w 306"/>
              <a:gd name="T65" fmla="*/ 443 h 781"/>
              <a:gd name="T66" fmla="*/ 234 w 306"/>
              <a:gd name="T67" fmla="*/ 411 h 781"/>
              <a:gd name="T68" fmla="*/ 234 w 306"/>
              <a:gd name="T69" fmla="*/ 300 h 781"/>
              <a:gd name="T70" fmla="*/ 218 w 306"/>
              <a:gd name="T71" fmla="*/ 403 h 781"/>
              <a:gd name="T72" fmla="*/ 186 w 306"/>
              <a:gd name="T73" fmla="*/ 403 h 781"/>
              <a:gd name="T74" fmla="*/ 153 w 306"/>
              <a:gd name="T75" fmla="*/ 403 h 781"/>
              <a:gd name="T76" fmla="*/ 77 w 306"/>
              <a:gd name="T77" fmla="*/ 297 h 781"/>
              <a:gd name="T78" fmla="*/ 73 w 306"/>
              <a:gd name="T79" fmla="*/ 426 h 781"/>
              <a:gd name="T80" fmla="*/ 84 w 306"/>
              <a:gd name="T81" fmla="*/ 394 h 781"/>
              <a:gd name="T82" fmla="*/ 73 w 306"/>
              <a:gd name="T83" fmla="*/ 443 h 781"/>
              <a:gd name="T84" fmla="*/ 105 w 306"/>
              <a:gd name="T85" fmla="*/ 427 h 781"/>
              <a:gd name="T86" fmla="*/ 168 w 306"/>
              <a:gd name="T87" fmla="*/ 427 h 781"/>
              <a:gd name="T88" fmla="*/ 128 w 306"/>
              <a:gd name="T89" fmla="*/ 160 h 781"/>
              <a:gd name="T90" fmla="*/ 137 w 306"/>
              <a:gd name="T91" fmla="*/ 129 h 781"/>
              <a:gd name="T92" fmla="*/ 97 w 306"/>
              <a:gd name="T93" fmla="*/ 169 h 781"/>
              <a:gd name="T94" fmla="*/ 128 w 306"/>
              <a:gd name="T95" fmla="*/ 160 h 781"/>
              <a:gd name="T96" fmla="*/ 218 w 306"/>
              <a:gd name="T97" fmla="*/ 636 h 781"/>
              <a:gd name="T98" fmla="*/ 73 w 306"/>
              <a:gd name="T99" fmla="*/ 531 h 781"/>
              <a:gd name="T100" fmla="*/ 218 w 306"/>
              <a:gd name="T101" fmla="*/ 531 h 781"/>
              <a:gd name="T102" fmla="*/ 89 w 306"/>
              <a:gd name="T103" fmla="*/ 596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6" h="781">
                <a:moveTo>
                  <a:pt x="298" y="233"/>
                </a:moveTo>
                <a:cubicBezTo>
                  <a:pt x="276" y="233"/>
                  <a:pt x="258" y="215"/>
                  <a:pt x="258" y="193"/>
                </a:cubicBezTo>
                <a:cubicBezTo>
                  <a:pt x="274" y="193"/>
                  <a:pt x="274" y="193"/>
                  <a:pt x="274" y="193"/>
                </a:cubicBezTo>
                <a:cubicBezTo>
                  <a:pt x="274" y="206"/>
                  <a:pt x="285" y="217"/>
                  <a:pt x="298" y="217"/>
                </a:cubicBezTo>
                <a:lnTo>
                  <a:pt x="298" y="233"/>
                </a:lnTo>
                <a:close/>
                <a:moveTo>
                  <a:pt x="153" y="233"/>
                </a:moveTo>
                <a:cubicBezTo>
                  <a:pt x="168" y="233"/>
                  <a:pt x="181" y="223"/>
                  <a:pt x="184" y="209"/>
                </a:cubicBezTo>
                <a:cubicBezTo>
                  <a:pt x="122" y="209"/>
                  <a:pt x="122" y="209"/>
                  <a:pt x="122" y="209"/>
                </a:cubicBezTo>
                <a:cubicBezTo>
                  <a:pt x="126" y="223"/>
                  <a:pt x="138" y="233"/>
                  <a:pt x="153" y="233"/>
                </a:cubicBezTo>
                <a:close/>
                <a:moveTo>
                  <a:pt x="306" y="411"/>
                </a:moveTo>
                <a:cubicBezTo>
                  <a:pt x="306" y="507"/>
                  <a:pt x="306" y="507"/>
                  <a:pt x="306" y="507"/>
                </a:cubicBezTo>
                <a:cubicBezTo>
                  <a:pt x="288" y="507"/>
                  <a:pt x="288" y="507"/>
                  <a:pt x="288" y="507"/>
                </a:cubicBezTo>
                <a:cubicBezTo>
                  <a:pt x="225" y="488"/>
                  <a:pt x="225" y="488"/>
                  <a:pt x="225" y="488"/>
                </a:cubicBezTo>
                <a:cubicBezTo>
                  <a:pt x="227" y="496"/>
                  <a:pt x="225" y="504"/>
                  <a:pt x="221" y="510"/>
                </a:cubicBezTo>
                <a:cubicBezTo>
                  <a:pt x="215" y="518"/>
                  <a:pt x="206" y="523"/>
                  <a:pt x="196" y="523"/>
                </a:cubicBezTo>
                <a:cubicBezTo>
                  <a:pt x="193" y="523"/>
                  <a:pt x="193" y="523"/>
                  <a:pt x="193" y="523"/>
                </a:cubicBezTo>
                <a:cubicBezTo>
                  <a:pt x="168" y="499"/>
                  <a:pt x="168" y="499"/>
                  <a:pt x="168" y="499"/>
                </a:cubicBezTo>
                <a:cubicBezTo>
                  <a:pt x="138" y="499"/>
                  <a:pt x="138" y="499"/>
                  <a:pt x="138" y="499"/>
                </a:cubicBezTo>
                <a:cubicBezTo>
                  <a:pt x="114" y="523"/>
                  <a:pt x="114" y="523"/>
                  <a:pt x="114" y="523"/>
                </a:cubicBezTo>
                <a:cubicBezTo>
                  <a:pt x="111" y="523"/>
                  <a:pt x="111" y="523"/>
                  <a:pt x="111" y="523"/>
                </a:cubicBezTo>
                <a:cubicBezTo>
                  <a:pt x="101" y="523"/>
                  <a:pt x="92" y="518"/>
                  <a:pt x="86" y="510"/>
                </a:cubicBezTo>
                <a:cubicBezTo>
                  <a:pt x="82" y="504"/>
                  <a:pt x="80" y="496"/>
                  <a:pt x="82" y="488"/>
                </a:cubicBezTo>
                <a:cubicBezTo>
                  <a:pt x="18" y="507"/>
                  <a:pt x="18" y="507"/>
                  <a:pt x="18" y="507"/>
                </a:cubicBezTo>
                <a:cubicBezTo>
                  <a:pt x="0" y="507"/>
                  <a:pt x="0" y="507"/>
                  <a:pt x="0" y="507"/>
                </a:cubicBezTo>
                <a:cubicBezTo>
                  <a:pt x="0" y="411"/>
                  <a:pt x="0" y="411"/>
                  <a:pt x="0" y="411"/>
                </a:cubicBezTo>
                <a:cubicBezTo>
                  <a:pt x="0" y="359"/>
                  <a:pt x="27" y="310"/>
                  <a:pt x="70" y="282"/>
                </a:cubicBezTo>
                <a:cubicBezTo>
                  <a:pt x="69" y="277"/>
                  <a:pt x="69" y="277"/>
                  <a:pt x="69" y="277"/>
                </a:cubicBezTo>
                <a:cubicBezTo>
                  <a:pt x="66" y="264"/>
                  <a:pt x="68" y="250"/>
                  <a:pt x="74" y="238"/>
                </a:cubicBezTo>
                <a:cubicBezTo>
                  <a:pt x="76" y="239"/>
                  <a:pt x="76" y="239"/>
                  <a:pt x="76" y="239"/>
                </a:cubicBezTo>
                <a:cubicBezTo>
                  <a:pt x="63" y="225"/>
                  <a:pt x="55" y="209"/>
                  <a:pt x="51" y="190"/>
                </a:cubicBezTo>
                <a:cubicBezTo>
                  <a:pt x="44" y="202"/>
                  <a:pt x="31" y="209"/>
                  <a:pt x="16" y="209"/>
                </a:cubicBezTo>
                <a:cubicBezTo>
                  <a:pt x="16" y="193"/>
                  <a:pt x="16" y="193"/>
                  <a:pt x="16" y="193"/>
                </a:cubicBezTo>
                <a:cubicBezTo>
                  <a:pt x="30" y="193"/>
                  <a:pt x="41" y="182"/>
                  <a:pt x="41" y="169"/>
                </a:cubicBezTo>
                <a:cubicBezTo>
                  <a:pt x="41" y="161"/>
                  <a:pt x="41" y="161"/>
                  <a:pt x="41" y="161"/>
                </a:cubicBezTo>
                <a:cubicBezTo>
                  <a:pt x="49" y="161"/>
                  <a:pt x="49" y="161"/>
                  <a:pt x="49" y="161"/>
                </a:cubicBezTo>
                <a:cubicBezTo>
                  <a:pt x="62" y="161"/>
                  <a:pt x="74" y="150"/>
                  <a:pt x="74" y="138"/>
                </a:cubicBezTo>
                <a:cubicBezTo>
                  <a:pt x="74" y="129"/>
                  <a:pt x="74" y="129"/>
                  <a:pt x="74" y="129"/>
                </a:cubicBezTo>
                <a:cubicBezTo>
                  <a:pt x="82" y="129"/>
                  <a:pt x="82" y="129"/>
                  <a:pt x="82" y="129"/>
                </a:cubicBezTo>
                <a:cubicBezTo>
                  <a:pt x="93" y="129"/>
                  <a:pt x="102" y="121"/>
                  <a:pt x="105" y="111"/>
                </a:cubicBezTo>
                <a:cubicBezTo>
                  <a:pt x="78" y="118"/>
                  <a:pt x="62" y="127"/>
                  <a:pt x="61" y="128"/>
                </a:cubicBezTo>
                <a:cubicBezTo>
                  <a:pt x="56" y="138"/>
                  <a:pt x="45" y="145"/>
                  <a:pt x="33" y="145"/>
                </a:cubicBezTo>
                <a:cubicBezTo>
                  <a:pt x="28" y="145"/>
                  <a:pt x="28" y="145"/>
                  <a:pt x="28" y="145"/>
                </a:cubicBezTo>
                <a:cubicBezTo>
                  <a:pt x="18" y="155"/>
                  <a:pt x="18" y="155"/>
                  <a:pt x="18" y="155"/>
                </a:cubicBezTo>
                <a:cubicBezTo>
                  <a:pt x="7" y="143"/>
                  <a:pt x="7" y="143"/>
                  <a:pt x="7" y="143"/>
                </a:cubicBezTo>
                <a:cubicBezTo>
                  <a:pt x="21" y="129"/>
                  <a:pt x="21" y="129"/>
                  <a:pt x="21" y="129"/>
                </a:cubicBezTo>
                <a:cubicBezTo>
                  <a:pt x="33" y="129"/>
                  <a:pt x="33" y="129"/>
                  <a:pt x="33" y="129"/>
                </a:cubicBezTo>
                <a:cubicBezTo>
                  <a:pt x="41" y="129"/>
                  <a:pt x="49" y="122"/>
                  <a:pt x="49" y="113"/>
                </a:cubicBezTo>
                <a:cubicBezTo>
                  <a:pt x="49" y="113"/>
                  <a:pt x="49" y="113"/>
                  <a:pt x="49" y="113"/>
                </a:cubicBezTo>
                <a:cubicBezTo>
                  <a:pt x="55" y="56"/>
                  <a:pt x="118" y="0"/>
                  <a:pt x="153" y="0"/>
                </a:cubicBezTo>
                <a:cubicBezTo>
                  <a:pt x="196" y="0"/>
                  <a:pt x="258" y="64"/>
                  <a:pt x="258" y="121"/>
                </a:cubicBezTo>
                <a:cubicBezTo>
                  <a:pt x="258" y="129"/>
                  <a:pt x="258" y="129"/>
                  <a:pt x="258" y="129"/>
                </a:cubicBezTo>
                <a:cubicBezTo>
                  <a:pt x="258" y="138"/>
                  <a:pt x="265" y="145"/>
                  <a:pt x="274" y="145"/>
                </a:cubicBezTo>
                <a:cubicBezTo>
                  <a:pt x="282" y="145"/>
                  <a:pt x="282" y="145"/>
                  <a:pt x="282" y="145"/>
                </a:cubicBezTo>
                <a:cubicBezTo>
                  <a:pt x="282" y="161"/>
                  <a:pt x="282" y="161"/>
                  <a:pt x="282" y="161"/>
                </a:cubicBezTo>
                <a:cubicBezTo>
                  <a:pt x="282" y="170"/>
                  <a:pt x="289" y="177"/>
                  <a:pt x="298" y="177"/>
                </a:cubicBezTo>
                <a:cubicBezTo>
                  <a:pt x="298" y="193"/>
                  <a:pt x="298" y="193"/>
                  <a:pt x="298" y="193"/>
                </a:cubicBezTo>
                <a:cubicBezTo>
                  <a:pt x="281" y="193"/>
                  <a:pt x="266" y="179"/>
                  <a:pt x="266" y="161"/>
                </a:cubicBezTo>
                <a:cubicBezTo>
                  <a:pt x="266" y="160"/>
                  <a:pt x="266" y="160"/>
                  <a:pt x="266" y="160"/>
                </a:cubicBezTo>
                <a:cubicBezTo>
                  <a:pt x="252" y="156"/>
                  <a:pt x="242" y="144"/>
                  <a:pt x="242" y="129"/>
                </a:cubicBezTo>
                <a:cubicBezTo>
                  <a:pt x="242" y="126"/>
                  <a:pt x="242" y="126"/>
                  <a:pt x="242" y="126"/>
                </a:cubicBezTo>
                <a:cubicBezTo>
                  <a:pt x="236" y="123"/>
                  <a:pt x="225" y="117"/>
                  <a:pt x="210" y="113"/>
                </a:cubicBezTo>
                <a:cubicBezTo>
                  <a:pt x="210" y="115"/>
                  <a:pt x="210" y="115"/>
                  <a:pt x="210" y="115"/>
                </a:cubicBezTo>
                <a:cubicBezTo>
                  <a:pt x="210" y="122"/>
                  <a:pt x="216" y="129"/>
                  <a:pt x="224" y="129"/>
                </a:cubicBezTo>
                <a:cubicBezTo>
                  <a:pt x="234" y="129"/>
                  <a:pt x="234" y="129"/>
                  <a:pt x="234" y="129"/>
                </a:cubicBezTo>
                <a:cubicBezTo>
                  <a:pt x="234" y="145"/>
                  <a:pt x="234" y="145"/>
                  <a:pt x="234" y="145"/>
                </a:cubicBezTo>
                <a:cubicBezTo>
                  <a:pt x="234" y="154"/>
                  <a:pt x="241" y="161"/>
                  <a:pt x="250" y="161"/>
                </a:cubicBezTo>
                <a:cubicBezTo>
                  <a:pt x="258" y="161"/>
                  <a:pt x="258" y="161"/>
                  <a:pt x="258" y="161"/>
                </a:cubicBezTo>
                <a:cubicBezTo>
                  <a:pt x="258" y="169"/>
                  <a:pt x="258" y="169"/>
                  <a:pt x="258" y="169"/>
                </a:cubicBezTo>
                <a:cubicBezTo>
                  <a:pt x="258" y="194"/>
                  <a:pt x="249" y="217"/>
                  <a:pt x="235" y="235"/>
                </a:cubicBezTo>
                <a:cubicBezTo>
                  <a:pt x="239" y="250"/>
                  <a:pt x="240" y="266"/>
                  <a:pt x="236" y="282"/>
                </a:cubicBezTo>
                <a:cubicBezTo>
                  <a:pt x="280" y="310"/>
                  <a:pt x="306" y="359"/>
                  <a:pt x="306" y="411"/>
                </a:cubicBezTo>
                <a:close/>
                <a:moveTo>
                  <a:pt x="218" y="303"/>
                </a:moveTo>
                <a:cubicBezTo>
                  <a:pt x="205" y="309"/>
                  <a:pt x="188" y="312"/>
                  <a:pt x="169" y="313"/>
                </a:cubicBezTo>
                <a:cubicBezTo>
                  <a:pt x="169" y="370"/>
                  <a:pt x="169" y="370"/>
                  <a:pt x="169" y="370"/>
                </a:cubicBezTo>
                <a:cubicBezTo>
                  <a:pt x="218" y="370"/>
                  <a:pt x="218" y="370"/>
                  <a:pt x="218" y="370"/>
                </a:cubicBezTo>
                <a:lnTo>
                  <a:pt x="218" y="303"/>
                </a:lnTo>
                <a:close/>
                <a:moveTo>
                  <a:pt x="88" y="285"/>
                </a:moveTo>
                <a:cubicBezTo>
                  <a:pt x="99" y="292"/>
                  <a:pt x="122" y="298"/>
                  <a:pt x="153" y="298"/>
                </a:cubicBezTo>
                <a:cubicBezTo>
                  <a:pt x="184" y="298"/>
                  <a:pt x="208" y="292"/>
                  <a:pt x="219" y="285"/>
                </a:cubicBezTo>
                <a:cubicBezTo>
                  <a:pt x="220" y="280"/>
                  <a:pt x="220" y="280"/>
                  <a:pt x="220" y="280"/>
                </a:cubicBezTo>
                <a:cubicBezTo>
                  <a:pt x="223" y="270"/>
                  <a:pt x="223" y="259"/>
                  <a:pt x="221" y="249"/>
                </a:cubicBezTo>
                <a:cubicBezTo>
                  <a:pt x="203" y="264"/>
                  <a:pt x="179" y="274"/>
                  <a:pt x="153" y="274"/>
                </a:cubicBezTo>
                <a:cubicBezTo>
                  <a:pt x="128" y="274"/>
                  <a:pt x="105" y="265"/>
                  <a:pt x="86" y="249"/>
                </a:cubicBezTo>
                <a:cubicBezTo>
                  <a:pt x="84" y="257"/>
                  <a:pt x="83" y="265"/>
                  <a:pt x="85" y="273"/>
                </a:cubicBezTo>
                <a:lnTo>
                  <a:pt x="88" y="285"/>
                </a:lnTo>
                <a:close/>
                <a:moveTo>
                  <a:pt x="84" y="68"/>
                </a:moveTo>
                <a:cubicBezTo>
                  <a:pt x="102" y="62"/>
                  <a:pt x="126" y="56"/>
                  <a:pt x="153" y="56"/>
                </a:cubicBezTo>
                <a:cubicBezTo>
                  <a:pt x="181" y="56"/>
                  <a:pt x="205" y="62"/>
                  <a:pt x="223" y="68"/>
                </a:cubicBezTo>
                <a:cubicBezTo>
                  <a:pt x="204" y="39"/>
                  <a:pt x="173" y="16"/>
                  <a:pt x="153" y="16"/>
                </a:cubicBezTo>
                <a:cubicBezTo>
                  <a:pt x="136" y="16"/>
                  <a:pt x="105" y="38"/>
                  <a:pt x="84" y="68"/>
                </a:cubicBezTo>
                <a:close/>
                <a:moveTo>
                  <a:pt x="66" y="107"/>
                </a:moveTo>
                <a:cubicBezTo>
                  <a:pt x="83" y="99"/>
                  <a:pt x="114" y="89"/>
                  <a:pt x="153" y="89"/>
                </a:cubicBezTo>
                <a:cubicBezTo>
                  <a:pt x="192" y="89"/>
                  <a:pt x="224" y="99"/>
                  <a:pt x="240" y="107"/>
                </a:cubicBezTo>
                <a:cubicBezTo>
                  <a:pt x="239" y="101"/>
                  <a:pt x="238" y="96"/>
                  <a:pt x="235" y="90"/>
                </a:cubicBezTo>
                <a:cubicBezTo>
                  <a:pt x="234" y="89"/>
                  <a:pt x="232" y="89"/>
                  <a:pt x="231" y="88"/>
                </a:cubicBezTo>
                <a:cubicBezTo>
                  <a:pt x="232" y="84"/>
                  <a:pt x="232" y="84"/>
                  <a:pt x="232" y="84"/>
                </a:cubicBezTo>
                <a:cubicBezTo>
                  <a:pt x="232" y="84"/>
                  <a:pt x="232" y="84"/>
                  <a:pt x="232" y="84"/>
                </a:cubicBezTo>
                <a:cubicBezTo>
                  <a:pt x="231" y="88"/>
                  <a:pt x="231" y="88"/>
                  <a:pt x="231" y="88"/>
                </a:cubicBezTo>
                <a:cubicBezTo>
                  <a:pt x="214" y="81"/>
                  <a:pt x="186" y="72"/>
                  <a:pt x="153" y="72"/>
                </a:cubicBezTo>
                <a:cubicBezTo>
                  <a:pt x="120" y="72"/>
                  <a:pt x="93" y="81"/>
                  <a:pt x="76" y="88"/>
                </a:cubicBezTo>
                <a:cubicBezTo>
                  <a:pt x="76" y="88"/>
                  <a:pt x="76" y="88"/>
                  <a:pt x="76" y="88"/>
                </a:cubicBezTo>
                <a:cubicBezTo>
                  <a:pt x="74" y="89"/>
                  <a:pt x="73" y="89"/>
                  <a:pt x="72" y="90"/>
                </a:cubicBezTo>
                <a:cubicBezTo>
                  <a:pt x="69" y="96"/>
                  <a:pt x="67" y="101"/>
                  <a:pt x="66" y="107"/>
                </a:cubicBezTo>
                <a:close/>
                <a:moveTo>
                  <a:pt x="65" y="174"/>
                </a:moveTo>
                <a:cubicBezTo>
                  <a:pt x="67" y="220"/>
                  <a:pt x="106" y="258"/>
                  <a:pt x="153" y="258"/>
                </a:cubicBezTo>
                <a:cubicBezTo>
                  <a:pt x="200" y="258"/>
                  <a:pt x="238" y="222"/>
                  <a:pt x="242" y="176"/>
                </a:cubicBezTo>
                <a:cubicBezTo>
                  <a:pt x="228" y="172"/>
                  <a:pt x="218" y="160"/>
                  <a:pt x="218" y="145"/>
                </a:cubicBezTo>
                <a:cubicBezTo>
                  <a:pt x="218" y="144"/>
                  <a:pt x="218" y="144"/>
                  <a:pt x="218" y="144"/>
                </a:cubicBezTo>
                <a:cubicBezTo>
                  <a:pt x="204" y="141"/>
                  <a:pt x="194" y="129"/>
                  <a:pt x="194" y="115"/>
                </a:cubicBezTo>
                <a:cubicBezTo>
                  <a:pt x="194" y="109"/>
                  <a:pt x="194" y="109"/>
                  <a:pt x="194" y="109"/>
                </a:cubicBezTo>
                <a:cubicBezTo>
                  <a:pt x="182" y="106"/>
                  <a:pt x="168" y="105"/>
                  <a:pt x="153" y="105"/>
                </a:cubicBezTo>
                <a:cubicBezTo>
                  <a:pt x="142" y="105"/>
                  <a:pt x="131" y="106"/>
                  <a:pt x="121" y="107"/>
                </a:cubicBezTo>
                <a:cubicBezTo>
                  <a:pt x="120" y="126"/>
                  <a:pt x="107" y="141"/>
                  <a:pt x="90" y="144"/>
                </a:cubicBezTo>
                <a:cubicBezTo>
                  <a:pt x="88" y="157"/>
                  <a:pt x="78" y="168"/>
                  <a:pt x="65" y="174"/>
                </a:cubicBezTo>
                <a:close/>
                <a:moveTo>
                  <a:pt x="209" y="488"/>
                </a:moveTo>
                <a:cubicBezTo>
                  <a:pt x="190" y="443"/>
                  <a:pt x="190" y="443"/>
                  <a:pt x="190" y="443"/>
                </a:cubicBezTo>
                <a:cubicBezTo>
                  <a:pt x="175" y="443"/>
                  <a:pt x="175" y="443"/>
                  <a:pt x="175" y="443"/>
                </a:cubicBezTo>
                <a:cubicBezTo>
                  <a:pt x="167" y="451"/>
                  <a:pt x="167" y="451"/>
                  <a:pt x="167" y="451"/>
                </a:cubicBezTo>
                <a:cubicBezTo>
                  <a:pt x="140" y="451"/>
                  <a:pt x="140" y="451"/>
                  <a:pt x="140" y="451"/>
                </a:cubicBezTo>
                <a:cubicBezTo>
                  <a:pt x="132" y="443"/>
                  <a:pt x="132" y="443"/>
                  <a:pt x="132" y="443"/>
                </a:cubicBezTo>
                <a:cubicBezTo>
                  <a:pt x="116" y="443"/>
                  <a:pt x="116" y="443"/>
                  <a:pt x="116" y="443"/>
                </a:cubicBezTo>
                <a:cubicBezTo>
                  <a:pt x="98" y="488"/>
                  <a:pt x="98" y="488"/>
                  <a:pt x="98" y="488"/>
                </a:cubicBezTo>
                <a:cubicBezTo>
                  <a:pt x="96" y="493"/>
                  <a:pt x="97" y="497"/>
                  <a:pt x="99" y="501"/>
                </a:cubicBezTo>
                <a:cubicBezTo>
                  <a:pt x="101" y="504"/>
                  <a:pt x="104" y="506"/>
                  <a:pt x="108" y="507"/>
                </a:cubicBezTo>
                <a:cubicBezTo>
                  <a:pt x="132" y="483"/>
                  <a:pt x="132" y="483"/>
                  <a:pt x="132" y="483"/>
                </a:cubicBezTo>
                <a:cubicBezTo>
                  <a:pt x="175" y="483"/>
                  <a:pt x="175" y="483"/>
                  <a:pt x="175" y="483"/>
                </a:cubicBezTo>
                <a:cubicBezTo>
                  <a:pt x="199" y="507"/>
                  <a:pt x="199" y="507"/>
                  <a:pt x="199" y="507"/>
                </a:cubicBezTo>
                <a:cubicBezTo>
                  <a:pt x="202" y="506"/>
                  <a:pt x="205" y="504"/>
                  <a:pt x="207" y="501"/>
                </a:cubicBezTo>
                <a:cubicBezTo>
                  <a:pt x="210" y="497"/>
                  <a:pt x="210" y="493"/>
                  <a:pt x="209" y="488"/>
                </a:cubicBezTo>
                <a:close/>
                <a:moveTo>
                  <a:pt x="290" y="491"/>
                </a:moveTo>
                <a:cubicBezTo>
                  <a:pt x="290" y="443"/>
                  <a:pt x="290" y="443"/>
                  <a:pt x="290" y="443"/>
                </a:cubicBezTo>
                <a:cubicBezTo>
                  <a:pt x="234" y="443"/>
                  <a:pt x="234" y="443"/>
                  <a:pt x="234" y="443"/>
                </a:cubicBezTo>
                <a:cubicBezTo>
                  <a:pt x="218" y="443"/>
                  <a:pt x="218" y="443"/>
                  <a:pt x="218" y="443"/>
                </a:cubicBezTo>
                <a:cubicBezTo>
                  <a:pt x="218" y="427"/>
                  <a:pt x="218" y="427"/>
                  <a:pt x="218" y="427"/>
                </a:cubicBezTo>
                <a:cubicBezTo>
                  <a:pt x="218" y="411"/>
                  <a:pt x="218" y="411"/>
                  <a:pt x="218" y="411"/>
                </a:cubicBezTo>
                <a:cubicBezTo>
                  <a:pt x="234" y="411"/>
                  <a:pt x="234" y="411"/>
                  <a:pt x="234" y="411"/>
                </a:cubicBezTo>
                <a:cubicBezTo>
                  <a:pt x="234" y="427"/>
                  <a:pt x="234" y="427"/>
                  <a:pt x="234" y="427"/>
                </a:cubicBezTo>
                <a:cubicBezTo>
                  <a:pt x="290" y="427"/>
                  <a:pt x="290" y="427"/>
                  <a:pt x="290" y="427"/>
                </a:cubicBezTo>
                <a:cubicBezTo>
                  <a:pt x="290" y="411"/>
                  <a:pt x="290" y="411"/>
                  <a:pt x="290" y="411"/>
                </a:cubicBezTo>
                <a:cubicBezTo>
                  <a:pt x="290" y="367"/>
                  <a:pt x="269" y="326"/>
                  <a:pt x="234" y="300"/>
                </a:cubicBezTo>
                <a:cubicBezTo>
                  <a:pt x="234" y="378"/>
                  <a:pt x="234" y="378"/>
                  <a:pt x="234" y="378"/>
                </a:cubicBezTo>
                <a:cubicBezTo>
                  <a:pt x="234" y="378"/>
                  <a:pt x="234" y="378"/>
                  <a:pt x="234" y="378"/>
                </a:cubicBezTo>
                <a:cubicBezTo>
                  <a:pt x="234" y="403"/>
                  <a:pt x="234" y="403"/>
                  <a:pt x="234" y="403"/>
                </a:cubicBezTo>
                <a:cubicBezTo>
                  <a:pt x="218" y="403"/>
                  <a:pt x="218" y="403"/>
                  <a:pt x="218" y="403"/>
                </a:cubicBezTo>
                <a:cubicBezTo>
                  <a:pt x="218" y="386"/>
                  <a:pt x="218" y="386"/>
                  <a:pt x="218" y="386"/>
                </a:cubicBezTo>
                <a:cubicBezTo>
                  <a:pt x="202" y="386"/>
                  <a:pt x="202" y="386"/>
                  <a:pt x="202" y="386"/>
                </a:cubicBezTo>
                <a:cubicBezTo>
                  <a:pt x="202" y="403"/>
                  <a:pt x="202" y="403"/>
                  <a:pt x="202" y="403"/>
                </a:cubicBezTo>
                <a:cubicBezTo>
                  <a:pt x="186" y="403"/>
                  <a:pt x="186" y="403"/>
                  <a:pt x="186" y="403"/>
                </a:cubicBezTo>
                <a:cubicBezTo>
                  <a:pt x="186" y="386"/>
                  <a:pt x="186" y="386"/>
                  <a:pt x="186" y="386"/>
                </a:cubicBezTo>
                <a:cubicBezTo>
                  <a:pt x="169" y="386"/>
                  <a:pt x="169" y="386"/>
                  <a:pt x="169" y="386"/>
                </a:cubicBezTo>
                <a:cubicBezTo>
                  <a:pt x="169" y="403"/>
                  <a:pt x="169" y="403"/>
                  <a:pt x="169" y="403"/>
                </a:cubicBezTo>
                <a:cubicBezTo>
                  <a:pt x="153" y="403"/>
                  <a:pt x="153" y="403"/>
                  <a:pt x="153" y="403"/>
                </a:cubicBezTo>
                <a:cubicBezTo>
                  <a:pt x="153" y="386"/>
                  <a:pt x="153" y="386"/>
                  <a:pt x="153" y="386"/>
                </a:cubicBezTo>
                <a:cubicBezTo>
                  <a:pt x="153" y="378"/>
                  <a:pt x="153" y="378"/>
                  <a:pt x="153" y="378"/>
                </a:cubicBezTo>
                <a:cubicBezTo>
                  <a:pt x="153" y="314"/>
                  <a:pt x="153" y="314"/>
                  <a:pt x="153" y="314"/>
                </a:cubicBezTo>
                <a:cubicBezTo>
                  <a:pt x="121" y="314"/>
                  <a:pt x="92" y="307"/>
                  <a:pt x="77" y="297"/>
                </a:cubicBezTo>
                <a:cubicBezTo>
                  <a:pt x="39" y="322"/>
                  <a:pt x="16" y="365"/>
                  <a:pt x="16" y="411"/>
                </a:cubicBezTo>
                <a:cubicBezTo>
                  <a:pt x="16" y="427"/>
                  <a:pt x="16" y="427"/>
                  <a:pt x="16" y="427"/>
                </a:cubicBezTo>
                <a:cubicBezTo>
                  <a:pt x="73" y="427"/>
                  <a:pt x="73" y="427"/>
                  <a:pt x="73" y="427"/>
                </a:cubicBezTo>
                <a:cubicBezTo>
                  <a:pt x="73" y="426"/>
                  <a:pt x="73" y="426"/>
                  <a:pt x="73" y="426"/>
                </a:cubicBezTo>
                <a:cubicBezTo>
                  <a:pt x="73" y="417"/>
                  <a:pt x="71" y="408"/>
                  <a:pt x="68" y="399"/>
                </a:cubicBezTo>
                <a:cubicBezTo>
                  <a:pt x="65" y="389"/>
                  <a:pt x="65" y="389"/>
                  <a:pt x="65" y="389"/>
                </a:cubicBezTo>
                <a:cubicBezTo>
                  <a:pt x="80" y="384"/>
                  <a:pt x="80" y="384"/>
                  <a:pt x="80" y="384"/>
                </a:cubicBezTo>
                <a:cubicBezTo>
                  <a:pt x="84" y="394"/>
                  <a:pt x="84" y="394"/>
                  <a:pt x="84" y="394"/>
                </a:cubicBezTo>
                <a:cubicBezTo>
                  <a:pt x="87" y="404"/>
                  <a:pt x="89" y="415"/>
                  <a:pt x="89" y="426"/>
                </a:cubicBezTo>
                <a:cubicBezTo>
                  <a:pt x="89" y="443"/>
                  <a:pt x="89" y="443"/>
                  <a:pt x="89" y="443"/>
                </a:cubicBezTo>
                <a:cubicBezTo>
                  <a:pt x="81" y="443"/>
                  <a:pt x="81" y="443"/>
                  <a:pt x="81" y="443"/>
                </a:cubicBezTo>
                <a:cubicBezTo>
                  <a:pt x="73" y="443"/>
                  <a:pt x="73" y="443"/>
                  <a:pt x="73" y="443"/>
                </a:cubicBezTo>
                <a:cubicBezTo>
                  <a:pt x="16" y="443"/>
                  <a:pt x="16" y="443"/>
                  <a:pt x="16" y="443"/>
                </a:cubicBezTo>
                <a:cubicBezTo>
                  <a:pt x="16" y="491"/>
                  <a:pt x="16" y="491"/>
                  <a:pt x="16" y="491"/>
                </a:cubicBezTo>
                <a:cubicBezTo>
                  <a:pt x="88" y="469"/>
                  <a:pt x="88" y="469"/>
                  <a:pt x="88" y="469"/>
                </a:cubicBezTo>
                <a:cubicBezTo>
                  <a:pt x="105" y="427"/>
                  <a:pt x="105" y="427"/>
                  <a:pt x="105" y="427"/>
                </a:cubicBezTo>
                <a:cubicBezTo>
                  <a:pt x="138" y="427"/>
                  <a:pt x="138" y="427"/>
                  <a:pt x="138" y="427"/>
                </a:cubicBezTo>
                <a:cubicBezTo>
                  <a:pt x="146" y="435"/>
                  <a:pt x="146" y="435"/>
                  <a:pt x="146" y="435"/>
                </a:cubicBezTo>
                <a:cubicBezTo>
                  <a:pt x="160" y="435"/>
                  <a:pt x="160" y="435"/>
                  <a:pt x="160" y="435"/>
                </a:cubicBezTo>
                <a:cubicBezTo>
                  <a:pt x="168" y="427"/>
                  <a:pt x="168" y="427"/>
                  <a:pt x="168" y="427"/>
                </a:cubicBezTo>
                <a:cubicBezTo>
                  <a:pt x="201" y="427"/>
                  <a:pt x="201" y="427"/>
                  <a:pt x="201" y="427"/>
                </a:cubicBezTo>
                <a:cubicBezTo>
                  <a:pt x="218" y="469"/>
                  <a:pt x="218" y="469"/>
                  <a:pt x="218" y="469"/>
                </a:cubicBezTo>
                <a:lnTo>
                  <a:pt x="290" y="491"/>
                </a:lnTo>
                <a:close/>
                <a:moveTo>
                  <a:pt x="128" y="160"/>
                </a:moveTo>
                <a:cubicBezTo>
                  <a:pt x="143" y="157"/>
                  <a:pt x="153" y="144"/>
                  <a:pt x="153" y="129"/>
                </a:cubicBezTo>
                <a:cubicBezTo>
                  <a:pt x="153" y="121"/>
                  <a:pt x="153" y="121"/>
                  <a:pt x="153" y="121"/>
                </a:cubicBezTo>
                <a:cubicBezTo>
                  <a:pt x="137" y="121"/>
                  <a:pt x="137" y="121"/>
                  <a:pt x="137" y="121"/>
                </a:cubicBezTo>
                <a:cubicBezTo>
                  <a:pt x="137" y="129"/>
                  <a:pt x="137" y="129"/>
                  <a:pt x="137" y="129"/>
                </a:cubicBezTo>
                <a:cubicBezTo>
                  <a:pt x="137" y="138"/>
                  <a:pt x="130" y="145"/>
                  <a:pt x="121" y="145"/>
                </a:cubicBezTo>
                <a:cubicBezTo>
                  <a:pt x="113" y="145"/>
                  <a:pt x="113" y="145"/>
                  <a:pt x="113" y="145"/>
                </a:cubicBezTo>
                <a:cubicBezTo>
                  <a:pt x="113" y="153"/>
                  <a:pt x="113" y="153"/>
                  <a:pt x="113" y="153"/>
                </a:cubicBezTo>
                <a:cubicBezTo>
                  <a:pt x="113" y="162"/>
                  <a:pt x="106" y="169"/>
                  <a:pt x="97" y="169"/>
                </a:cubicBezTo>
                <a:cubicBezTo>
                  <a:pt x="89" y="169"/>
                  <a:pt x="89" y="169"/>
                  <a:pt x="89" y="169"/>
                </a:cubicBezTo>
                <a:cubicBezTo>
                  <a:pt x="89" y="185"/>
                  <a:pt x="89" y="185"/>
                  <a:pt x="89" y="185"/>
                </a:cubicBezTo>
                <a:cubicBezTo>
                  <a:pt x="97" y="185"/>
                  <a:pt x="97" y="185"/>
                  <a:pt x="97" y="185"/>
                </a:cubicBezTo>
                <a:cubicBezTo>
                  <a:pt x="112" y="185"/>
                  <a:pt x="125" y="174"/>
                  <a:pt x="128" y="160"/>
                </a:cubicBezTo>
                <a:close/>
                <a:moveTo>
                  <a:pt x="234" y="531"/>
                </a:moveTo>
                <a:cubicBezTo>
                  <a:pt x="234" y="781"/>
                  <a:pt x="234" y="781"/>
                  <a:pt x="234" y="781"/>
                </a:cubicBezTo>
                <a:cubicBezTo>
                  <a:pt x="218" y="781"/>
                  <a:pt x="218" y="781"/>
                  <a:pt x="218" y="781"/>
                </a:cubicBezTo>
                <a:cubicBezTo>
                  <a:pt x="218" y="636"/>
                  <a:pt x="218" y="636"/>
                  <a:pt x="218" y="636"/>
                </a:cubicBezTo>
                <a:cubicBezTo>
                  <a:pt x="89" y="636"/>
                  <a:pt x="89" y="636"/>
                  <a:pt x="89" y="636"/>
                </a:cubicBezTo>
                <a:cubicBezTo>
                  <a:pt x="89" y="781"/>
                  <a:pt x="89" y="781"/>
                  <a:pt x="89" y="781"/>
                </a:cubicBezTo>
                <a:cubicBezTo>
                  <a:pt x="73" y="781"/>
                  <a:pt x="73" y="781"/>
                  <a:pt x="73" y="781"/>
                </a:cubicBezTo>
                <a:cubicBezTo>
                  <a:pt x="73" y="531"/>
                  <a:pt x="73" y="531"/>
                  <a:pt x="73" y="531"/>
                </a:cubicBezTo>
                <a:cubicBezTo>
                  <a:pt x="89" y="531"/>
                  <a:pt x="89" y="531"/>
                  <a:pt x="89" y="531"/>
                </a:cubicBezTo>
                <a:cubicBezTo>
                  <a:pt x="89" y="580"/>
                  <a:pt x="89" y="580"/>
                  <a:pt x="89" y="580"/>
                </a:cubicBezTo>
                <a:cubicBezTo>
                  <a:pt x="218" y="580"/>
                  <a:pt x="218" y="580"/>
                  <a:pt x="218" y="580"/>
                </a:cubicBezTo>
                <a:cubicBezTo>
                  <a:pt x="218" y="531"/>
                  <a:pt x="218" y="531"/>
                  <a:pt x="218" y="531"/>
                </a:cubicBezTo>
                <a:lnTo>
                  <a:pt x="234" y="531"/>
                </a:lnTo>
                <a:close/>
                <a:moveTo>
                  <a:pt x="218" y="620"/>
                </a:moveTo>
                <a:cubicBezTo>
                  <a:pt x="218" y="596"/>
                  <a:pt x="218" y="596"/>
                  <a:pt x="218" y="596"/>
                </a:cubicBezTo>
                <a:cubicBezTo>
                  <a:pt x="89" y="596"/>
                  <a:pt x="89" y="596"/>
                  <a:pt x="89" y="596"/>
                </a:cubicBezTo>
                <a:cubicBezTo>
                  <a:pt x="89" y="620"/>
                  <a:pt x="89" y="620"/>
                  <a:pt x="89" y="620"/>
                </a:cubicBezTo>
                <a:lnTo>
                  <a:pt x="218" y="62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43">
            <a:extLst>
              <a:ext uri="{FF2B5EF4-FFF2-40B4-BE49-F238E27FC236}">
                <a16:creationId xmlns:a16="http://schemas.microsoft.com/office/drawing/2014/main" id="{531BADD6-0E8C-4CFE-B8E3-E817D8E23990}"/>
              </a:ext>
              <a:ext uri="{C183D7F6-B498-43B3-948B-1728B52AA6E4}">
                <adec:decorative xmlns:adec="http://schemas.microsoft.com/office/drawing/2017/decorative" val="1"/>
              </a:ext>
            </a:extLst>
          </p:cNvPr>
          <p:cNvSpPr>
            <a:spLocks noChangeAspect="1" noEditPoints="1"/>
          </p:cNvSpPr>
          <p:nvPr/>
        </p:nvSpPr>
        <p:spPr bwMode="auto">
          <a:xfrm>
            <a:off x="9316676" y="2797617"/>
            <a:ext cx="505553" cy="1266711"/>
          </a:xfrm>
          <a:custGeom>
            <a:avLst/>
            <a:gdLst>
              <a:gd name="T0" fmla="*/ 232 w 306"/>
              <a:gd name="T1" fmla="*/ 222 h 765"/>
              <a:gd name="T2" fmla="*/ 258 w 306"/>
              <a:gd name="T3" fmla="*/ 105 h 765"/>
              <a:gd name="T4" fmla="*/ 49 w 306"/>
              <a:gd name="T5" fmla="*/ 145 h 765"/>
              <a:gd name="T6" fmla="*/ 39 w 306"/>
              <a:gd name="T7" fmla="*/ 184 h 765"/>
              <a:gd name="T8" fmla="*/ 73 w 306"/>
              <a:gd name="T9" fmla="*/ 233 h 765"/>
              <a:gd name="T10" fmla="*/ 0 w 306"/>
              <a:gd name="T11" fmla="*/ 501 h 765"/>
              <a:gd name="T12" fmla="*/ 111 w 306"/>
              <a:gd name="T13" fmla="*/ 507 h 765"/>
              <a:gd name="T14" fmla="*/ 169 w 306"/>
              <a:gd name="T15" fmla="*/ 483 h 765"/>
              <a:gd name="T16" fmla="*/ 221 w 306"/>
              <a:gd name="T17" fmla="*/ 494 h 765"/>
              <a:gd name="T18" fmla="*/ 306 w 306"/>
              <a:gd name="T19" fmla="*/ 395 h 765"/>
              <a:gd name="T20" fmla="*/ 216 w 306"/>
              <a:gd name="T21" fmla="*/ 237 h 765"/>
              <a:gd name="T22" fmla="*/ 89 w 306"/>
              <a:gd name="T23" fmla="*/ 270 h 765"/>
              <a:gd name="T24" fmla="*/ 105 w 306"/>
              <a:gd name="T25" fmla="*/ 227 h 765"/>
              <a:gd name="T26" fmla="*/ 185 w 306"/>
              <a:gd name="T27" fmla="*/ 193 h 765"/>
              <a:gd name="T28" fmla="*/ 193 w 306"/>
              <a:gd name="T29" fmla="*/ 86 h 765"/>
              <a:gd name="T30" fmla="*/ 242 w 306"/>
              <a:gd name="T31" fmla="*/ 153 h 765"/>
              <a:gd name="T32" fmla="*/ 202 w 306"/>
              <a:gd name="T33" fmla="*/ 57 h 765"/>
              <a:gd name="T34" fmla="*/ 48 w 306"/>
              <a:gd name="T35" fmla="*/ 199 h 765"/>
              <a:gd name="T36" fmla="*/ 65 w 306"/>
              <a:gd name="T37" fmla="*/ 145 h 765"/>
              <a:gd name="T38" fmla="*/ 193 w 306"/>
              <a:gd name="T39" fmla="*/ 26 h 765"/>
              <a:gd name="T40" fmla="*/ 48 w 306"/>
              <a:gd name="T41" fmla="*/ 199 h 765"/>
              <a:gd name="T42" fmla="*/ 175 w 306"/>
              <a:gd name="T43" fmla="*/ 467 h 765"/>
              <a:gd name="T44" fmla="*/ 99 w 306"/>
              <a:gd name="T45" fmla="*/ 485 h 765"/>
              <a:gd name="T46" fmla="*/ 132 w 306"/>
              <a:gd name="T47" fmla="*/ 427 h 765"/>
              <a:gd name="T48" fmla="*/ 175 w 306"/>
              <a:gd name="T49" fmla="*/ 427 h 765"/>
              <a:gd name="T50" fmla="*/ 207 w 306"/>
              <a:gd name="T51" fmla="*/ 485 h 765"/>
              <a:gd name="T52" fmla="*/ 224 w 306"/>
              <a:gd name="T53" fmla="*/ 466 h 765"/>
              <a:gd name="T54" fmla="*/ 160 w 306"/>
              <a:gd name="T55" fmla="*/ 419 h 765"/>
              <a:gd name="T56" fmla="*/ 105 w 306"/>
              <a:gd name="T57" fmla="*/ 411 h 765"/>
              <a:gd name="T58" fmla="*/ 17 w 306"/>
              <a:gd name="T59" fmla="*/ 481 h 765"/>
              <a:gd name="T60" fmla="*/ 78 w 306"/>
              <a:gd name="T61" fmla="*/ 282 h 765"/>
              <a:gd name="T62" fmla="*/ 228 w 306"/>
              <a:gd name="T63" fmla="*/ 280 h 765"/>
              <a:gd name="T64" fmla="*/ 57 w 306"/>
              <a:gd name="T65" fmla="*/ 388 h 765"/>
              <a:gd name="T66" fmla="*/ 73 w 306"/>
              <a:gd name="T67" fmla="*/ 385 h 765"/>
              <a:gd name="T68" fmla="*/ 57 w 306"/>
              <a:gd name="T69" fmla="*/ 388 h 765"/>
              <a:gd name="T70" fmla="*/ 234 w 306"/>
              <a:gd name="T71" fmla="*/ 385 h 765"/>
              <a:gd name="T72" fmla="*/ 250 w 306"/>
              <a:gd name="T73" fmla="*/ 388 h 765"/>
              <a:gd name="T74" fmla="*/ 210 w 306"/>
              <a:gd name="T75" fmla="*/ 709 h 765"/>
              <a:gd name="T76" fmla="*/ 178 w 306"/>
              <a:gd name="T77" fmla="*/ 620 h 765"/>
              <a:gd name="T78" fmla="*/ 250 w 306"/>
              <a:gd name="T79" fmla="*/ 556 h 765"/>
              <a:gd name="T80" fmla="*/ 234 w 306"/>
              <a:gd name="T81" fmla="*/ 556 h 765"/>
              <a:gd name="T82" fmla="*/ 97 w 306"/>
              <a:gd name="T83" fmla="*/ 572 h 765"/>
              <a:gd name="T84" fmla="*/ 73 w 306"/>
              <a:gd name="T85" fmla="*/ 515 h 765"/>
              <a:gd name="T86" fmla="*/ 82 w 306"/>
              <a:gd name="T87" fmla="*/ 587 h 765"/>
              <a:gd name="T88" fmla="*/ 89 w 306"/>
              <a:gd name="T89" fmla="*/ 638 h 765"/>
              <a:gd name="T90" fmla="*/ 41 w 306"/>
              <a:gd name="T91" fmla="*/ 737 h 765"/>
              <a:gd name="T92" fmla="*/ 121 w 306"/>
              <a:gd name="T93" fmla="*/ 740 h 765"/>
              <a:gd name="T94" fmla="*/ 137 w 306"/>
              <a:gd name="T95" fmla="*/ 620 h 765"/>
              <a:gd name="T96" fmla="*/ 178 w 306"/>
              <a:gd name="T97" fmla="*/ 765 h 765"/>
              <a:gd name="T98" fmla="*/ 258 w 306"/>
              <a:gd name="T99" fmla="*/ 765 h 765"/>
              <a:gd name="T100" fmla="*/ 93 w 306"/>
              <a:gd name="T101" fmla="*/ 749 h 765"/>
              <a:gd name="T102" fmla="*/ 69 w 306"/>
              <a:gd name="T103" fmla="*/ 725 h 765"/>
              <a:gd name="T104" fmla="*/ 121 w 306"/>
              <a:gd name="T105" fmla="*/ 654 h 765"/>
              <a:gd name="T106" fmla="*/ 99 w 306"/>
              <a:gd name="T107" fmla="*/ 588 h 765"/>
              <a:gd name="T108" fmla="*/ 121 w 306"/>
              <a:gd name="T109" fmla="*/ 604 h 765"/>
              <a:gd name="T110" fmla="*/ 206 w 306"/>
              <a:gd name="T111" fmla="*/ 749 h 765"/>
              <a:gd name="T112" fmla="*/ 194 w 306"/>
              <a:gd name="T113" fmla="*/ 652 h 765"/>
              <a:gd name="T114" fmla="*/ 242 w 306"/>
              <a:gd name="T115" fmla="*/ 737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765">
                <a:moveTo>
                  <a:pt x="306" y="395"/>
                </a:moveTo>
                <a:cubicBezTo>
                  <a:pt x="306" y="341"/>
                  <a:pt x="278" y="291"/>
                  <a:pt x="232" y="263"/>
                </a:cubicBezTo>
                <a:cubicBezTo>
                  <a:pt x="232" y="222"/>
                  <a:pt x="232" y="222"/>
                  <a:pt x="232" y="222"/>
                </a:cubicBezTo>
                <a:cubicBezTo>
                  <a:pt x="248" y="204"/>
                  <a:pt x="258" y="179"/>
                  <a:pt x="258" y="153"/>
                </a:cubicBezTo>
                <a:cubicBezTo>
                  <a:pt x="258" y="121"/>
                  <a:pt x="258" y="121"/>
                  <a:pt x="258" y="121"/>
                </a:cubicBezTo>
                <a:cubicBezTo>
                  <a:pt x="258" y="105"/>
                  <a:pt x="258" y="105"/>
                  <a:pt x="258" y="105"/>
                </a:cubicBezTo>
                <a:cubicBezTo>
                  <a:pt x="258" y="47"/>
                  <a:pt x="211" y="0"/>
                  <a:pt x="153" y="0"/>
                </a:cubicBezTo>
                <a:cubicBezTo>
                  <a:pt x="96" y="0"/>
                  <a:pt x="49" y="47"/>
                  <a:pt x="49" y="105"/>
                </a:cubicBezTo>
                <a:cubicBezTo>
                  <a:pt x="49" y="145"/>
                  <a:pt x="49" y="145"/>
                  <a:pt x="49" y="145"/>
                </a:cubicBezTo>
                <a:cubicBezTo>
                  <a:pt x="49" y="153"/>
                  <a:pt x="49" y="153"/>
                  <a:pt x="49" y="153"/>
                </a:cubicBezTo>
                <a:cubicBezTo>
                  <a:pt x="49" y="174"/>
                  <a:pt x="49" y="174"/>
                  <a:pt x="49" y="174"/>
                </a:cubicBezTo>
                <a:cubicBezTo>
                  <a:pt x="49" y="180"/>
                  <a:pt x="44" y="184"/>
                  <a:pt x="39" y="184"/>
                </a:cubicBezTo>
                <a:cubicBezTo>
                  <a:pt x="31" y="184"/>
                  <a:pt x="31" y="184"/>
                  <a:pt x="31" y="184"/>
                </a:cubicBezTo>
                <a:cubicBezTo>
                  <a:pt x="31" y="192"/>
                  <a:pt x="31" y="192"/>
                  <a:pt x="31" y="192"/>
                </a:cubicBezTo>
                <a:cubicBezTo>
                  <a:pt x="31" y="215"/>
                  <a:pt x="47" y="230"/>
                  <a:pt x="73" y="233"/>
                </a:cubicBezTo>
                <a:cubicBezTo>
                  <a:pt x="73" y="265"/>
                  <a:pt x="73" y="265"/>
                  <a:pt x="73" y="265"/>
                </a:cubicBezTo>
                <a:cubicBezTo>
                  <a:pt x="28" y="292"/>
                  <a:pt x="0" y="342"/>
                  <a:pt x="0" y="395"/>
                </a:cubicBezTo>
                <a:cubicBezTo>
                  <a:pt x="0" y="501"/>
                  <a:pt x="0" y="501"/>
                  <a:pt x="0" y="501"/>
                </a:cubicBezTo>
                <a:cubicBezTo>
                  <a:pt x="82" y="485"/>
                  <a:pt x="82" y="485"/>
                  <a:pt x="82" y="485"/>
                </a:cubicBezTo>
                <a:cubicBezTo>
                  <a:pt x="83" y="488"/>
                  <a:pt x="84" y="491"/>
                  <a:pt x="86" y="494"/>
                </a:cubicBezTo>
                <a:cubicBezTo>
                  <a:pt x="92" y="502"/>
                  <a:pt x="101" y="507"/>
                  <a:pt x="111" y="507"/>
                </a:cubicBezTo>
                <a:cubicBezTo>
                  <a:pt x="114" y="507"/>
                  <a:pt x="114" y="507"/>
                  <a:pt x="114" y="507"/>
                </a:cubicBezTo>
                <a:cubicBezTo>
                  <a:pt x="138" y="483"/>
                  <a:pt x="138" y="483"/>
                  <a:pt x="138" y="483"/>
                </a:cubicBezTo>
                <a:cubicBezTo>
                  <a:pt x="169" y="483"/>
                  <a:pt x="169" y="483"/>
                  <a:pt x="169" y="483"/>
                </a:cubicBezTo>
                <a:cubicBezTo>
                  <a:pt x="193" y="507"/>
                  <a:pt x="193" y="507"/>
                  <a:pt x="193" y="507"/>
                </a:cubicBezTo>
                <a:cubicBezTo>
                  <a:pt x="196" y="507"/>
                  <a:pt x="196" y="507"/>
                  <a:pt x="196" y="507"/>
                </a:cubicBezTo>
                <a:cubicBezTo>
                  <a:pt x="206" y="507"/>
                  <a:pt x="215" y="502"/>
                  <a:pt x="221" y="494"/>
                </a:cubicBezTo>
                <a:cubicBezTo>
                  <a:pt x="223" y="491"/>
                  <a:pt x="224" y="488"/>
                  <a:pt x="225" y="485"/>
                </a:cubicBezTo>
                <a:cubicBezTo>
                  <a:pt x="306" y="501"/>
                  <a:pt x="306" y="501"/>
                  <a:pt x="306" y="501"/>
                </a:cubicBezTo>
                <a:lnTo>
                  <a:pt x="306" y="395"/>
                </a:lnTo>
                <a:close/>
                <a:moveTo>
                  <a:pt x="89" y="235"/>
                </a:moveTo>
                <a:cubicBezTo>
                  <a:pt x="107" y="250"/>
                  <a:pt x="130" y="258"/>
                  <a:pt x="153" y="258"/>
                </a:cubicBezTo>
                <a:cubicBezTo>
                  <a:pt x="177" y="258"/>
                  <a:pt x="198" y="250"/>
                  <a:pt x="216" y="237"/>
                </a:cubicBezTo>
                <a:cubicBezTo>
                  <a:pt x="216" y="268"/>
                  <a:pt x="216" y="268"/>
                  <a:pt x="216" y="268"/>
                </a:cubicBezTo>
                <a:cubicBezTo>
                  <a:pt x="207" y="272"/>
                  <a:pt x="183" y="282"/>
                  <a:pt x="153" y="282"/>
                </a:cubicBezTo>
                <a:cubicBezTo>
                  <a:pt x="124" y="282"/>
                  <a:pt x="99" y="274"/>
                  <a:pt x="89" y="270"/>
                </a:cubicBezTo>
                <a:lnTo>
                  <a:pt x="89" y="235"/>
                </a:lnTo>
                <a:close/>
                <a:moveTo>
                  <a:pt x="153" y="242"/>
                </a:moveTo>
                <a:cubicBezTo>
                  <a:pt x="136" y="242"/>
                  <a:pt x="119" y="236"/>
                  <a:pt x="105" y="227"/>
                </a:cubicBezTo>
                <a:cubicBezTo>
                  <a:pt x="114" y="222"/>
                  <a:pt x="122" y="216"/>
                  <a:pt x="130" y="207"/>
                </a:cubicBezTo>
                <a:cubicBezTo>
                  <a:pt x="136" y="213"/>
                  <a:pt x="144" y="217"/>
                  <a:pt x="153" y="217"/>
                </a:cubicBezTo>
                <a:cubicBezTo>
                  <a:pt x="168" y="217"/>
                  <a:pt x="181" y="207"/>
                  <a:pt x="185" y="193"/>
                </a:cubicBezTo>
                <a:cubicBezTo>
                  <a:pt x="142" y="193"/>
                  <a:pt x="142" y="193"/>
                  <a:pt x="142" y="193"/>
                </a:cubicBezTo>
                <a:cubicBezTo>
                  <a:pt x="152" y="179"/>
                  <a:pt x="161" y="163"/>
                  <a:pt x="169" y="149"/>
                </a:cubicBezTo>
                <a:cubicBezTo>
                  <a:pt x="178" y="129"/>
                  <a:pt x="187" y="107"/>
                  <a:pt x="193" y="86"/>
                </a:cubicBezTo>
                <a:cubicBezTo>
                  <a:pt x="203" y="105"/>
                  <a:pt x="221" y="118"/>
                  <a:pt x="242" y="120"/>
                </a:cubicBezTo>
                <a:cubicBezTo>
                  <a:pt x="242" y="121"/>
                  <a:pt x="242" y="121"/>
                  <a:pt x="242" y="121"/>
                </a:cubicBezTo>
                <a:cubicBezTo>
                  <a:pt x="242" y="153"/>
                  <a:pt x="242" y="153"/>
                  <a:pt x="242" y="153"/>
                </a:cubicBezTo>
                <a:cubicBezTo>
                  <a:pt x="242" y="202"/>
                  <a:pt x="202" y="242"/>
                  <a:pt x="153" y="242"/>
                </a:cubicBezTo>
                <a:close/>
                <a:moveTo>
                  <a:pt x="242" y="104"/>
                </a:moveTo>
                <a:cubicBezTo>
                  <a:pt x="219" y="100"/>
                  <a:pt x="202" y="81"/>
                  <a:pt x="202" y="57"/>
                </a:cubicBezTo>
                <a:cubicBezTo>
                  <a:pt x="204" y="48"/>
                  <a:pt x="206" y="40"/>
                  <a:pt x="208" y="35"/>
                </a:cubicBezTo>
                <a:cubicBezTo>
                  <a:pt x="228" y="51"/>
                  <a:pt x="242" y="76"/>
                  <a:pt x="242" y="104"/>
                </a:cubicBezTo>
                <a:close/>
                <a:moveTo>
                  <a:pt x="48" y="199"/>
                </a:moveTo>
                <a:cubicBezTo>
                  <a:pt x="58" y="195"/>
                  <a:pt x="65" y="185"/>
                  <a:pt x="65" y="174"/>
                </a:cubicBezTo>
                <a:cubicBezTo>
                  <a:pt x="65" y="153"/>
                  <a:pt x="65" y="153"/>
                  <a:pt x="65" y="153"/>
                </a:cubicBezTo>
                <a:cubicBezTo>
                  <a:pt x="65" y="145"/>
                  <a:pt x="65" y="145"/>
                  <a:pt x="65" y="145"/>
                </a:cubicBezTo>
                <a:cubicBezTo>
                  <a:pt x="65" y="105"/>
                  <a:pt x="65" y="105"/>
                  <a:pt x="65" y="105"/>
                </a:cubicBezTo>
                <a:cubicBezTo>
                  <a:pt x="65" y="56"/>
                  <a:pt x="105" y="16"/>
                  <a:pt x="153" y="16"/>
                </a:cubicBezTo>
                <a:cubicBezTo>
                  <a:pt x="168" y="16"/>
                  <a:pt x="181" y="20"/>
                  <a:pt x="193" y="26"/>
                </a:cubicBezTo>
                <a:cubicBezTo>
                  <a:pt x="190" y="40"/>
                  <a:pt x="175" y="100"/>
                  <a:pt x="154" y="141"/>
                </a:cubicBezTo>
                <a:cubicBezTo>
                  <a:pt x="130" y="190"/>
                  <a:pt x="103" y="217"/>
                  <a:pt x="81" y="217"/>
                </a:cubicBezTo>
                <a:cubicBezTo>
                  <a:pt x="72" y="217"/>
                  <a:pt x="52" y="215"/>
                  <a:pt x="48" y="199"/>
                </a:cubicBezTo>
                <a:close/>
                <a:moveTo>
                  <a:pt x="207" y="485"/>
                </a:moveTo>
                <a:cubicBezTo>
                  <a:pt x="205" y="488"/>
                  <a:pt x="202" y="490"/>
                  <a:pt x="199" y="491"/>
                </a:cubicBezTo>
                <a:cubicBezTo>
                  <a:pt x="175" y="467"/>
                  <a:pt x="175" y="467"/>
                  <a:pt x="175" y="467"/>
                </a:cubicBezTo>
                <a:cubicBezTo>
                  <a:pt x="132" y="467"/>
                  <a:pt x="132" y="467"/>
                  <a:pt x="132" y="467"/>
                </a:cubicBezTo>
                <a:cubicBezTo>
                  <a:pt x="108" y="491"/>
                  <a:pt x="108" y="491"/>
                  <a:pt x="108" y="491"/>
                </a:cubicBezTo>
                <a:cubicBezTo>
                  <a:pt x="104" y="490"/>
                  <a:pt x="101" y="488"/>
                  <a:pt x="99" y="485"/>
                </a:cubicBezTo>
                <a:cubicBezTo>
                  <a:pt x="97" y="481"/>
                  <a:pt x="96" y="477"/>
                  <a:pt x="98" y="472"/>
                </a:cubicBezTo>
                <a:cubicBezTo>
                  <a:pt x="116" y="427"/>
                  <a:pt x="116" y="427"/>
                  <a:pt x="116" y="427"/>
                </a:cubicBezTo>
                <a:cubicBezTo>
                  <a:pt x="132" y="427"/>
                  <a:pt x="132" y="427"/>
                  <a:pt x="132" y="427"/>
                </a:cubicBezTo>
                <a:cubicBezTo>
                  <a:pt x="140" y="435"/>
                  <a:pt x="140" y="435"/>
                  <a:pt x="140" y="435"/>
                </a:cubicBezTo>
                <a:cubicBezTo>
                  <a:pt x="167" y="435"/>
                  <a:pt x="167" y="435"/>
                  <a:pt x="167" y="435"/>
                </a:cubicBezTo>
                <a:cubicBezTo>
                  <a:pt x="175" y="427"/>
                  <a:pt x="175" y="427"/>
                  <a:pt x="175" y="427"/>
                </a:cubicBezTo>
                <a:cubicBezTo>
                  <a:pt x="191" y="427"/>
                  <a:pt x="191" y="427"/>
                  <a:pt x="191" y="427"/>
                </a:cubicBezTo>
                <a:cubicBezTo>
                  <a:pt x="209" y="472"/>
                  <a:pt x="209" y="472"/>
                  <a:pt x="209" y="472"/>
                </a:cubicBezTo>
                <a:cubicBezTo>
                  <a:pt x="211" y="477"/>
                  <a:pt x="210" y="481"/>
                  <a:pt x="207" y="485"/>
                </a:cubicBezTo>
                <a:close/>
                <a:moveTo>
                  <a:pt x="290" y="481"/>
                </a:moveTo>
                <a:cubicBezTo>
                  <a:pt x="224" y="468"/>
                  <a:pt x="224" y="468"/>
                  <a:pt x="224" y="468"/>
                </a:cubicBezTo>
                <a:cubicBezTo>
                  <a:pt x="224" y="468"/>
                  <a:pt x="224" y="467"/>
                  <a:pt x="224" y="466"/>
                </a:cubicBezTo>
                <a:cubicBezTo>
                  <a:pt x="201" y="411"/>
                  <a:pt x="201" y="411"/>
                  <a:pt x="201" y="411"/>
                </a:cubicBezTo>
                <a:cubicBezTo>
                  <a:pt x="169" y="411"/>
                  <a:pt x="169" y="411"/>
                  <a:pt x="169" y="411"/>
                </a:cubicBezTo>
                <a:cubicBezTo>
                  <a:pt x="160" y="419"/>
                  <a:pt x="160" y="419"/>
                  <a:pt x="160" y="419"/>
                </a:cubicBezTo>
                <a:cubicBezTo>
                  <a:pt x="146" y="419"/>
                  <a:pt x="146" y="419"/>
                  <a:pt x="146" y="419"/>
                </a:cubicBezTo>
                <a:cubicBezTo>
                  <a:pt x="138" y="411"/>
                  <a:pt x="138" y="411"/>
                  <a:pt x="138" y="411"/>
                </a:cubicBezTo>
                <a:cubicBezTo>
                  <a:pt x="105" y="411"/>
                  <a:pt x="105" y="411"/>
                  <a:pt x="105" y="411"/>
                </a:cubicBezTo>
                <a:cubicBezTo>
                  <a:pt x="83" y="466"/>
                  <a:pt x="83" y="466"/>
                  <a:pt x="83" y="466"/>
                </a:cubicBezTo>
                <a:cubicBezTo>
                  <a:pt x="83" y="467"/>
                  <a:pt x="83" y="468"/>
                  <a:pt x="83" y="468"/>
                </a:cubicBezTo>
                <a:cubicBezTo>
                  <a:pt x="17" y="481"/>
                  <a:pt x="17" y="481"/>
                  <a:pt x="17" y="481"/>
                </a:cubicBezTo>
                <a:cubicBezTo>
                  <a:pt x="17" y="395"/>
                  <a:pt x="17" y="395"/>
                  <a:pt x="17" y="395"/>
                </a:cubicBezTo>
                <a:cubicBezTo>
                  <a:pt x="17" y="349"/>
                  <a:pt x="39" y="307"/>
                  <a:pt x="76" y="282"/>
                </a:cubicBezTo>
                <a:cubicBezTo>
                  <a:pt x="78" y="282"/>
                  <a:pt x="78" y="282"/>
                  <a:pt x="78" y="282"/>
                </a:cubicBezTo>
                <a:cubicBezTo>
                  <a:pt x="79" y="283"/>
                  <a:pt x="112" y="298"/>
                  <a:pt x="153" y="298"/>
                </a:cubicBezTo>
                <a:cubicBezTo>
                  <a:pt x="195" y="298"/>
                  <a:pt x="227" y="281"/>
                  <a:pt x="228" y="280"/>
                </a:cubicBezTo>
                <a:cubicBezTo>
                  <a:pt x="228" y="280"/>
                  <a:pt x="228" y="280"/>
                  <a:pt x="228" y="280"/>
                </a:cubicBezTo>
                <a:cubicBezTo>
                  <a:pt x="267" y="305"/>
                  <a:pt x="290" y="348"/>
                  <a:pt x="290" y="395"/>
                </a:cubicBezTo>
                <a:lnTo>
                  <a:pt x="290" y="481"/>
                </a:lnTo>
                <a:close/>
                <a:moveTo>
                  <a:pt x="57" y="388"/>
                </a:moveTo>
                <a:cubicBezTo>
                  <a:pt x="49" y="365"/>
                  <a:pt x="49" y="365"/>
                  <a:pt x="49" y="365"/>
                </a:cubicBezTo>
                <a:cubicBezTo>
                  <a:pt x="64" y="360"/>
                  <a:pt x="64" y="360"/>
                  <a:pt x="64" y="360"/>
                </a:cubicBezTo>
                <a:cubicBezTo>
                  <a:pt x="73" y="385"/>
                  <a:pt x="73" y="385"/>
                  <a:pt x="73" y="385"/>
                </a:cubicBezTo>
                <a:cubicBezTo>
                  <a:pt x="73" y="451"/>
                  <a:pt x="73" y="451"/>
                  <a:pt x="73" y="451"/>
                </a:cubicBezTo>
                <a:cubicBezTo>
                  <a:pt x="57" y="451"/>
                  <a:pt x="57" y="451"/>
                  <a:pt x="57" y="451"/>
                </a:cubicBezTo>
                <a:lnTo>
                  <a:pt x="57" y="388"/>
                </a:lnTo>
                <a:close/>
                <a:moveTo>
                  <a:pt x="250" y="451"/>
                </a:moveTo>
                <a:cubicBezTo>
                  <a:pt x="234" y="451"/>
                  <a:pt x="234" y="451"/>
                  <a:pt x="234" y="451"/>
                </a:cubicBezTo>
                <a:cubicBezTo>
                  <a:pt x="234" y="385"/>
                  <a:pt x="234" y="385"/>
                  <a:pt x="234" y="385"/>
                </a:cubicBezTo>
                <a:cubicBezTo>
                  <a:pt x="242" y="360"/>
                  <a:pt x="242" y="360"/>
                  <a:pt x="242" y="360"/>
                </a:cubicBezTo>
                <a:cubicBezTo>
                  <a:pt x="258" y="365"/>
                  <a:pt x="258" y="365"/>
                  <a:pt x="258" y="365"/>
                </a:cubicBezTo>
                <a:cubicBezTo>
                  <a:pt x="250" y="388"/>
                  <a:pt x="250" y="388"/>
                  <a:pt x="250" y="388"/>
                </a:cubicBezTo>
                <a:lnTo>
                  <a:pt x="250" y="451"/>
                </a:lnTo>
                <a:close/>
                <a:moveTo>
                  <a:pt x="229" y="709"/>
                </a:moveTo>
                <a:cubicBezTo>
                  <a:pt x="210" y="709"/>
                  <a:pt x="210" y="709"/>
                  <a:pt x="210" y="709"/>
                </a:cubicBezTo>
                <a:cubicBezTo>
                  <a:pt x="210" y="636"/>
                  <a:pt x="210" y="636"/>
                  <a:pt x="210" y="636"/>
                </a:cubicBezTo>
                <a:cubicBezTo>
                  <a:pt x="178" y="636"/>
                  <a:pt x="178" y="636"/>
                  <a:pt x="178" y="636"/>
                </a:cubicBezTo>
                <a:cubicBezTo>
                  <a:pt x="178" y="620"/>
                  <a:pt x="178" y="620"/>
                  <a:pt x="178" y="620"/>
                </a:cubicBezTo>
                <a:cubicBezTo>
                  <a:pt x="226" y="620"/>
                  <a:pt x="226" y="620"/>
                  <a:pt x="226" y="620"/>
                </a:cubicBezTo>
                <a:cubicBezTo>
                  <a:pt x="226" y="587"/>
                  <a:pt x="226" y="587"/>
                  <a:pt x="226" y="587"/>
                </a:cubicBezTo>
                <a:cubicBezTo>
                  <a:pt x="240" y="583"/>
                  <a:pt x="250" y="571"/>
                  <a:pt x="250" y="556"/>
                </a:cubicBezTo>
                <a:cubicBezTo>
                  <a:pt x="250" y="515"/>
                  <a:pt x="250" y="515"/>
                  <a:pt x="250" y="515"/>
                </a:cubicBezTo>
                <a:cubicBezTo>
                  <a:pt x="234" y="515"/>
                  <a:pt x="234" y="515"/>
                  <a:pt x="234" y="515"/>
                </a:cubicBezTo>
                <a:cubicBezTo>
                  <a:pt x="234" y="556"/>
                  <a:pt x="234" y="556"/>
                  <a:pt x="234" y="556"/>
                </a:cubicBezTo>
                <a:cubicBezTo>
                  <a:pt x="234" y="565"/>
                  <a:pt x="227" y="572"/>
                  <a:pt x="218" y="572"/>
                </a:cubicBezTo>
                <a:cubicBezTo>
                  <a:pt x="210" y="572"/>
                  <a:pt x="210" y="572"/>
                  <a:pt x="210" y="572"/>
                </a:cubicBezTo>
                <a:cubicBezTo>
                  <a:pt x="97" y="572"/>
                  <a:pt x="97" y="572"/>
                  <a:pt x="97" y="572"/>
                </a:cubicBezTo>
                <a:cubicBezTo>
                  <a:pt x="89" y="572"/>
                  <a:pt x="89" y="572"/>
                  <a:pt x="89" y="572"/>
                </a:cubicBezTo>
                <a:cubicBezTo>
                  <a:pt x="80" y="572"/>
                  <a:pt x="73" y="565"/>
                  <a:pt x="73" y="556"/>
                </a:cubicBezTo>
                <a:cubicBezTo>
                  <a:pt x="73" y="515"/>
                  <a:pt x="73" y="515"/>
                  <a:pt x="73" y="515"/>
                </a:cubicBezTo>
                <a:cubicBezTo>
                  <a:pt x="57" y="515"/>
                  <a:pt x="57" y="515"/>
                  <a:pt x="57" y="515"/>
                </a:cubicBezTo>
                <a:cubicBezTo>
                  <a:pt x="57" y="556"/>
                  <a:pt x="57" y="556"/>
                  <a:pt x="57" y="556"/>
                </a:cubicBezTo>
                <a:cubicBezTo>
                  <a:pt x="57" y="571"/>
                  <a:pt x="67" y="584"/>
                  <a:pt x="82" y="587"/>
                </a:cubicBezTo>
                <a:cubicBezTo>
                  <a:pt x="85" y="606"/>
                  <a:pt x="101" y="620"/>
                  <a:pt x="121" y="620"/>
                </a:cubicBezTo>
                <a:cubicBezTo>
                  <a:pt x="121" y="638"/>
                  <a:pt x="121" y="638"/>
                  <a:pt x="121" y="638"/>
                </a:cubicBezTo>
                <a:cubicBezTo>
                  <a:pt x="89" y="638"/>
                  <a:pt x="89" y="638"/>
                  <a:pt x="89" y="638"/>
                </a:cubicBezTo>
                <a:cubicBezTo>
                  <a:pt x="89" y="709"/>
                  <a:pt x="89" y="709"/>
                  <a:pt x="89" y="709"/>
                </a:cubicBezTo>
                <a:cubicBezTo>
                  <a:pt x="69" y="709"/>
                  <a:pt x="69" y="709"/>
                  <a:pt x="69" y="709"/>
                </a:cubicBezTo>
                <a:cubicBezTo>
                  <a:pt x="54" y="709"/>
                  <a:pt x="41" y="721"/>
                  <a:pt x="41" y="737"/>
                </a:cubicBezTo>
                <a:cubicBezTo>
                  <a:pt x="41" y="765"/>
                  <a:pt x="41" y="765"/>
                  <a:pt x="41" y="765"/>
                </a:cubicBezTo>
                <a:cubicBezTo>
                  <a:pt x="101" y="765"/>
                  <a:pt x="101" y="765"/>
                  <a:pt x="101" y="765"/>
                </a:cubicBezTo>
                <a:cubicBezTo>
                  <a:pt x="121" y="740"/>
                  <a:pt x="121" y="740"/>
                  <a:pt x="121" y="740"/>
                </a:cubicBezTo>
                <a:cubicBezTo>
                  <a:pt x="121" y="765"/>
                  <a:pt x="121" y="765"/>
                  <a:pt x="121" y="765"/>
                </a:cubicBezTo>
                <a:cubicBezTo>
                  <a:pt x="137" y="765"/>
                  <a:pt x="137" y="765"/>
                  <a:pt x="137" y="765"/>
                </a:cubicBezTo>
                <a:cubicBezTo>
                  <a:pt x="137" y="620"/>
                  <a:pt x="137" y="620"/>
                  <a:pt x="137" y="620"/>
                </a:cubicBezTo>
                <a:cubicBezTo>
                  <a:pt x="161" y="620"/>
                  <a:pt x="161" y="620"/>
                  <a:pt x="161" y="620"/>
                </a:cubicBezTo>
                <a:cubicBezTo>
                  <a:pt x="161" y="765"/>
                  <a:pt x="161" y="765"/>
                  <a:pt x="161" y="765"/>
                </a:cubicBezTo>
                <a:cubicBezTo>
                  <a:pt x="178" y="765"/>
                  <a:pt x="178" y="765"/>
                  <a:pt x="178" y="765"/>
                </a:cubicBezTo>
                <a:cubicBezTo>
                  <a:pt x="178" y="740"/>
                  <a:pt x="178" y="740"/>
                  <a:pt x="178" y="740"/>
                </a:cubicBezTo>
                <a:cubicBezTo>
                  <a:pt x="198" y="765"/>
                  <a:pt x="198" y="765"/>
                  <a:pt x="198" y="765"/>
                </a:cubicBezTo>
                <a:cubicBezTo>
                  <a:pt x="258" y="765"/>
                  <a:pt x="258" y="765"/>
                  <a:pt x="258" y="765"/>
                </a:cubicBezTo>
                <a:cubicBezTo>
                  <a:pt x="258" y="737"/>
                  <a:pt x="258" y="737"/>
                  <a:pt x="258" y="737"/>
                </a:cubicBezTo>
                <a:cubicBezTo>
                  <a:pt x="258" y="721"/>
                  <a:pt x="245" y="709"/>
                  <a:pt x="229" y="709"/>
                </a:cubicBezTo>
                <a:close/>
                <a:moveTo>
                  <a:pt x="93" y="749"/>
                </a:moveTo>
                <a:cubicBezTo>
                  <a:pt x="57" y="749"/>
                  <a:pt x="57" y="749"/>
                  <a:pt x="57" y="749"/>
                </a:cubicBezTo>
                <a:cubicBezTo>
                  <a:pt x="57" y="737"/>
                  <a:pt x="57" y="737"/>
                  <a:pt x="57" y="737"/>
                </a:cubicBezTo>
                <a:cubicBezTo>
                  <a:pt x="57" y="730"/>
                  <a:pt x="62" y="725"/>
                  <a:pt x="69" y="725"/>
                </a:cubicBezTo>
                <a:cubicBezTo>
                  <a:pt x="105" y="725"/>
                  <a:pt x="105" y="725"/>
                  <a:pt x="105" y="725"/>
                </a:cubicBezTo>
                <a:cubicBezTo>
                  <a:pt x="105" y="654"/>
                  <a:pt x="105" y="654"/>
                  <a:pt x="105" y="654"/>
                </a:cubicBezTo>
                <a:cubicBezTo>
                  <a:pt x="121" y="654"/>
                  <a:pt x="121" y="654"/>
                  <a:pt x="121" y="654"/>
                </a:cubicBezTo>
                <a:cubicBezTo>
                  <a:pt x="121" y="714"/>
                  <a:pt x="121" y="714"/>
                  <a:pt x="121" y="714"/>
                </a:cubicBezTo>
                <a:lnTo>
                  <a:pt x="93" y="749"/>
                </a:lnTo>
                <a:close/>
                <a:moveTo>
                  <a:pt x="99" y="588"/>
                </a:moveTo>
                <a:cubicBezTo>
                  <a:pt x="210" y="588"/>
                  <a:pt x="210" y="588"/>
                  <a:pt x="210" y="588"/>
                </a:cubicBezTo>
                <a:cubicBezTo>
                  <a:pt x="210" y="604"/>
                  <a:pt x="210" y="604"/>
                  <a:pt x="210" y="604"/>
                </a:cubicBezTo>
                <a:cubicBezTo>
                  <a:pt x="121" y="604"/>
                  <a:pt x="121" y="604"/>
                  <a:pt x="121" y="604"/>
                </a:cubicBezTo>
                <a:cubicBezTo>
                  <a:pt x="111" y="604"/>
                  <a:pt x="102" y="597"/>
                  <a:pt x="99" y="588"/>
                </a:cubicBezTo>
                <a:close/>
                <a:moveTo>
                  <a:pt x="242" y="749"/>
                </a:moveTo>
                <a:cubicBezTo>
                  <a:pt x="206" y="749"/>
                  <a:pt x="206" y="749"/>
                  <a:pt x="206" y="749"/>
                </a:cubicBezTo>
                <a:cubicBezTo>
                  <a:pt x="178" y="714"/>
                  <a:pt x="178" y="714"/>
                  <a:pt x="178" y="714"/>
                </a:cubicBezTo>
                <a:cubicBezTo>
                  <a:pt x="178" y="652"/>
                  <a:pt x="178" y="652"/>
                  <a:pt x="178" y="652"/>
                </a:cubicBezTo>
                <a:cubicBezTo>
                  <a:pt x="194" y="652"/>
                  <a:pt x="194" y="652"/>
                  <a:pt x="194" y="652"/>
                </a:cubicBezTo>
                <a:cubicBezTo>
                  <a:pt x="194" y="725"/>
                  <a:pt x="194" y="725"/>
                  <a:pt x="194" y="725"/>
                </a:cubicBezTo>
                <a:cubicBezTo>
                  <a:pt x="229" y="725"/>
                  <a:pt x="229" y="725"/>
                  <a:pt x="229" y="725"/>
                </a:cubicBezTo>
                <a:cubicBezTo>
                  <a:pt x="236" y="725"/>
                  <a:pt x="242" y="730"/>
                  <a:pt x="242" y="737"/>
                </a:cubicBezTo>
                <a:lnTo>
                  <a:pt x="242" y="74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44">
            <a:extLst>
              <a:ext uri="{FF2B5EF4-FFF2-40B4-BE49-F238E27FC236}">
                <a16:creationId xmlns:a16="http://schemas.microsoft.com/office/drawing/2014/main" id="{1F7D89E5-E2C5-4B07-BCD5-0FE3F3017A83}"/>
              </a:ext>
              <a:ext uri="{C183D7F6-B498-43B3-948B-1728B52AA6E4}">
                <adec:decorative xmlns:adec="http://schemas.microsoft.com/office/drawing/2017/decorative" val="1"/>
              </a:ext>
            </a:extLst>
          </p:cNvPr>
          <p:cNvSpPr>
            <a:spLocks noChangeAspect="1" noEditPoints="1"/>
          </p:cNvSpPr>
          <p:nvPr/>
        </p:nvSpPr>
        <p:spPr bwMode="auto">
          <a:xfrm>
            <a:off x="1290790" y="3024946"/>
            <a:ext cx="614128" cy="1039382"/>
          </a:xfrm>
          <a:custGeom>
            <a:avLst/>
            <a:gdLst>
              <a:gd name="T0" fmla="*/ 152 w 372"/>
              <a:gd name="T1" fmla="*/ 177 h 628"/>
              <a:gd name="T2" fmla="*/ 370 w 372"/>
              <a:gd name="T3" fmla="*/ 159 h 628"/>
              <a:gd name="T4" fmla="*/ 228 w 372"/>
              <a:gd name="T5" fmla="*/ 231 h 628"/>
              <a:gd name="T6" fmla="*/ 319 w 372"/>
              <a:gd name="T7" fmla="*/ 418 h 628"/>
              <a:gd name="T8" fmla="*/ 283 w 372"/>
              <a:gd name="T9" fmla="*/ 531 h 628"/>
              <a:gd name="T10" fmla="*/ 209 w 372"/>
              <a:gd name="T11" fmla="*/ 628 h 628"/>
              <a:gd name="T12" fmla="*/ 161 w 372"/>
              <a:gd name="T13" fmla="*/ 628 h 628"/>
              <a:gd name="T14" fmla="*/ 87 w 372"/>
              <a:gd name="T15" fmla="*/ 531 h 628"/>
              <a:gd name="T16" fmla="*/ 49 w 372"/>
              <a:gd name="T17" fmla="*/ 418 h 628"/>
              <a:gd name="T18" fmla="*/ 139 w 372"/>
              <a:gd name="T19" fmla="*/ 232 h 628"/>
              <a:gd name="T20" fmla="*/ 56 w 372"/>
              <a:gd name="T21" fmla="*/ 198 h 628"/>
              <a:gd name="T22" fmla="*/ 11 w 372"/>
              <a:gd name="T23" fmla="*/ 148 h 628"/>
              <a:gd name="T24" fmla="*/ 32 w 372"/>
              <a:gd name="T25" fmla="*/ 120 h 628"/>
              <a:gd name="T26" fmla="*/ 185 w 372"/>
              <a:gd name="T27" fmla="*/ 0 h 628"/>
              <a:gd name="T28" fmla="*/ 308 w 372"/>
              <a:gd name="T29" fmla="*/ 88 h 628"/>
              <a:gd name="T30" fmla="*/ 362 w 372"/>
              <a:gd name="T31" fmla="*/ 148 h 628"/>
              <a:gd name="T32" fmla="*/ 97 w 372"/>
              <a:gd name="T33" fmla="*/ 131 h 628"/>
              <a:gd name="T34" fmla="*/ 213 w 372"/>
              <a:gd name="T35" fmla="*/ 104 h 628"/>
              <a:gd name="T36" fmla="*/ 273 w 372"/>
              <a:gd name="T37" fmla="*/ 120 h 628"/>
              <a:gd name="T38" fmla="*/ 185 w 372"/>
              <a:gd name="T39" fmla="*/ 16 h 628"/>
              <a:gd name="T40" fmla="*/ 80 w 372"/>
              <a:gd name="T41" fmla="*/ 120 h 628"/>
              <a:gd name="T42" fmla="*/ 48 w 372"/>
              <a:gd name="T43" fmla="*/ 121 h 628"/>
              <a:gd name="T44" fmla="*/ 56 w 372"/>
              <a:gd name="T45" fmla="*/ 182 h 628"/>
              <a:gd name="T46" fmla="*/ 137 w 372"/>
              <a:gd name="T47" fmla="*/ 250 h 628"/>
              <a:gd name="T48" fmla="*/ 128 w 372"/>
              <a:gd name="T49" fmla="*/ 378 h 628"/>
              <a:gd name="T50" fmla="*/ 175 w 372"/>
              <a:gd name="T51" fmla="*/ 327 h 628"/>
              <a:gd name="T52" fmla="*/ 198 w 372"/>
              <a:gd name="T53" fmla="*/ 327 h 628"/>
              <a:gd name="T54" fmla="*/ 245 w 372"/>
              <a:gd name="T55" fmla="*/ 379 h 628"/>
              <a:gd name="T56" fmla="*/ 232 w 372"/>
              <a:gd name="T57" fmla="*/ 250 h 628"/>
              <a:gd name="T58" fmla="*/ 228 w 372"/>
              <a:gd name="T59" fmla="*/ 378 h 628"/>
              <a:gd name="T60" fmla="*/ 204 w 372"/>
              <a:gd name="T61" fmla="*/ 343 h 628"/>
              <a:gd name="T62" fmla="*/ 169 w 372"/>
              <a:gd name="T63" fmla="*/ 343 h 628"/>
              <a:gd name="T64" fmla="*/ 146 w 372"/>
              <a:gd name="T65" fmla="*/ 386 h 628"/>
              <a:gd name="T66" fmla="*/ 204 w 372"/>
              <a:gd name="T67" fmla="*/ 371 h 628"/>
              <a:gd name="T68" fmla="*/ 228 w 372"/>
              <a:gd name="T69" fmla="*/ 378 h 628"/>
              <a:gd name="T70" fmla="*/ 48 w 372"/>
              <a:gd name="T71" fmla="*/ 378 h 628"/>
              <a:gd name="T72" fmla="*/ 249 w 372"/>
              <a:gd name="T73" fmla="*/ 426 h 628"/>
              <a:gd name="T74" fmla="*/ 241 w 372"/>
              <a:gd name="T75" fmla="*/ 395 h 628"/>
              <a:gd name="T76" fmla="*/ 198 w 372"/>
              <a:gd name="T77" fmla="*/ 387 h 628"/>
              <a:gd name="T78" fmla="*/ 153 w 372"/>
              <a:gd name="T79" fmla="*/ 406 h 628"/>
              <a:gd name="T80" fmla="*/ 120 w 372"/>
              <a:gd name="T81" fmla="*/ 397 h 628"/>
              <a:gd name="T82" fmla="*/ 264 w 372"/>
              <a:gd name="T83" fmla="*/ 515 h 628"/>
              <a:gd name="T84" fmla="*/ 265 w 372"/>
              <a:gd name="T85" fmla="*/ 385 h 628"/>
              <a:gd name="T86" fmla="*/ 265 w 372"/>
              <a:gd name="T87" fmla="*/ 268 h 628"/>
              <a:gd name="T88" fmla="*/ 185 w 372"/>
              <a:gd name="T89" fmla="*/ 273 h 628"/>
              <a:gd name="T90" fmla="*/ 271 w 372"/>
              <a:gd name="T91" fmla="*/ 154 h 628"/>
              <a:gd name="T92" fmla="*/ 151 w 372"/>
              <a:gd name="T93" fmla="*/ 120 h 628"/>
              <a:gd name="T94" fmla="*/ 119 w 372"/>
              <a:gd name="T95" fmla="*/ 199 h 628"/>
              <a:gd name="T96" fmla="*/ 350 w 372"/>
              <a:gd name="T97" fmla="*/ 163 h 628"/>
              <a:gd name="T98" fmla="*/ 308 w 372"/>
              <a:gd name="T99" fmla="*/ 104 h 628"/>
              <a:gd name="T100" fmla="*/ 317 w 372"/>
              <a:gd name="T101" fmla="*/ 182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2" h="628">
                <a:moveTo>
                  <a:pt x="217" y="177"/>
                </a:moveTo>
                <a:cubicBezTo>
                  <a:pt x="212" y="190"/>
                  <a:pt x="199" y="200"/>
                  <a:pt x="184" y="200"/>
                </a:cubicBezTo>
                <a:cubicBezTo>
                  <a:pt x="169" y="200"/>
                  <a:pt x="156" y="190"/>
                  <a:pt x="152" y="177"/>
                </a:cubicBezTo>
                <a:lnTo>
                  <a:pt x="217" y="177"/>
                </a:lnTo>
                <a:close/>
                <a:moveTo>
                  <a:pt x="372" y="148"/>
                </a:moveTo>
                <a:cubicBezTo>
                  <a:pt x="370" y="159"/>
                  <a:pt x="370" y="159"/>
                  <a:pt x="370" y="159"/>
                </a:cubicBezTo>
                <a:cubicBezTo>
                  <a:pt x="366" y="172"/>
                  <a:pt x="350" y="198"/>
                  <a:pt x="317" y="198"/>
                </a:cubicBezTo>
                <a:cubicBezTo>
                  <a:pt x="298" y="198"/>
                  <a:pt x="287" y="187"/>
                  <a:pt x="282" y="175"/>
                </a:cubicBezTo>
                <a:cubicBezTo>
                  <a:pt x="272" y="200"/>
                  <a:pt x="253" y="220"/>
                  <a:pt x="228" y="231"/>
                </a:cubicBezTo>
                <a:cubicBezTo>
                  <a:pt x="292" y="250"/>
                  <a:pt x="338" y="309"/>
                  <a:pt x="338" y="378"/>
                </a:cubicBezTo>
                <a:cubicBezTo>
                  <a:pt x="338" y="418"/>
                  <a:pt x="338" y="418"/>
                  <a:pt x="338" y="418"/>
                </a:cubicBezTo>
                <a:cubicBezTo>
                  <a:pt x="319" y="418"/>
                  <a:pt x="319" y="418"/>
                  <a:pt x="319" y="418"/>
                </a:cubicBezTo>
                <a:cubicBezTo>
                  <a:pt x="265" y="402"/>
                  <a:pt x="265" y="402"/>
                  <a:pt x="265" y="402"/>
                </a:cubicBezTo>
                <a:cubicBezTo>
                  <a:pt x="265" y="426"/>
                  <a:pt x="265" y="426"/>
                  <a:pt x="265" y="426"/>
                </a:cubicBezTo>
                <a:cubicBezTo>
                  <a:pt x="283" y="531"/>
                  <a:pt x="283" y="531"/>
                  <a:pt x="283" y="531"/>
                </a:cubicBezTo>
                <a:cubicBezTo>
                  <a:pt x="225" y="531"/>
                  <a:pt x="225" y="531"/>
                  <a:pt x="225" y="531"/>
                </a:cubicBezTo>
                <a:cubicBezTo>
                  <a:pt x="225" y="628"/>
                  <a:pt x="225" y="628"/>
                  <a:pt x="225" y="628"/>
                </a:cubicBezTo>
                <a:cubicBezTo>
                  <a:pt x="209" y="628"/>
                  <a:pt x="209" y="628"/>
                  <a:pt x="209" y="628"/>
                </a:cubicBezTo>
                <a:cubicBezTo>
                  <a:pt x="209" y="531"/>
                  <a:pt x="209" y="531"/>
                  <a:pt x="209" y="531"/>
                </a:cubicBezTo>
                <a:cubicBezTo>
                  <a:pt x="161" y="531"/>
                  <a:pt x="161" y="531"/>
                  <a:pt x="161" y="531"/>
                </a:cubicBezTo>
                <a:cubicBezTo>
                  <a:pt x="161" y="628"/>
                  <a:pt x="161" y="628"/>
                  <a:pt x="161" y="628"/>
                </a:cubicBezTo>
                <a:cubicBezTo>
                  <a:pt x="144" y="628"/>
                  <a:pt x="144" y="628"/>
                  <a:pt x="144" y="628"/>
                </a:cubicBezTo>
                <a:cubicBezTo>
                  <a:pt x="144" y="531"/>
                  <a:pt x="144" y="531"/>
                  <a:pt x="144" y="531"/>
                </a:cubicBezTo>
                <a:cubicBezTo>
                  <a:pt x="87" y="531"/>
                  <a:pt x="87" y="531"/>
                  <a:pt x="87" y="531"/>
                </a:cubicBezTo>
                <a:cubicBezTo>
                  <a:pt x="104" y="426"/>
                  <a:pt x="104" y="426"/>
                  <a:pt x="104" y="426"/>
                </a:cubicBezTo>
                <a:cubicBezTo>
                  <a:pt x="104" y="402"/>
                  <a:pt x="104" y="402"/>
                  <a:pt x="104" y="402"/>
                </a:cubicBezTo>
                <a:cubicBezTo>
                  <a:pt x="49" y="418"/>
                  <a:pt x="49" y="418"/>
                  <a:pt x="49" y="418"/>
                </a:cubicBezTo>
                <a:cubicBezTo>
                  <a:pt x="32" y="418"/>
                  <a:pt x="32" y="418"/>
                  <a:pt x="32" y="418"/>
                </a:cubicBezTo>
                <a:cubicBezTo>
                  <a:pt x="32" y="378"/>
                  <a:pt x="32" y="378"/>
                  <a:pt x="32" y="378"/>
                </a:cubicBezTo>
                <a:cubicBezTo>
                  <a:pt x="32" y="309"/>
                  <a:pt x="77" y="251"/>
                  <a:pt x="139" y="232"/>
                </a:cubicBezTo>
                <a:cubicBezTo>
                  <a:pt x="127" y="227"/>
                  <a:pt x="116" y="220"/>
                  <a:pt x="107" y="210"/>
                </a:cubicBezTo>
                <a:cubicBezTo>
                  <a:pt x="99" y="202"/>
                  <a:pt x="92" y="192"/>
                  <a:pt x="88" y="181"/>
                </a:cubicBezTo>
                <a:cubicBezTo>
                  <a:pt x="81" y="190"/>
                  <a:pt x="71" y="198"/>
                  <a:pt x="56" y="198"/>
                </a:cubicBezTo>
                <a:cubicBezTo>
                  <a:pt x="22" y="198"/>
                  <a:pt x="7" y="172"/>
                  <a:pt x="3" y="159"/>
                </a:cubicBezTo>
                <a:cubicBezTo>
                  <a:pt x="0" y="148"/>
                  <a:pt x="0" y="148"/>
                  <a:pt x="0" y="148"/>
                </a:cubicBezTo>
                <a:cubicBezTo>
                  <a:pt x="11" y="148"/>
                  <a:pt x="11" y="148"/>
                  <a:pt x="11" y="148"/>
                </a:cubicBezTo>
                <a:cubicBezTo>
                  <a:pt x="22" y="148"/>
                  <a:pt x="31" y="139"/>
                  <a:pt x="31" y="128"/>
                </a:cubicBezTo>
                <a:cubicBezTo>
                  <a:pt x="31" y="127"/>
                  <a:pt x="31" y="127"/>
                  <a:pt x="31" y="127"/>
                </a:cubicBezTo>
                <a:cubicBezTo>
                  <a:pt x="32" y="120"/>
                  <a:pt x="32" y="120"/>
                  <a:pt x="32" y="120"/>
                </a:cubicBezTo>
                <a:cubicBezTo>
                  <a:pt x="32" y="102"/>
                  <a:pt x="46" y="88"/>
                  <a:pt x="64" y="88"/>
                </a:cubicBezTo>
                <a:cubicBezTo>
                  <a:pt x="70" y="88"/>
                  <a:pt x="76" y="90"/>
                  <a:pt x="81" y="93"/>
                </a:cubicBezTo>
                <a:cubicBezTo>
                  <a:pt x="87" y="41"/>
                  <a:pt x="131" y="0"/>
                  <a:pt x="185" y="0"/>
                </a:cubicBezTo>
                <a:cubicBezTo>
                  <a:pt x="216" y="0"/>
                  <a:pt x="243" y="10"/>
                  <a:pt x="263" y="30"/>
                </a:cubicBezTo>
                <a:cubicBezTo>
                  <a:pt x="280" y="47"/>
                  <a:pt x="289" y="70"/>
                  <a:pt x="289" y="94"/>
                </a:cubicBezTo>
                <a:cubicBezTo>
                  <a:pt x="295" y="91"/>
                  <a:pt x="301" y="88"/>
                  <a:pt x="308" y="88"/>
                </a:cubicBezTo>
                <a:cubicBezTo>
                  <a:pt x="326" y="88"/>
                  <a:pt x="340" y="102"/>
                  <a:pt x="341" y="120"/>
                </a:cubicBezTo>
                <a:cubicBezTo>
                  <a:pt x="342" y="128"/>
                  <a:pt x="342" y="128"/>
                  <a:pt x="342" y="128"/>
                </a:cubicBezTo>
                <a:cubicBezTo>
                  <a:pt x="342" y="139"/>
                  <a:pt x="351" y="148"/>
                  <a:pt x="362" y="148"/>
                </a:cubicBezTo>
                <a:lnTo>
                  <a:pt x="372" y="148"/>
                </a:lnTo>
                <a:close/>
                <a:moveTo>
                  <a:pt x="97" y="120"/>
                </a:moveTo>
                <a:cubicBezTo>
                  <a:pt x="97" y="131"/>
                  <a:pt x="97" y="131"/>
                  <a:pt x="97" y="131"/>
                </a:cubicBezTo>
                <a:cubicBezTo>
                  <a:pt x="101" y="125"/>
                  <a:pt x="101" y="125"/>
                  <a:pt x="101" y="125"/>
                </a:cubicBezTo>
                <a:cubicBezTo>
                  <a:pt x="115" y="111"/>
                  <a:pt x="132" y="104"/>
                  <a:pt x="151" y="104"/>
                </a:cubicBezTo>
                <a:cubicBezTo>
                  <a:pt x="213" y="104"/>
                  <a:pt x="213" y="104"/>
                  <a:pt x="213" y="104"/>
                </a:cubicBezTo>
                <a:cubicBezTo>
                  <a:pt x="231" y="104"/>
                  <a:pt x="249" y="111"/>
                  <a:pt x="262" y="124"/>
                </a:cubicBezTo>
                <a:cubicBezTo>
                  <a:pt x="273" y="135"/>
                  <a:pt x="273" y="135"/>
                  <a:pt x="273" y="135"/>
                </a:cubicBezTo>
                <a:cubicBezTo>
                  <a:pt x="273" y="120"/>
                  <a:pt x="273" y="120"/>
                  <a:pt x="273" y="120"/>
                </a:cubicBezTo>
                <a:cubicBezTo>
                  <a:pt x="273" y="96"/>
                  <a:pt x="273" y="96"/>
                  <a:pt x="273" y="96"/>
                </a:cubicBezTo>
                <a:cubicBezTo>
                  <a:pt x="273" y="75"/>
                  <a:pt x="266" y="56"/>
                  <a:pt x="251" y="41"/>
                </a:cubicBezTo>
                <a:cubicBezTo>
                  <a:pt x="235" y="25"/>
                  <a:pt x="211" y="16"/>
                  <a:pt x="185" y="16"/>
                </a:cubicBezTo>
                <a:cubicBezTo>
                  <a:pt x="136" y="16"/>
                  <a:pt x="97" y="55"/>
                  <a:pt x="97" y="104"/>
                </a:cubicBezTo>
                <a:lnTo>
                  <a:pt x="97" y="120"/>
                </a:lnTo>
                <a:close/>
                <a:moveTo>
                  <a:pt x="80" y="120"/>
                </a:moveTo>
                <a:cubicBezTo>
                  <a:pt x="80" y="111"/>
                  <a:pt x="73" y="104"/>
                  <a:pt x="64" y="104"/>
                </a:cubicBezTo>
                <a:cubicBezTo>
                  <a:pt x="55" y="104"/>
                  <a:pt x="48" y="111"/>
                  <a:pt x="48" y="120"/>
                </a:cubicBezTo>
                <a:cubicBezTo>
                  <a:pt x="48" y="121"/>
                  <a:pt x="48" y="121"/>
                  <a:pt x="48" y="121"/>
                </a:cubicBezTo>
                <a:cubicBezTo>
                  <a:pt x="47" y="129"/>
                  <a:pt x="47" y="129"/>
                  <a:pt x="47" y="129"/>
                </a:cubicBezTo>
                <a:cubicBezTo>
                  <a:pt x="47" y="145"/>
                  <a:pt x="36" y="158"/>
                  <a:pt x="22" y="163"/>
                </a:cubicBezTo>
                <a:cubicBezTo>
                  <a:pt x="27" y="171"/>
                  <a:pt x="37" y="182"/>
                  <a:pt x="56" y="182"/>
                </a:cubicBezTo>
                <a:cubicBezTo>
                  <a:pt x="79" y="182"/>
                  <a:pt x="80" y="155"/>
                  <a:pt x="80" y="152"/>
                </a:cubicBezTo>
                <a:lnTo>
                  <a:pt x="80" y="120"/>
                </a:lnTo>
                <a:close/>
                <a:moveTo>
                  <a:pt x="137" y="250"/>
                </a:moveTo>
                <a:cubicBezTo>
                  <a:pt x="131" y="252"/>
                  <a:pt x="126" y="254"/>
                  <a:pt x="120" y="257"/>
                </a:cubicBezTo>
                <a:cubicBezTo>
                  <a:pt x="120" y="380"/>
                  <a:pt x="120" y="380"/>
                  <a:pt x="120" y="380"/>
                </a:cubicBezTo>
                <a:cubicBezTo>
                  <a:pt x="128" y="378"/>
                  <a:pt x="128" y="378"/>
                  <a:pt x="128" y="378"/>
                </a:cubicBezTo>
                <a:cubicBezTo>
                  <a:pt x="128" y="376"/>
                  <a:pt x="129" y="374"/>
                  <a:pt x="130" y="372"/>
                </a:cubicBezTo>
                <a:cubicBezTo>
                  <a:pt x="148" y="327"/>
                  <a:pt x="148" y="327"/>
                  <a:pt x="148" y="327"/>
                </a:cubicBezTo>
                <a:cubicBezTo>
                  <a:pt x="175" y="327"/>
                  <a:pt x="175" y="327"/>
                  <a:pt x="175" y="327"/>
                </a:cubicBezTo>
                <a:cubicBezTo>
                  <a:pt x="182" y="333"/>
                  <a:pt x="182" y="333"/>
                  <a:pt x="182" y="333"/>
                </a:cubicBezTo>
                <a:cubicBezTo>
                  <a:pt x="191" y="333"/>
                  <a:pt x="191" y="333"/>
                  <a:pt x="191" y="333"/>
                </a:cubicBezTo>
                <a:cubicBezTo>
                  <a:pt x="198" y="327"/>
                  <a:pt x="198" y="327"/>
                  <a:pt x="198" y="327"/>
                </a:cubicBezTo>
                <a:cubicBezTo>
                  <a:pt x="225" y="327"/>
                  <a:pt x="225" y="327"/>
                  <a:pt x="225" y="327"/>
                </a:cubicBezTo>
                <a:cubicBezTo>
                  <a:pt x="243" y="372"/>
                  <a:pt x="243" y="372"/>
                  <a:pt x="243" y="372"/>
                </a:cubicBezTo>
                <a:cubicBezTo>
                  <a:pt x="244" y="374"/>
                  <a:pt x="245" y="376"/>
                  <a:pt x="245" y="379"/>
                </a:cubicBezTo>
                <a:cubicBezTo>
                  <a:pt x="249" y="380"/>
                  <a:pt x="249" y="380"/>
                  <a:pt x="249" y="380"/>
                </a:cubicBezTo>
                <a:cubicBezTo>
                  <a:pt x="249" y="257"/>
                  <a:pt x="249" y="257"/>
                  <a:pt x="249" y="257"/>
                </a:cubicBezTo>
                <a:cubicBezTo>
                  <a:pt x="244" y="254"/>
                  <a:pt x="238" y="252"/>
                  <a:pt x="232" y="250"/>
                </a:cubicBezTo>
                <a:cubicBezTo>
                  <a:pt x="228" y="272"/>
                  <a:pt x="208" y="289"/>
                  <a:pt x="185" y="289"/>
                </a:cubicBezTo>
                <a:cubicBezTo>
                  <a:pt x="161" y="289"/>
                  <a:pt x="141" y="272"/>
                  <a:pt x="137" y="250"/>
                </a:cubicBezTo>
                <a:close/>
                <a:moveTo>
                  <a:pt x="228" y="378"/>
                </a:moveTo>
                <a:cubicBezTo>
                  <a:pt x="228" y="378"/>
                  <a:pt x="228" y="378"/>
                  <a:pt x="228" y="378"/>
                </a:cubicBezTo>
                <a:cubicBezTo>
                  <a:pt x="214" y="343"/>
                  <a:pt x="214" y="343"/>
                  <a:pt x="214" y="343"/>
                </a:cubicBezTo>
                <a:cubicBezTo>
                  <a:pt x="204" y="343"/>
                  <a:pt x="204" y="343"/>
                  <a:pt x="204" y="343"/>
                </a:cubicBezTo>
                <a:cubicBezTo>
                  <a:pt x="198" y="349"/>
                  <a:pt x="198" y="349"/>
                  <a:pt x="198" y="349"/>
                </a:cubicBezTo>
                <a:cubicBezTo>
                  <a:pt x="175" y="349"/>
                  <a:pt x="175" y="349"/>
                  <a:pt x="175" y="349"/>
                </a:cubicBezTo>
                <a:cubicBezTo>
                  <a:pt x="169" y="343"/>
                  <a:pt x="169" y="343"/>
                  <a:pt x="169" y="343"/>
                </a:cubicBezTo>
                <a:cubicBezTo>
                  <a:pt x="159" y="343"/>
                  <a:pt x="159" y="343"/>
                  <a:pt x="159" y="343"/>
                </a:cubicBezTo>
                <a:cubicBezTo>
                  <a:pt x="145" y="378"/>
                  <a:pt x="145" y="378"/>
                  <a:pt x="145" y="378"/>
                </a:cubicBezTo>
                <a:cubicBezTo>
                  <a:pt x="144" y="380"/>
                  <a:pt x="144" y="383"/>
                  <a:pt x="146" y="386"/>
                </a:cubicBezTo>
                <a:cubicBezTo>
                  <a:pt x="147" y="388"/>
                  <a:pt x="148" y="389"/>
                  <a:pt x="150" y="389"/>
                </a:cubicBezTo>
                <a:cubicBezTo>
                  <a:pt x="169" y="371"/>
                  <a:pt x="169" y="371"/>
                  <a:pt x="169" y="371"/>
                </a:cubicBezTo>
                <a:cubicBezTo>
                  <a:pt x="204" y="371"/>
                  <a:pt x="204" y="371"/>
                  <a:pt x="204" y="371"/>
                </a:cubicBezTo>
                <a:cubicBezTo>
                  <a:pt x="223" y="389"/>
                  <a:pt x="223" y="389"/>
                  <a:pt x="223" y="389"/>
                </a:cubicBezTo>
                <a:cubicBezTo>
                  <a:pt x="225" y="389"/>
                  <a:pt x="226" y="388"/>
                  <a:pt x="227" y="386"/>
                </a:cubicBezTo>
                <a:cubicBezTo>
                  <a:pt x="229" y="383"/>
                  <a:pt x="229" y="380"/>
                  <a:pt x="228" y="378"/>
                </a:cubicBezTo>
                <a:close/>
                <a:moveTo>
                  <a:pt x="104" y="385"/>
                </a:moveTo>
                <a:cubicBezTo>
                  <a:pt x="104" y="268"/>
                  <a:pt x="104" y="268"/>
                  <a:pt x="104" y="268"/>
                </a:cubicBezTo>
                <a:cubicBezTo>
                  <a:pt x="70" y="292"/>
                  <a:pt x="48" y="333"/>
                  <a:pt x="48" y="378"/>
                </a:cubicBezTo>
                <a:cubicBezTo>
                  <a:pt x="48" y="402"/>
                  <a:pt x="48" y="402"/>
                  <a:pt x="48" y="402"/>
                </a:cubicBezTo>
                <a:lnTo>
                  <a:pt x="104" y="385"/>
                </a:lnTo>
                <a:close/>
                <a:moveTo>
                  <a:pt x="249" y="426"/>
                </a:moveTo>
                <a:cubicBezTo>
                  <a:pt x="249" y="397"/>
                  <a:pt x="249" y="397"/>
                  <a:pt x="249" y="397"/>
                </a:cubicBezTo>
                <a:cubicBezTo>
                  <a:pt x="241" y="394"/>
                  <a:pt x="241" y="394"/>
                  <a:pt x="241" y="394"/>
                </a:cubicBezTo>
                <a:cubicBezTo>
                  <a:pt x="241" y="395"/>
                  <a:pt x="241" y="395"/>
                  <a:pt x="241" y="395"/>
                </a:cubicBezTo>
                <a:cubicBezTo>
                  <a:pt x="236" y="402"/>
                  <a:pt x="228" y="406"/>
                  <a:pt x="220" y="406"/>
                </a:cubicBezTo>
                <a:cubicBezTo>
                  <a:pt x="216" y="406"/>
                  <a:pt x="216" y="406"/>
                  <a:pt x="216" y="406"/>
                </a:cubicBezTo>
                <a:cubicBezTo>
                  <a:pt x="198" y="387"/>
                  <a:pt x="198" y="387"/>
                  <a:pt x="198" y="387"/>
                </a:cubicBezTo>
                <a:cubicBezTo>
                  <a:pt x="175" y="387"/>
                  <a:pt x="175" y="387"/>
                  <a:pt x="175" y="387"/>
                </a:cubicBezTo>
                <a:cubicBezTo>
                  <a:pt x="156" y="406"/>
                  <a:pt x="156" y="406"/>
                  <a:pt x="156" y="406"/>
                </a:cubicBezTo>
                <a:cubicBezTo>
                  <a:pt x="153" y="406"/>
                  <a:pt x="153" y="406"/>
                  <a:pt x="153" y="406"/>
                </a:cubicBezTo>
                <a:cubicBezTo>
                  <a:pt x="145" y="406"/>
                  <a:pt x="137" y="402"/>
                  <a:pt x="132" y="395"/>
                </a:cubicBezTo>
                <a:cubicBezTo>
                  <a:pt x="132" y="395"/>
                  <a:pt x="132" y="394"/>
                  <a:pt x="132" y="393"/>
                </a:cubicBezTo>
                <a:cubicBezTo>
                  <a:pt x="120" y="397"/>
                  <a:pt x="120" y="397"/>
                  <a:pt x="120" y="397"/>
                </a:cubicBezTo>
                <a:cubicBezTo>
                  <a:pt x="120" y="428"/>
                  <a:pt x="120" y="428"/>
                  <a:pt x="120" y="428"/>
                </a:cubicBezTo>
                <a:cubicBezTo>
                  <a:pt x="106" y="515"/>
                  <a:pt x="106" y="515"/>
                  <a:pt x="106" y="515"/>
                </a:cubicBezTo>
                <a:cubicBezTo>
                  <a:pt x="264" y="515"/>
                  <a:pt x="264" y="515"/>
                  <a:pt x="264" y="515"/>
                </a:cubicBezTo>
                <a:lnTo>
                  <a:pt x="249" y="426"/>
                </a:lnTo>
                <a:close/>
                <a:moveTo>
                  <a:pt x="265" y="268"/>
                </a:moveTo>
                <a:cubicBezTo>
                  <a:pt x="265" y="385"/>
                  <a:pt x="265" y="385"/>
                  <a:pt x="265" y="385"/>
                </a:cubicBezTo>
                <a:cubicBezTo>
                  <a:pt x="322" y="402"/>
                  <a:pt x="322" y="402"/>
                  <a:pt x="322" y="402"/>
                </a:cubicBezTo>
                <a:cubicBezTo>
                  <a:pt x="322" y="378"/>
                  <a:pt x="322" y="378"/>
                  <a:pt x="322" y="378"/>
                </a:cubicBezTo>
                <a:cubicBezTo>
                  <a:pt x="322" y="333"/>
                  <a:pt x="299" y="292"/>
                  <a:pt x="265" y="268"/>
                </a:cubicBezTo>
                <a:close/>
                <a:moveTo>
                  <a:pt x="185" y="241"/>
                </a:moveTo>
                <a:cubicBezTo>
                  <a:pt x="174" y="241"/>
                  <a:pt x="163" y="243"/>
                  <a:pt x="153" y="245"/>
                </a:cubicBezTo>
                <a:cubicBezTo>
                  <a:pt x="155" y="261"/>
                  <a:pt x="168" y="273"/>
                  <a:pt x="185" y="273"/>
                </a:cubicBezTo>
                <a:cubicBezTo>
                  <a:pt x="201" y="273"/>
                  <a:pt x="214" y="261"/>
                  <a:pt x="216" y="245"/>
                </a:cubicBezTo>
                <a:cubicBezTo>
                  <a:pt x="206" y="242"/>
                  <a:pt x="196" y="241"/>
                  <a:pt x="185" y="241"/>
                </a:cubicBezTo>
                <a:close/>
                <a:moveTo>
                  <a:pt x="271" y="154"/>
                </a:moveTo>
                <a:cubicBezTo>
                  <a:pt x="251" y="136"/>
                  <a:pt x="251" y="136"/>
                  <a:pt x="251" y="136"/>
                </a:cubicBezTo>
                <a:cubicBezTo>
                  <a:pt x="240" y="126"/>
                  <a:pt x="227" y="120"/>
                  <a:pt x="213" y="120"/>
                </a:cubicBezTo>
                <a:cubicBezTo>
                  <a:pt x="151" y="120"/>
                  <a:pt x="151" y="120"/>
                  <a:pt x="151" y="120"/>
                </a:cubicBezTo>
                <a:cubicBezTo>
                  <a:pt x="137" y="120"/>
                  <a:pt x="123" y="126"/>
                  <a:pt x="113" y="136"/>
                </a:cubicBezTo>
                <a:cubicBezTo>
                  <a:pt x="97" y="154"/>
                  <a:pt x="97" y="154"/>
                  <a:pt x="97" y="154"/>
                </a:cubicBezTo>
                <a:cubicBezTo>
                  <a:pt x="99" y="172"/>
                  <a:pt x="106" y="187"/>
                  <a:pt x="119" y="199"/>
                </a:cubicBezTo>
                <a:cubicBezTo>
                  <a:pt x="135" y="216"/>
                  <a:pt x="159" y="225"/>
                  <a:pt x="185" y="225"/>
                </a:cubicBezTo>
                <a:cubicBezTo>
                  <a:pt x="227" y="225"/>
                  <a:pt x="263" y="195"/>
                  <a:pt x="271" y="154"/>
                </a:cubicBezTo>
                <a:close/>
                <a:moveTo>
                  <a:pt x="350" y="163"/>
                </a:moveTo>
                <a:cubicBezTo>
                  <a:pt x="336" y="158"/>
                  <a:pt x="326" y="145"/>
                  <a:pt x="326" y="129"/>
                </a:cubicBezTo>
                <a:cubicBezTo>
                  <a:pt x="325" y="120"/>
                  <a:pt x="325" y="120"/>
                  <a:pt x="325" y="120"/>
                </a:cubicBezTo>
                <a:cubicBezTo>
                  <a:pt x="325" y="111"/>
                  <a:pt x="317" y="104"/>
                  <a:pt x="308" y="104"/>
                </a:cubicBezTo>
                <a:cubicBezTo>
                  <a:pt x="300" y="104"/>
                  <a:pt x="292" y="111"/>
                  <a:pt x="292" y="120"/>
                </a:cubicBezTo>
                <a:cubicBezTo>
                  <a:pt x="292" y="152"/>
                  <a:pt x="292" y="152"/>
                  <a:pt x="292" y="152"/>
                </a:cubicBezTo>
                <a:cubicBezTo>
                  <a:pt x="292" y="156"/>
                  <a:pt x="294" y="182"/>
                  <a:pt x="317" y="182"/>
                </a:cubicBezTo>
                <a:cubicBezTo>
                  <a:pt x="336" y="182"/>
                  <a:pt x="346" y="171"/>
                  <a:pt x="350" y="16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278329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F9AAF-C4E4-4965-B125-D3FA0415BC8C}"/>
              </a:ext>
            </a:extLst>
          </p:cNvPr>
          <p:cNvSpPr>
            <a:spLocks noGrp="1"/>
          </p:cNvSpPr>
          <p:nvPr>
            <p:ph type="title"/>
          </p:nvPr>
        </p:nvSpPr>
        <p:spPr>
          <a:xfrm>
            <a:off x="1033626" y="2087596"/>
            <a:ext cx="3245765" cy="1325563"/>
          </a:xfrm>
        </p:spPr>
        <p:txBody>
          <a:bodyPr anchor="t">
            <a:normAutofit/>
          </a:bodyPr>
          <a:lstStyle/>
          <a:p>
            <a:r>
              <a:rPr lang="en-US" dirty="0">
                <a:latin typeface="Segoe UI Semibold" panose="020B0702040204020203" pitchFamily="34" charset="0"/>
                <a:cs typeface="Segoe UI Semibold" panose="020B0702040204020203" pitchFamily="34" charset="0"/>
              </a:rPr>
              <a:t>Disability:</a:t>
            </a:r>
            <a:endParaRPr lang="en-US" sz="3900" dirty="0">
              <a:latin typeface="Segoe UI" panose="020B0502040204020203" pitchFamily="34" charset="0"/>
              <a:cs typeface="Segoe UI" panose="020B0502040204020203" pitchFamily="34" charset="0"/>
            </a:endParaRPr>
          </a:p>
        </p:txBody>
      </p:sp>
      <p:sp>
        <p:nvSpPr>
          <p:cNvPr id="7" name="Title 1">
            <a:extLst>
              <a:ext uri="{FF2B5EF4-FFF2-40B4-BE49-F238E27FC236}">
                <a16:creationId xmlns:a16="http://schemas.microsoft.com/office/drawing/2014/main" id="{C6230A7F-9D29-47E5-BA5B-350366F4BF46}"/>
              </a:ext>
            </a:extLst>
          </p:cNvPr>
          <p:cNvSpPr txBox="1">
            <a:spLocks/>
          </p:cNvSpPr>
          <p:nvPr/>
        </p:nvSpPr>
        <p:spPr>
          <a:xfrm>
            <a:off x="1061720" y="1403731"/>
            <a:ext cx="3755608" cy="403806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US" sz="3500" dirty="0">
                <a:latin typeface="Segoe UI Semibold" panose="020B0702040204020203" pitchFamily="34" charset="0"/>
                <a:cs typeface="Segoe UI Semibold" panose="020B0702040204020203" pitchFamily="34" charset="0"/>
              </a:rPr>
            </a:br>
            <a:br>
              <a:rPr lang="en-US" sz="3500" dirty="0">
                <a:latin typeface="Segoe UI Semibold" panose="020B0702040204020203" pitchFamily="34" charset="0"/>
                <a:cs typeface="Segoe UI Semibold" panose="020B0702040204020203" pitchFamily="34" charset="0"/>
              </a:rPr>
            </a:br>
            <a:r>
              <a:rPr lang="en-US" sz="3500" dirty="0">
                <a:latin typeface="Segoe UI" panose="020B0502040204020203" pitchFamily="34" charset="0"/>
                <a:cs typeface="Segoe UI" panose="020B0502040204020203" pitchFamily="34" charset="0"/>
              </a:rPr>
              <a:t>a context dependent mismatched interaction </a:t>
            </a:r>
          </a:p>
        </p:txBody>
      </p:sp>
      <p:pic>
        <p:nvPicPr>
          <p:cNvPr id="8" name="Picture 7" descr="1980: Disability as personal attribute&#10;&#10;&quot;In the context of health experience, a disability is any restriction or lack of ability (resulting from an impairment) to perform an activity in the manager or within the range considered normal for a human being.&quot; - World Health Organization">
            <a:extLst>
              <a:ext uri="{FF2B5EF4-FFF2-40B4-BE49-F238E27FC236}">
                <a16:creationId xmlns:a16="http://schemas.microsoft.com/office/drawing/2014/main" id="{B04D7EA5-6D1D-43A1-8633-4F76105096F9}"/>
              </a:ext>
            </a:extLst>
          </p:cNvPr>
          <p:cNvPicPr>
            <a:picLocks noChangeAspect="1"/>
          </p:cNvPicPr>
          <p:nvPr/>
        </p:nvPicPr>
        <p:blipFill rotWithShape="1">
          <a:blip r:embed="rId3"/>
          <a:srcRect r="50028"/>
          <a:stretch/>
        </p:blipFill>
        <p:spPr>
          <a:xfrm>
            <a:off x="4688733" y="0"/>
            <a:ext cx="3583397" cy="6858000"/>
          </a:xfrm>
          <a:prstGeom prst="rect">
            <a:avLst/>
          </a:prstGeom>
        </p:spPr>
      </p:pic>
      <p:pic>
        <p:nvPicPr>
          <p:cNvPr id="4" name="Picture 3" descr="Today: Disability as context dependent&#10;&#10;&quot;Disability is not just a health problem. It is a complex phenomenon, reflecting the interaction between features of a person's body and features of the society in which he or she lives.&quot; - World Health Organization">
            <a:extLst>
              <a:ext uri="{FF2B5EF4-FFF2-40B4-BE49-F238E27FC236}">
                <a16:creationId xmlns:a16="http://schemas.microsoft.com/office/drawing/2014/main" id="{60B9BA0E-F8C2-4AE4-8970-EAEDCDDF3060}"/>
              </a:ext>
            </a:extLst>
          </p:cNvPr>
          <p:cNvPicPr>
            <a:picLocks noChangeAspect="1"/>
          </p:cNvPicPr>
          <p:nvPr/>
        </p:nvPicPr>
        <p:blipFill rotWithShape="1">
          <a:blip r:embed="rId3"/>
          <a:srcRect l="48687"/>
          <a:stretch/>
        </p:blipFill>
        <p:spPr>
          <a:xfrm>
            <a:off x="8102012" y="-1"/>
            <a:ext cx="3679573" cy="6858000"/>
          </a:xfrm>
          <a:prstGeom prst="rect">
            <a:avLst/>
          </a:prstGeom>
        </p:spPr>
      </p:pic>
      <p:sp>
        <p:nvSpPr>
          <p:cNvPr id="19" name="Arrow: Right 18">
            <a:extLst>
              <a:ext uri="{FF2B5EF4-FFF2-40B4-BE49-F238E27FC236}">
                <a16:creationId xmlns:a16="http://schemas.microsoft.com/office/drawing/2014/main" id="{E009574C-945A-443D-A16E-A826FFD94527}"/>
              </a:ext>
              <a:ext uri="{C183D7F6-B498-43B3-948B-1728B52AA6E4}">
                <adec:decorative xmlns:adec="http://schemas.microsoft.com/office/drawing/2017/decorative" val="1"/>
              </a:ext>
            </a:extLst>
          </p:cNvPr>
          <p:cNvSpPr/>
          <p:nvPr/>
        </p:nvSpPr>
        <p:spPr>
          <a:xfrm>
            <a:off x="8064629" y="3223087"/>
            <a:ext cx="415002" cy="243363"/>
          </a:xfrm>
          <a:prstGeom prst="rightArrow">
            <a:avLst/>
          </a:prstGeom>
          <a:solidFill>
            <a:srgbClr val="4EEE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3B8DF2DE-428A-4BA1-9346-734A08C1BC3F}"/>
                  </a:ext>
                  <a:ext uri="{C183D7F6-B498-43B3-948B-1728B52AA6E4}">
                    <adec:decorative xmlns:adec="http://schemas.microsoft.com/office/drawing/2017/decorative" val="1"/>
                  </a:ext>
                </a:extLst>
              </p14:cNvPr>
              <p14:cNvContentPartPr/>
              <p14:nvPr/>
            </p14:nvContentPartPr>
            <p14:xfrm>
              <a:off x="1227108" y="4081499"/>
              <a:ext cx="2206800" cy="28800"/>
            </p14:xfrm>
          </p:contentPart>
        </mc:Choice>
        <mc:Fallback xmlns="">
          <p:pic>
            <p:nvPicPr>
              <p:cNvPr id="15" name="Ink 14">
                <a:extLst>
                  <a:ext uri="{FF2B5EF4-FFF2-40B4-BE49-F238E27FC236}">
                    <a16:creationId xmlns:a16="http://schemas.microsoft.com/office/drawing/2014/main" id="{3B8DF2DE-428A-4BA1-9346-734A08C1BC3F}"/>
                  </a:ext>
                  <a:ext uri="{C183D7F6-B498-43B3-948B-1728B52AA6E4}">
                    <adec:decorative xmlns:adec="http://schemas.microsoft.com/office/drawing/2017/decorative" val="1"/>
                  </a:ext>
                </a:extLst>
              </p:cNvPr>
              <p:cNvPicPr/>
              <p:nvPr/>
            </p:nvPicPr>
            <p:blipFill>
              <a:blip r:embed="rId5"/>
              <a:stretch>
                <a:fillRect/>
              </a:stretch>
            </p:blipFill>
            <p:spPr>
              <a:xfrm>
                <a:off x="1155468" y="3937859"/>
                <a:ext cx="235044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8" name="Ink 17">
                <a:extLst>
                  <a:ext uri="{FF2B5EF4-FFF2-40B4-BE49-F238E27FC236}">
                    <a16:creationId xmlns:a16="http://schemas.microsoft.com/office/drawing/2014/main" id="{A18F56C0-CF14-4E9C-BA89-9BA313C0A942}"/>
                  </a:ext>
                  <a:ext uri="{C183D7F6-B498-43B3-948B-1728B52AA6E4}">
                    <adec:decorative xmlns:adec="http://schemas.microsoft.com/office/drawing/2017/decorative" val="1"/>
                  </a:ext>
                </a:extLst>
              </p14:cNvPr>
              <p14:cNvContentPartPr/>
              <p14:nvPr/>
            </p14:nvContentPartPr>
            <p14:xfrm>
              <a:off x="1232508" y="4576139"/>
              <a:ext cx="1945800" cy="65160"/>
            </p14:xfrm>
          </p:contentPart>
        </mc:Choice>
        <mc:Fallback xmlns="">
          <p:pic>
            <p:nvPicPr>
              <p:cNvPr id="18" name="Ink 17">
                <a:extLst>
                  <a:ext uri="{FF2B5EF4-FFF2-40B4-BE49-F238E27FC236}">
                    <a16:creationId xmlns:a16="http://schemas.microsoft.com/office/drawing/2014/main" id="{A18F56C0-CF14-4E9C-BA89-9BA313C0A942}"/>
                  </a:ext>
                  <a:ext uri="{C183D7F6-B498-43B3-948B-1728B52AA6E4}">
                    <adec:decorative xmlns:adec="http://schemas.microsoft.com/office/drawing/2017/decorative" val="1"/>
                  </a:ext>
                </a:extLst>
              </p:cNvPr>
              <p:cNvPicPr/>
              <p:nvPr/>
            </p:nvPicPr>
            <p:blipFill>
              <a:blip r:embed="rId7"/>
              <a:stretch>
                <a:fillRect/>
              </a:stretch>
            </p:blipFill>
            <p:spPr>
              <a:xfrm>
                <a:off x="1160868" y="4432499"/>
                <a:ext cx="2089440" cy="352800"/>
              </a:xfrm>
              <a:prstGeom prst="rect">
                <a:avLst/>
              </a:prstGeom>
            </p:spPr>
          </p:pic>
        </mc:Fallback>
      </mc:AlternateContent>
    </p:spTree>
    <p:extLst>
      <p:ext uri="{BB962C8B-B14F-4D97-AF65-F5344CB8AC3E}">
        <p14:creationId xmlns:p14="http://schemas.microsoft.com/office/powerpoint/2010/main" val="3824319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34E5694-013A-41E0-B7C5-E15B8D385823}"/>
              </a:ext>
            </a:extLst>
          </p:cNvPr>
          <p:cNvSpPr>
            <a:spLocks noGrp="1"/>
          </p:cNvSpPr>
          <p:nvPr>
            <p:ph type="title"/>
          </p:nvPr>
        </p:nvSpPr>
        <p:spPr>
          <a:xfrm>
            <a:off x="503048" y="2545695"/>
            <a:ext cx="6930798" cy="1325563"/>
          </a:xfrm>
        </p:spPr>
        <p:txBody>
          <a:bodyPr>
            <a:normAutofit/>
          </a:bodyPr>
          <a:lstStyle/>
          <a:p>
            <a:r>
              <a:rPr lang="en-US" dirty="0">
                <a:latin typeface="Segoe UI Semibold" panose="020B0702040204020203" pitchFamily="34" charset="0"/>
                <a:cs typeface="Segoe UI Semibold" panose="020B0702040204020203" pitchFamily="34" charset="0"/>
              </a:rPr>
              <a:t>Disability is a spectrum</a:t>
            </a:r>
            <a:endParaRPr lang="en-US" sz="3900" dirty="0">
              <a:latin typeface="Segoe UI" panose="020B0502040204020203" pitchFamily="34" charset="0"/>
              <a:cs typeface="Segoe UI" panose="020B0502040204020203" pitchFamily="34" charset="0"/>
            </a:endParaRPr>
          </a:p>
        </p:txBody>
      </p:sp>
      <p:pic>
        <p:nvPicPr>
          <p:cNvPr id="4" name="Picture 3" descr="A spectrum of examples of permanent, temporary, and situational disabilities across touch, see, hear, and speak. For example, someone with one arm has a permanent touch disability, someone with an arm injury has a temporary touch disability, someone that is a new parent has a situational touch disability.">
            <a:extLst>
              <a:ext uri="{FF2B5EF4-FFF2-40B4-BE49-F238E27FC236}">
                <a16:creationId xmlns:a16="http://schemas.microsoft.com/office/drawing/2014/main" id="{0E799791-6EE9-428F-99E0-799593CD783B}"/>
              </a:ext>
            </a:extLst>
          </p:cNvPr>
          <p:cNvPicPr>
            <a:picLocks noChangeAspect="1"/>
          </p:cNvPicPr>
          <p:nvPr/>
        </p:nvPicPr>
        <p:blipFill rotWithShape="1">
          <a:blip r:embed="rId3"/>
          <a:srcRect l="3151"/>
          <a:stretch/>
        </p:blipFill>
        <p:spPr>
          <a:xfrm>
            <a:off x="7360920" y="2359"/>
            <a:ext cx="4328032" cy="6846497"/>
          </a:xfrm>
          <a:prstGeom prst="rect">
            <a:avLst/>
          </a:prstGeom>
        </p:spPr>
      </p:pic>
      <p:cxnSp>
        <p:nvCxnSpPr>
          <p:cNvPr id="17" name="Straight Connector 16">
            <a:extLst>
              <a:ext uri="{FF2B5EF4-FFF2-40B4-BE49-F238E27FC236}">
                <a16:creationId xmlns:a16="http://schemas.microsoft.com/office/drawing/2014/main" id="{DD769237-814C-440A-84A9-21EC29389F32}"/>
              </a:ext>
              <a:ext uri="{C183D7F6-B498-43B3-948B-1728B52AA6E4}">
                <adec:decorative xmlns:adec="http://schemas.microsoft.com/office/drawing/2017/decorative" val="1"/>
              </a:ext>
            </a:extLst>
          </p:cNvPr>
          <p:cNvCxnSpPr>
            <a:cxnSpLocks/>
          </p:cNvCxnSpPr>
          <p:nvPr/>
        </p:nvCxnSpPr>
        <p:spPr>
          <a:xfrm flipH="1">
            <a:off x="428421" y="3721608"/>
            <a:ext cx="5998258" cy="0"/>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cxnSp>
        <p:nvCxnSpPr>
          <p:cNvPr id="5" name="Straight Connector 4">
            <a:extLst>
              <a:ext uri="{FF2B5EF4-FFF2-40B4-BE49-F238E27FC236}">
                <a16:creationId xmlns:a16="http://schemas.microsoft.com/office/drawing/2014/main" id="{931580EC-3AC8-47AD-812C-36A4820DA3F9}"/>
              </a:ext>
              <a:ext uri="{C183D7F6-B498-43B3-948B-1728B52AA6E4}">
                <adec:decorative xmlns:adec="http://schemas.microsoft.com/office/drawing/2017/decorative" val="1"/>
              </a:ext>
            </a:extLst>
          </p:cNvPr>
          <p:cNvCxnSpPr>
            <a:cxnSpLocks/>
          </p:cNvCxnSpPr>
          <p:nvPr/>
        </p:nvCxnSpPr>
        <p:spPr>
          <a:xfrm flipH="1">
            <a:off x="3296638" y="3873381"/>
            <a:ext cx="3130041" cy="0"/>
          </a:xfrm>
          <a:prstGeom prst="line">
            <a:avLst/>
          </a:prstGeom>
          <a:ln w="38100">
            <a:solidFill>
              <a:srgbClr val="4EEED1"/>
            </a:solidFill>
          </a:ln>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29579958-0B87-409A-A898-97484B684ECD}"/>
              </a:ext>
              <a:ext uri="{C183D7F6-B498-43B3-948B-1728B52AA6E4}">
                <adec:decorative xmlns:adec="http://schemas.microsoft.com/office/drawing/2017/decorative" val="1"/>
              </a:ext>
            </a:extLst>
          </p:cNvPr>
          <p:cNvCxnSpPr>
            <a:cxnSpLocks/>
          </p:cNvCxnSpPr>
          <p:nvPr/>
        </p:nvCxnSpPr>
        <p:spPr>
          <a:xfrm flipH="1">
            <a:off x="4694808" y="4023022"/>
            <a:ext cx="1731871" cy="0"/>
          </a:xfrm>
          <a:prstGeom prst="line">
            <a:avLst/>
          </a:prstGeom>
          <a:ln w="571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700891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itle 37">
            <a:extLst>
              <a:ext uri="{FF2B5EF4-FFF2-40B4-BE49-F238E27FC236}">
                <a16:creationId xmlns:a16="http://schemas.microsoft.com/office/drawing/2014/main" id="{03197758-4446-4EB9-9F81-10E5CED02C98}"/>
              </a:ext>
            </a:extLst>
          </p:cNvPr>
          <p:cNvSpPr>
            <a:spLocks noGrp="1"/>
          </p:cNvSpPr>
          <p:nvPr>
            <p:ph type="title"/>
          </p:nvPr>
        </p:nvSpPr>
        <p:spPr>
          <a:xfrm>
            <a:off x="667871" y="197269"/>
            <a:ext cx="10515600" cy="1325563"/>
          </a:xfrm>
        </p:spPr>
        <p:txBody>
          <a:bodyPr/>
          <a:lstStyle/>
          <a:p>
            <a:r>
              <a:rPr lang="en-US" dirty="0">
                <a:solidFill>
                  <a:srgbClr val="181717"/>
                </a:solidFill>
                <a:latin typeface="Segoe UI Semibold" panose="020B0702040204020203" pitchFamily="34" charset="0"/>
                <a:cs typeface="Segoe UI Semibold" panose="020B0702040204020203" pitchFamily="34" charset="0"/>
              </a:rPr>
              <a:t>Understand the impact</a:t>
            </a:r>
          </a:p>
        </p:txBody>
      </p:sp>
      <p:pic>
        <p:nvPicPr>
          <p:cNvPr id="16" name="Content Placeholder 3" descr="1 in 7 people worldwide have a disability">
            <a:extLst>
              <a:ext uri="{FF2B5EF4-FFF2-40B4-BE49-F238E27FC236}">
                <a16:creationId xmlns:a16="http://schemas.microsoft.com/office/drawing/2014/main" id="{DA3619E2-AAF5-45CF-9B76-4E39A4CCD0A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60595" y="1511128"/>
            <a:ext cx="6549089" cy="4919614"/>
          </a:xfrm>
        </p:spPr>
      </p:pic>
      <p:sp>
        <p:nvSpPr>
          <p:cNvPr id="17" name="Rectangle 16">
            <a:extLst>
              <a:ext uri="{FF2B5EF4-FFF2-40B4-BE49-F238E27FC236}">
                <a16:creationId xmlns:a16="http://schemas.microsoft.com/office/drawing/2014/main" id="{900901A7-81B7-4F98-90A9-69B4F778839B}"/>
              </a:ext>
              <a:ext uri="{C183D7F6-B498-43B3-948B-1728B52AA6E4}">
                <adec:decorative xmlns:adec="http://schemas.microsoft.com/office/drawing/2017/decorative" val="1"/>
              </a:ext>
            </a:extLst>
          </p:cNvPr>
          <p:cNvSpPr/>
          <p:nvPr/>
        </p:nvSpPr>
        <p:spPr>
          <a:xfrm>
            <a:off x="2938861" y="1637028"/>
            <a:ext cx="682709" cy="467117"/>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D9D4A67-1CBA-47E4-AB3E-8F844384CDCD}"/>
              </a:ext>
              <a:ext uri="{C183D7F6-B498-43B3-948B-1728B52AA6E4}">
                <adec:decorative xmlns:adec="http://schemas.microsoft.com/office/drawing/2017/decorative" val="1"/>
              </a:ext>
            </a:extLst>
          </p:cNvPr>
          <p:cNvSpPr/>
          <p:nvPr/>
        </p:nvSpPr>
        <p:spPr>
          <a:xfrm>
            <a:off x="7342632" y="3560415"/>
            <a:ext cx="2450944" cy="1164438"/>
          </a:xfrm>
          <a:prstGeom prst="rect">
            <a:avLst/>
          </a:prstGeom>
          <a:solidFill>
            <a:schemeClr val="bg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Arrow: Pentagon 1">
            <a:extLst>
              <a:ext uri="{FF2B5EF4-FFF2-40B4-BE49-F238E27FC236}">
                <a16:creationId xmlns:a16="http://schemas.microsoft.com/office/drawing/2014/main" id="{03B62D7A-A955-40A2-AEFA-223E1B9452B3}"/>
              </a:ext>
              <a:ext uri="{C183D7F6-B498-43B3-948B-1728B52AA6E4}">
                <adec:decorative xmlns:adec="http://schemas.microsoft.com/office/drawing/2017/decorative" val="1"/>
              </a:ext>
            </a:extLst>
          </p:cNvPr>
          <p:cNvSpPr/>
          <p:nvPr/>
        </p:nvSpPr>
        <p:spPr>
          <a:xfrm>
            <a:off x="0" y="446578"/>
            <a:ext cx="618236" cy="826944"/>
          </a:xfrm>
          <a:prstGeom prst="homePlate">
            <a:avLst/>
          </a:prstGeom>
          <a:solidFill>
            <a:srgbClr val="4EEE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6299149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Title 1">
            <a:extLst>
              <a:ext uri="{FF2B5EF4-FFF2-40B4-BE49-F238E27FC236}">
                <a16:creationId xmlns:a16="http://schemas.microsoft.com/office/drawing/2014/main" id="{2352FA48-2059-4772-B989-5EDBD8D61F43}"/>
              </a:ext>
            </a:extLst>
          </p:cNvPr>
          <p:cNvSpPr>
            <a:spLocks noGrp="1"/>
          </p:cNvSpPr>
          <p:nvPr>
            <p:ph type="title"/>
          </p:nvPr>
        </p:nvSpPr>
        <p:spPr>
          <a:xfrm>
            <a:off x="762000" y="328425"/>
            <a:ext cx="8229600" cy="1105926"/>
          </a:xfrm>
        </p:spPr>
        <p:txBody>
          <a:bodyPr>
            <a:normAutofit/>
          </a:bodyPr>
          <a:lstStyle/>
          <a:p>
            <a:r>
              <a:rPr lang="en-US" b="0" dirty="0">
                <a:latin typeface="Segoe UI Semibold" panose="020B0702040204020203" pitchFamily="34" charset="0"/>
                <a:ea typeface="Futura Medium" charset="0"/>
                <a:cs typeface="Segoe UI Semibold" panose="020B0702040204020203" pitchFamily="34" charset="0"/>
              </a:rPr>
              <a:t>Accessibility</a:t>
            </a:r>
            <a:endParaRPr lang="en-US" sz="5400" dirty="0">
              <a:latin typeface="Segoe UI Semibold" panose="020B0702040204020203" pitchFamily="34" charset="0"/>
              <a:ea typeface="Futura Medium" charset="0"/>
              <a:cs typeface="Segoe UI Semibold" panose="020B0702040204020203" pitchFamily="34" charset="0"/>
            </a:endParaRPr>
          </a:p>
        </p:txBody>
      </p:sp>
      <p:sp>
        <p:nvSpPr>
          <p:cNvPr id="32" name="TextBox 31">
            <a:extLst>
              <a:ext uri="{FF2B5EF4-FFF2-40B4-BE49-F238E27FC236}">
                <a16:creationId xmlns:a16="http://schemas.microsoft.com/office/drawing/2014/main" id="{0E9F4A1B-3155-4E6F-AE74-9963510D229F}"/>
              </a:ext>
            </a:extLst>
          </p:cNvPr>
          <p:cNvSpPr txBox="1"/>
          <p:nvPr/>
        </p:nvSpPr>
        <p:spPr>
          <a:xfrm>
            <a:off x="762000" y="2229945"/>
            <a:ext cx="2680446" cy="1200329"/>
          </a:xfrm>
          <a:prstGeom prst="rect">
            <a:avLst/>
          </a:prstGeom>
          <a:noFill/>
        </p:spPr>
        <p:txBody>
          <a:bodyPr wrap="square" rtlCol="0">
            <a:spAutoFit/>
          </a:bodyPr>
          <a:lstStyle/>
          <a:p>
            <a:pPr algn="ctr"/>
            <a:r>
              <a:rPr lang="en-US" b="1" dirty="0">
                <a:latin typeface="Segoe UI" panose="020B0502040204020203" pitchFamily="34" charset="0"/>
                <a:cs typeface="Segoe UI" panose="020B0502040204020203" pitchFamily="34" charset="0"/>
              </a:rPr>
              <a:t>Disability</a:t>
            </a:r>
            <a:r>
              <a:rPr lang="en-US" dirty="0">
                <a:latin typeface="Segoe UI" panose="020B0502040204020203" pitchFamily="34" charset="0"/>
                <a:cs typeface="Segoe UI" panose="020B0502040204020203" pitchFamily="34" charset="0"/>
              </a:rPr>
              <a:t> is a mismatched interaction between someone and their context</a:t>
            </a:r>
          </a:p>
        </p:txBody>
      </p:sp>
      <p:sp>
        <p:nvSpPr>
          <p:cNvPr id="33" name="TextBox 32">
            <a:extLst>
              <a:ext uri="{FF2B5EF4-FFF2-40B4-BE49-F238E27FC236}">
                <a16:creationId xmlns:a16="http://schemas.microsoft.com/office/drawing/2014/main" id="{AC3D03C6-30D9-4917-8072-D4528D16434C}"/>
              </a:ext>
            </a:extLst>
          </p:cNvPr>
          <p:cNvSpPr txBox="1"/>
          <p:nvPr/>
        </p:nvSpPr>
        <p:spPr>
          <a:xfrm>
            <a:off x="4292184" y="2237828"/>
            <a:ext cx="3119717" cy="1754326"/>
          </a:xfrm>
          <a:prstGeom prst="rect">
            <a:avLst/>
          </a:prstGeom>
          <a:noFill/>
        </p:spPr>
        <p:txBody>
          <a:bodyPr wrap="square" rtlCol="0">
            <a:spAutoFit/>
          </a:bodyPr>
          <a:lstStyle/>
          <a:p>
            <a:pPr algn="ctr"/>
            <a:r>
              <a:rPr lang="en-US" b="1" dirty="0">
                <a:latin typeface="Segoe UI" panose="020B0502040204020203" pitchFamily="34" charset="0"/>
                <a:cs typeface="Segoe UI" panose="020B0502040204020203" pitchFamily="34" charset="0"/>
              </a:rPr>
              <a:t>Accessibility</a:t>
            </a:r>
            <a:r>
              <a:rPr lang="en-US" dirty="0">
                <a:latin typeface="Segoe UI" panose="020B0502040204020203" pitchFamily="34" charset="0"/>
                <a:cs typeface="Segoe UI" panose="020B0502040204020203" pitchFamily="34" charset="0"/>
              </a:rPr>
              <a:t> is a broad term for tools that help people navigate mismatched interactions and </a:t>
            </a:r>
          </a:p>
          <a:p>
            <a:pPr algn="ctr"/>
            <a:r>
              <a:rPr lang="en-US" dirty="0">
                <a:latin typeface="Segoe UI" panose="020B0502040204020203" pitchFamily="34" charset="0"/>
                <a:cs typeface="Segoe UI" panose="020B0502040204020203" pitchFamily="34" charset="0"/>
              </a:rPr>
              <a:t>provides options for </a:t>
            </a:r>
          </a:p>
          <a:p>
            <a:pPr algn="ctr"/>
            <a:r>
              <a:rPr lang="en-US" dirty="0">
                <a:latin typeface="Segoe UI" panose="020B0502040204020203" pitchFamily="34" charset="0"/>
                <a:cs typeface="Segoe UI" panose="020B0502040204020203" pitchFamily="34" charset="0"/>
              </a:rPr>
              <a:t>people of all ability</a:t>
            </a:r>
          </a:p>
        </p:txBody>
      </p:sp>
      <p:sp>
        <p:nvSpPr>
          <p:cNvPr id="34" name="TextBox 33">
            <a:extLst>
              <a:ext uri="{FF2B5EF4-FFF2-40B4-BE49-F238E27FC236}">
                <a16:creationId xmlns:a16="http://schemas.microsoft.com/office/drawing/2014/main" id="{41A5CDA1-3B73-4C4A-9AD8-F71AA3715BC3}"/>
              </a:ext>
            </a:extLst>
          </p:cNvPr>
          <p:cNvSpPr txBox="1"/>
          <p:nvPr/>
        </p:nvSpPr>
        <p:spPr>
          <a:xfrm>
            <a:off x="8261639" y="2237828"/>
            <a:ext cx="3324639" cy="1200329"/>
          </a:xfrm>
          <a:prstGeom prst="rect">
            <a:avLst/>
          </a:prstGeom>
          <a:noFill/>
        </p:spPr>
        <p:txBody>
          <a:bodyPr wrap="square" rtlCol="0">
            <a:spAutoFit/>
          </a:bodyPr>
          <a:lstStyle/>
          <a:p>
            <a:pPr algn="ctr"/>
            <a:r>
              <a:rPr lang="en-US" b="1" dirty="0">
                <a:latin typeface="Segoe UI" panose="020B0502040204020203" pitchFamily="34" charset="0"/>
                <a:cs typeface="Segoe UI" panose="020B0502040204020203" pitchFamily="34" charset="0"/>
              </a:rPr>
              <a:t>Inclusive design </a:t>
            </a:r>
            <a:r>
              <a:rPr lang="en-US" dirty="0">
                <a:latin typeface="Segoe UI" panose="020B0502040204020203" pitchFamily="34" charset="0"/>
                <a:cs typeface="Segoe UI" panose="020B0502040204020203" pitchFamily="34" charset="0"/>
              </a:rPr>
              <a:t>is a framework that helps us design more accessible products</a:t>
            </a:r>
          </a:p>
        </p:txBody>
      </p:sp>
      <p:pic>
        <p:nvPicPr>
          <p:cNvPr id="31" name="Picture 30" descr="line of animated iconic representations of people">
            <a:extLst>
              <a:ext uri="{FF2B5EF4-FFF2-40B4-BE49-F238E27FC236}">
                <a16:creationId xmlns:a16="http://schemas.microsoft.com/office/drawing/2014/main" id="{14902459-E4D4-43A2-A54B-CF67E9DFAE1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3175" y="4419545"/>
            <a:ext cx="12188825" cy="2609462"/>
          </a:xfrm>
          <a:prstGeom prst="rect">
            <a:avLst/>
          </a:prstGeom>
        </p:spPr>
      </p:pic>
      <p:cxnSp>
        <p:nvCxnSpPr>
          <p:cNvPr id="37" name="Straight Connector 36">
            <a:extLst>
              <a:ext uri="{FF2B5EF4-FFF2-40B4-BE49-F238E27FC236}">
                <a16:creationId xmlns:a16="http://schemas.microsoft.com/office/drawing/2014/main" id="{49BC7E2F-4BAF-4310-9268-AB3C89DEAB50}"/>
              </a:ext>
              <a:ext uri="{C183D7F6-B498-43B3-948B-1728B52AA6E4}">
                <adec:decorative xmlns:adec="http://schemas.microsoft.com/office/drawing/2017/decorative" val="1"/>
              </a:ext>
            </a:extLst>
          </p:cNvPr>
          <p:cNvCxnSpPr>
            <a:cxnSpLocks/>
          </p:cNvCxnSpPr>
          <p:nvPr/>
        </p:nvCxnSpPr>
        <p:spPr>
          <a:xfrm>
            <a:off x="3851324" y="2484320"/>
            <a:ext cx="0" cy="956214"/>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cxnSp>
        <p:nvCxnSpPr>
          <p:cNvPr id="39" name="Straight Connector 38">
            <a:extLst>
              <a:ext uri="{FF2B5EF4-FFF2-40B4-BE49-F238E27FC236}">
                <a16:creationId xmlns:a16="http://schemas.microsoft.com/office/drawing/2014/main" id="{DCD876FA-1207-4F10-906D-58B1734CF162}"/>
              </a:ext>
              <a:ext uri="{C183D7F6-B498-43B3-948B-1728B52AA6E4}">
                <adec:decorative xmlns:adec="http://schemas.microsoft.com/office/drawing/2017/decorative" val="1"/>
              </a:ext>
            </a:extLst>
          </p:cNvPr>
          <p:cNvCxnSpPr>
            <a:cxnSpLocks/>
          </p:cNvCxnSpPr>
          <p:nvPr/>
        </p:nvCxnSpPr>
        <p:spPr>
          <a:xfrm>
            <a:off x="7966124" y="2484320"/>
            <a:ext cx="0" cy="956214"/>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46676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par>
                                <p:cTn id="16" presetID="10" presetClass="entr" presetSubtype="0"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fade">
                                      <p:cBhvr>
                                        <p:cTn id="18" dur="5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8C2F-4EBD-4A8E-8EE9-62F7EA30ECBA}"/>
              </a:ext>
            </a:extLst>
          </p:cNvPr>
          <p:cNvSpPr>
            <a:spLocks noGrp="1"/>
          </p:cNvSpPr>
          <p:nvPr>
            <p:ph type="title"/>
          </p:nvPr>
        </p:nvSpPr>
        <p:spPr>
          <a:xfrm>
            <a:off x="1277469" y="1903548"/>
            <a:ext cx="10515600" cy="1325563"/>
          </a:xfrm>
        </p:spPr>
        <p:txBody>
          <a:bodyPr/>
          <a:lstStyle/>
          <a:p>
            <a:r>
              <a:rPr lang="en-US" dirty="0">
                <a:solidFill>
                  <a:schemeClr val="bg1"/>
                </a:solidFill>
                <a:latin typeface="Segoe UI Semibold" panose="020B0702040204020203" pitchFamily="34" charset="0"/>
                <a:cs typeface="Segoe UI Semibold" panose="020B0702040204020203" pitchFamily="34" charset="0"/>
              </a:rPr>
              <a:t>Inclusive design 	</a:t>
            </a:r>
          </a:p>
        </p:txBody>
      </p:sp>
      <p:sp>
        <p:nvSpPr>
          <p:cNvPr id="3" name="Content Placeholder 2">
            <a:extLst>
              <a:ext uri="{FF2B5EF4-FFF2-40B4-BE49-F238E27FC236}">
                <a16:creationId xmlns:a16="http://schemas.microsoft.com/office/drawing/2014/main" id="{26EAD8F4-11A2-48A7-859A-FA3409BAF024}"/>
              </a:ext>
            </a:extLst>
          </p:cNvPr>
          <p:cNvSpPr>
            <a:spLocks noGrp="1"/>
          </p:cNvSpPr>
          <p:nvPr>
            <p:ph idx="1"/>
          </p:nvPr>
        </p:nvSpPr>
        <p:spPr>
          <a:xfrm>
            <a:off x="1277469" y="3044820"/>
            <a:ext cx="7633441" cy="4351338"/>
          </a:xfrm>
        </p:spPr>
        <p:txBody>
          <a:bodyPr/>
          <a:lstStyle/>
          <a:p>
            <a:pPr marL="0" indent="0">
              <a:buNone/>
            </a:pPr>
            <a:r>
              <a:rPr lang="en-US" dirty="0">
                <a:solidFill>
                  <a:schemeClr val="bg1"/>
                </a:solidFill>
                <a:latin typeface="Segoe UI" panose="020B0502040204020203" pitchFamily="34" charset="0"/>
                <a:cs typeface="Segoe UI" panose="020B0502040204020203" pitchFamily="34" charset="0"/>
              </a:rPr>
              <a:t>A design methodology that enables and draws on the full range of human diversity </a:t>
            </a:r>
          </a:p>
          <a:p>
            <a:pPr marL="0" indent="0">
              <a:buNone/>
            </a:pPr>
            <a:endParaRPr lang="en-US" dirty="0">
              <a:solidFill>
                <a:schemeClr val="bg1"/>
              </a:solidFill>
              <a:latin typeface="Segoe UI" panose="020B0502040204020203" pitchFamily="34" charset="0"/>
              <a:cs typeface="Segoe UI" panose="020B0502040204020203" pitchFamily="34" charset="0"/>
            </a:endParaRPr>
          </a:p>
        </p:txBody>
      </p:sp>
      <p:cxnSp>
        <p:nvCxnSpPr>
          <p:cNvPr id="14" name="Straight Connector 13">
            <a:extLst>
              <a:ext uri="{FF2B5EF4-FFF2-40B4-BE49-F238E27FC236}">
                <a16:creationId xmlns:a16="http://schemas.microsoft.com/office/drawing/2014/main" id="{85CEB5F0-5C48-4CFD-9B13-B320A4355FD9}"/>
              </a:ext>
              <a:ext uri="{C183D7F6-B498-43B3-948B-1728B52AA6E4}">
                <adec:decorative xmlns:adec="http://schemas.microsoft.com/office/drawing/2017/decorative" val="1"/>
              </a:ext>
            </a:extLst>
          </p:cNvPr>
          <p:cNvCxnSpPr>
            <a:cxnSpLocks/>
          </p:cNvCxnSpPr>
          <p:nvPr/>
        </p:nvCxnSpPr>
        <p:spPr>
          <a:xfrm>
            <a:off x="897453" y="1864657"/>
            <a:ext cx="0" cy="2295463"/>
          </a:xfrm>
          <a:prstGeom prst="line">
            <a:avLst/>
          </a:prstGeom>
          <a:ln w="19050">
            <a:solidFill>
              <a:srgbClr val="4EEED1"/>
            </a:solidFill>
          </a:ln>
        </p:spPr>
        <p:style>
          <a:lnRef idx="1">
            <a:schemeClr val="dk1"/>
          </a:lnRef>
          <a:fillRef idx="0">
            <a:schemeClr val="dk1"/>
          </a:fillRef>
          <a:effectRef idx="0">
            <a:schemeClr val="dk1"/>
          </a:effectRef>
          <a:fontRef idx="minor">
            <a:schemeClr val="tx1"/>
          </a:fontRef>
        </p:style>
      </p:cxnSp>
      <p:pic>
        <p:nvPicPr>
          <p:cNvPr id="17" name="Graphic 16">
            <a:extLst>
              <a:ext uri="{FF2B5EF4-FFF2-40B4-BE49-F238E27FC236}">
                <a16:creationId xmlns:a16="http://schemas.microsoft.com/office/drawing/2014/main" id="{4D925D7D-9047-4ECF-BD3F-E738CF588A5E}"/>
              </a:ext>
              <a:ext uri="{C183D7F6-B498-43B3-948B-1728B52AA6E4}">
                <adec:decorative xmlns:adec="http://schemas.microsoft.com/office/drawing/2017/decorative" val="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0" y="5695841"/>
            <a:ext cx="12192000" cy="3969846"/>
          </a:xfrm>
          <a:prstGeom prst="rect">
            <a:avLst/>
          </a:prstGeom>
        </p:spPr>
      </p:pic>
    </p:spTree>
    <p:extLst>
      <p:ext uri="{BB962C8B-B14F-4D97-AF65-F5344CB8AC3E}">
        <p14:creationId xmlns:p14="http://schemas.microsoft.com/office/powerpoint/2010/main" val="212230123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ormAutofit/>
      </a:bodyPr>
      <a:lstStyle>
        <a:defPPr marL="0" indent="0" algn="l">
          <a:buNone/>
          <a:defRPr sz="3500" dirty="0" smtClean="0">
            <a:latin typeface="Segoe UI Semibold" panose="020B0702040204020203" pitchFamily="34" charset="0"/>
            <a:cs typeface="Segoe UI Semibold" panose="020B0702040204020203"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740E5CDBB6BE94289F297B01033D283" ma:contentTypeVersion="13" ma:contentTypeDescription="Create a new document." ma:contentTypeScope="" ma:versionID="ff2d5c4f40838ee7bb2bbcae4203cacc">
  <xsd:schema xmlns:xsd="http://www.w3.org/2001/XMLSchema" xmlns:xs="http://www.w3.org/2001/XMLSchema" xmlns:p="http://schemas.microsoft.com/office/2006/metadata/properties" xmlns:ns3="f3516de8-61cd-4e9c-8548-bf2412208392" xmlns:ns4="c6746795-a424-4129-af5e-ff01b18af818" targetNamespace="http://schemas.microsoft.com/office/2006/metadata/properties" ma:root="true" ma:fieldsID="0ad618aa59252c447eba2a80860be913" ns3:_="" ns4:_="">
    <xsd:import namespace="f3516de8-61cd-4e9c-8548-bf2412208392"/>
    <xsd:import namespace="c6746795-a424-4129-af5e-ff01b18af818"/>
    <xsd:element name="properties">
      <xsd:complexType>
        <xsd:sequence>
          <xsd:element name="documentManagement">
            <xsd:complexType>
              <xsd:all>
                <xsd:element ref="ns3:MediaServiceMetadata" minOccurs="0"/>
                <xsd:element ref="ns3:MediaServiceFastMetadata" minOccurs="0"/>
                <xsd:element ref="ns3:MediaServiceEventHashCode" minOccurs="0"/>
                <xsd:element ref="ns3:MediaServiceGenerationTime" minOccurs="0"/>
                <xsd:element ref="ns4:SharedWithUsers" minOccurs="0"/>
                <xsd:element ref="ns4:SharedWithDetails" minOccurs="0"/>
                <xsd:element ref="ns4:SharingHintHash" minOccurs="0"/>
                <xsd:element ref="ns3:MediaServiceAutoTags" minOccurs="0"/>
                <xsd:element ref="ns3:MediaServiceOCR" minOccurs="0"/>
                <xsd:element ref="ns3:MediaServiceDateTaken"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3516de8-61cd-4e9c-8548-bf241220839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0" nillable="true" ma:displayName="MediaServiceEventHashCode" ma:hidden="true" ma:internalName="MediaServiceEventHashCode"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6746795-a424-4129-af5e-ff01b18af818"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ediaServiceKeyPoints xmlns="f3516de8-61cd-4e9c-8548-bf2412208392" xsi:nil="true"/>
  </documentManagement>
</p:properties>
</file>

<file path=customXml/itemProps1.xml><?xml version="1.0" encoding="utf-8"?>
<ds:datastoreItem xmlns:ds="http://schemas.openxmlformats.org/officeDocument/2006/customXml" ds:itemID="{A2DB64F4-9CA6-464F-A8A4-291B88232F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3516de8-61cd-4e9c-8548-bf2412208392"/>
    <ds:schemaRef ds:uri="c6746795-a424-4129-af5e-ff01b18af81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68B9CAC-0A17-4ADD-8F40-1CF16A852468}">
  <ds:schemaRefs>
    <ds:schemaRef ds:uri="http://schemas.microsoft.com/sharepoint/v3/contenttype/forms"/>
  </ds:schemaRefs>
</ds:datastoreItem>
</file>

<file path=customXml/itemProps3.xml><?xml version="1.0" encoding="utf-8"?>
<ds:datastoreItem xmlns:ds="http://schemas.openxmlformats.org/officeDocument/2006/customXml" ds:itemID="{3002F88C-940B-485D-9F30-46E58CC94AEA}">
  <ds:schemaRefs>
    <ds:schemaRef ds:uri="http://schemas.openxmlformats.org/package/2006/metadata/core-properties"/>
    <ds:schemaRef ds:uri="http://schemas.microsoft.com/office/2006/documentManagement/types"/>
    <ds:schemaRef ds:uri="http://schemas.microsoft.com/office/2006/metadata/properties"/>
    <ds:schemaRef ds:uri="f3516de8-61cd-4e9c-8548-bf2412208392"/>
    <ds:schemaRef ds:uri="http://purl.org/dc/dcmitype/"/>
    <ds:schemaRef ds:uri="http://purl.org/dc/terms/"/>
    <ds:schemaRef ds:uri="http://purl.org/dc/elements/1.1/"/>
    <ds:schemaRef ds:uri="http://schemas.microsoft.com/office/infopath/2007/PartnerControls"/>
    <ds:schemaRef ds:uri="http://www.w3.org/XML/1998/namespace"/>
    <ds:schemaRef ds:uri="c6746795-a424-4129-af5e-ff01b18af818"/>
  </ds:schemaRefs>
</ds:datastoreItem>
</file>

<file path=docProps/app.xml><?xml version="1.0" encoding="utf-8"?>
<Properties xmlns="http://schemas.openxmlformats.org/officeDocument/2006/extended-properties" xmlns:vt="http://schemas.openxmlformats.org/officeDocument/2006/docPropsVTypes">
  <TotalTime>11745</TotalTime>
  <Words>4297</Words>
  <Application>Microsoft Macintosh PowerPoint</Application>
  <PresentationFormat>Widescreen</PresentationFormat>
  <Paragraphs>400</Paragraphs>
  <Slides>36</Slides>
  <Notes>35</Notes>
  <HiddenSlides>1</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Calibri</vt:lpstr>
      <vt:lpstr>Calibri Light</vt:lpstr>
      <vt:lpstr>Segoe UI</vt:lpstr>
      <vt:lpstr>Segoe UI Light</vt:lpstr>
      <vt:lpstr>Segoe UI Semibold</vt:lpstr>
      <vt:lpstr>Wingdings</vt:lpstr>
      <vt:lpstr>Office Theme</vt:lpstr>
      <vt:lpstr>Introduction to  Accessibility and Inclusive Design   Tracy Tran | Microsoft Program Manager | tracyt@microsoft.com</vt:lpstr>
      <vt:lpstr>Screen readers at work</vt:lpstr>
      <vt:lpstr>Agenda</vt:lpstr>
      <vt:lpstr>What is disability?</vt:lpstr>
      <vt:lpstr>Disability:</vt:lpstr>
      <vt:lpstr>Disability is a spectrum</vt:lpstr>
      <vt:lpstr>Understand the impact</vt:lpstr>
      <vt:lpstr>Accessibility</vt:lpstr>
      <vt:lpstr>Inclusive design  </vt:lpstr>
      <vt:lpstr>Principles of inclusive design</vt:lpstr>
      <vt:lpstr>Principle 1 Recognize exclusion</vt:lpstr>
      <vt:lpstr>What happens when we exclude?</vt:lpstr>
      <vt:lpstr>Principle 2 Learn from diversity</vt:lpstr>
      <vt:lpstr>Principle 3 Solve for one,  extend to many</vt:lpstr>
      <vt:lpstr>Inclusive design leads to innovation</vt:lpstr>
      <vt:lpstr>Accessibility is a design problem.</vt:lpstr>
      <vt:lpstr>Assistive technology and  the people who use it</vt:lpstr>
      <vt:lpstr>Technology is everywhere</vt:lpstr>
      <vt:lpstr>How people with disabilities navigate computing</vt:lpstr>
      <vt:lpstr>Building empathy: screen readers </vt:lpstr>
      <vt:lpstr>Hands on with a screen reader</vt:lpstr>
      <vt:lpstr>Designing accessible  mobile interfaces</vt:lpstr>
      <vt:lpstr>Designing accessible mobile interfaces</vt:lpstr>
      <vt:lpstr>Tab order</vt:lpstr>
      <vt:lpstr>Designing accessible mobile interfaces: tab order</vt:lpstr>
      <vt:lpstr>Designing accessible mobile interfaces: tab order</vt:lpstr>
      <vt:lpstr>Designing accessible mobile interfaces: tab order</vt:lpstr>
      <vt:lpstr>Labels</vt:lpstr>
      <vt:lpstr>Contrast</vt:lpstr>
      <vt:lpstr>Target size</vt:lpstr>
      <vt:lpstr>Event notification</vt:lpstr>
      <vt:lpstr>More resources</vt:lpstr>
      <vt:lpstr>Takeaways</vt:lpstr>
      <vt:lpstr>Thank you</vt:lpstr>
      <vt:lpstr>Human Centered &amp; Inclusive &amp; Universal  Design</vt:lpstr>
      <vt:lpstr>Let’s make this more concrete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Tracy Tran</dc:creator>
  <cp:lastModifiedBy>Jennifer C Mankoff</cp:lastModifiedBy>
  <cp:revision>2</cp:revision>
  <dcterms:created xsi:type="dcterms:W3CDTF">2019-05-03T06:01:22Z</dcterms:created>
  <dcterms:modified xsi:type="dcterms:W3CDTF">2020-01-26T18:37:06Z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tracyt@microsoft.com</vt:lpwstr>
  </property>
  <property fmtid="{D5CDD505-2E9C-101B-9397-08002B2CF9AE}" pid="5" name="MSIP_Label_f42aa342-8706-4288-bd11-ebb85995028c_SetDate">
    <vt:lpwstr>2019-05-03T06:01:59.9147525Z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1a847eff-e560-45f3-959d-c1fee2052411</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y fmtid="{D5CDD505-2E9C-101B-9397-08002B2CF9AE}" pid="11" name="ContentTypeId">
    <vt:lpwstr>0x0101000740E5CDBB6BE94289F297B01033D283</vt:lpwstr>
  </property>
</Properties>
</file>